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4.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5.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6.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7.xml" ContentType="application/vnd.openxmlformats-officedocument.themeOverr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2.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3.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4.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5.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6.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7.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Ex1.xml" ContentType="application/vnd.ms-office.chartex+xml"/>
  <Override PartName="/ppt/charts/style27.xml" ContentType="application/vnd.ms-office.chartstyle+xml"/>
  <Override PartName="/ppt/charts/colors2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87" r:id="rId2"/>
    <p:sldId id="323" r:id="rId3"/>
    <p:sldId id="402" r:id="rId4"/>
    <p:sldId id="305" r:id="rId5"/>
    <p:sldId id="381" r:id="rId6"/>
    <p:sldId id="373" r:id="rId7"/>
    <p:sldId id="374" r:id="rId8"/>
    <p:sldId id="312" r:id="rId9"/>
    <p:sldId id="384" r:id="rId10"/>
    <p:sldId id="385" r:id="rId11"/>
    <p:sldId id="386" r:id="rId12"/>
    <p:sldId id="387" r:id="rId13"/>
    <p:sldId id="403" r:id="rId14"/>
    <p:sldId id="393" r:id="rId15"/>
    <p:sldId id="396" r:id="rId16"/>
    <p:sldId id="395" r:id="rId17"/>
    <p:sldId id="394" r:id="rId18"/>
    <p:sldId id="397" r:id="rId19"/>
    <p:sldId id="399" r:id="rId20"/>
    <p:sldId id="398" r:id="rId21"/>
    <p:sldId id="400" r:id="rId22"/>
    <p:sldId id="401" r:id="rId23"/>
    <p:sldId id="322" r:id="rId24"/>
    <p:sldId id="427" r:id="rId25"/>
    <p:sldId id="429" r:id="rId26"/>
    <p:sldId id="430" r:id="rId27"/>
    <p:sldId id="431" r:id="rId28"/>
    <p:sldId id="405" r:id="rId29"/>
    <p:sldId id="406" r:id="rId30"/>
    <p:sldId id="413" r:id="rId31"/>
    <p:sldId id="327" r:id="rId32"/>
    <p:sldId id="357" r:id="rId33"/>
    <p:sldId id="356" r:id="rId34"/>
    <p:sldId id="358" r:id="rId35"/>
    <p:sldId id="359" r:id="rId36"/>
    <p:sldId id="355" r:id="rId37"/>
    <p:sldId id="414" r:id="rId38"/>
    <p:sldId id="415" r:id="rId39"/>
    <p:sldId id="404" r:id="rId40"/>
    <p:sldId id="337" r:id="rId41"/>
    <p:sldId id="338" r:id="rId42"/>
    <p:sldId id="339" r:id="rId43"/>
    <p:sldId id="340" r:id="rId44"/>
    <p:sldId id="341" r:id="rId45"/>
    <p:sldId id="342" r:id="rId46"/>
    <p:sldId id="343" r:id="rId47"/>
    <p:sldId id="344" r:id="rId48"/>
    <p:sldId id="345" r:id="rId49"/>
    <p:sldId id="346" r:id="rId50"/>
    <p:sldId id="380" r:id="rId51"/>
    <p:sldId id="347" r:id="rId52"/>
    <p:sldId id="324" r:id="rId53"/>
    <p:sldId id="422" r:id="rId54"/>
    <p:sldId id="423" r:id="rId55"/>
    <p:sldId id="421" r:id="rId56"/>
    <p:sldId id="320" r:id="rId57"/>
    <p:sldId id="309" r:id="rId58"/>
    <p:sldId id="325" r:id="rId59"/>
    <p:sldId id="392" r:id="rId60"/>
    <p:sldId id="383" r:id="rId61"/>
    <p:sldId id="382" r:id="rId62"/>
    <p:sldId id="416" r:id="rId63"/>
    <p:sldId id="425" r:id="rId64"/>
    <p:sldId id="428" r:id="rId65"/>
    <p:sldId id="375" r:id="rId66"/>
    <p:sldId id="326" r:id="rId67"/>
    <p:sldId id="418" r:id="rId68"/>
    <p:sldId id="417" r:id="rId69"/>
    <p:sldId id="419" r:id="rId70"/>
    <p:sldId id="420" r:id="rId71"/>
    <p:sldId id="424" r:id="rId72"/>
    <p:sldId id="426" r:id="rId73"/>
    <p:sldId id="299" r:id="rId7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A4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93" autoAdjust="0"/>
    <p:restoredTop sz="94660"/>
  </p:normalViewPr>
  <p:slideViewPr>
    <p:cSldViewPr snapToGrid="0">
      <p:cViewPr varScale="1">
        <p:scale>
          <a:sx n="69" d="100"/>
          <a:sy n="69" d="100"/>
        </p:scale>
        <p:origin x="4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3.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4.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5.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6.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7.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8.xlsx"/></Relationships>
</file>

<file path=ppt/charts/_rels/chart16.xml.rels><?xml version="1.0" encoding="UTF-8" standalone="yes"?>
<Relationships xmlns="http://schemas.openxmlformats.org/package/2006/relationships"><Relationship Id="rId1" Type="http://schemas.openxmlformats.org/officeDocument/2006/relationships/oleObject" Target="file:///C:\Users\AUGUSTO\Documents\CHAPARRAL\Rendicion%20de%20cuentas\2018\Copia%20de%20BALANCE%20PARA%20POWER%20POINT%20RENDICION%20DE%20CUENTA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AUGUSTO\Documents\CHAPARRAL\Rendicion%20de%20cuentas\2018\Copia%20de%20BALANCE%20PARA%20POWER%20POINT%20RENDICION%20DE%20CUENTAS.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AUGUSTO\Documents\CHAPARRAL\Rendicion%20de%20cuentas\2018\Copia%20de%20BALANCE%20PARA%20POWER%20POINT%20RENDICION%20DE%20CUENTAS.xlsx" TargetMode="External"/></Relationships>
</file>

<file path=ppt/charts/_rels/chart19.xml.rels><?xml version="1.0" encoding="UTF-8" standalone="yes"?>
<Relationships xmlns="http://schemas.openxmlformats.org/package/2006/relationships"><Relationship Id="rId3" Type="http://schemas.openxmlformats.org/officeDocument/2006/relationships/oleObject" Target="file:///C:\Users\AUGUSTO\Documents\CHAPARRAL\Rendicion%20de%20cuentas\2018\Copia%20de%20BALANCE%20PARA%20POWER%20POINT%20RENDICION%20DE%20CUENTAS.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AUGUSTO\Documents\CHAPARRAL\Rendicion%20de%20cuentas\2018\Copia%20de%20BALANCE%20PARA%20POWER%20POINT%20RENDICION%20DE%20CUENTAS.xlsx" TargetMode="External"/><Relationship Id="rId2" Type="http://schemas.microsoft.com/office/2011/relationships/chartColorStyle" Target="colors17.xml"/><Relationship Id="rId1" Type="http://schemas.microsoft.com/office/2011/relationships/chartStyle" Target="style17.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AUGUSTO\Documents\CHAPARRAL\Rendicion%20de%20cuentas\2018\Copia%20de%20BALANCE%20PARA%20POWER%20POINT%20RENDICION%20DE%20CUENTAS.xlsx" TargetMode="External"/><Relationship Id="rId2" Type="http://schemas.microsoft.com/office/2011/relationships/chartColorStyle" Target="colors18.xml"/><Relationship Id="rId1" Type="http://schemas.microsoft.com/office/2011/relationships/chartStyle" Target="style18.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AUGUSTO\Documents\CHAPARRAL\Rendicion%20de%20cuentas\2018\Copia%20de%20BALANCE%20PARA%20POWER%20POINT%20RENDICION%20DE%20CUENTAS.xlsx" TargetMode="External"/><Relationship Id="rId2" Type="http://schemas.microsoft.com/office/2011/relationships/chartColorStyle" Target="colors19.xml"/><Relationship Id="rId1" Type="http://schemas.microsoft.com/office/2011/relationships/chartStyle" Target="style19.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AUGUSTO\Downloads\produccion%20(20).xls" TargetMode="External"/><Relationship Id="rId2" Type="http://schemas.microsoft.com/office/2011/relationships/chartColorStyle" Target="colors20.xml"/><Relationship Id="rId1" Type="http://schemas.microsoft.com/office/2011/relationships/chartStyle" Target="style20.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AUGUSTO\Downloads\produccion%20(20).xls" TargetMode="External"/><Relationship Id="rId2" Type="http://schemas.microsoft.com/office/2011/relationships/chartColorStyle" Target="colors21.xml"/><Relationship Id="rId1" Type="http://schemas.microsoft.com/office/2011/relationships/chartStyle" Target="style21.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AUGUSTO\Downloads\produccion%20(20).xls" TargetMode="External"/><Relationship Id="rId2" Type="http://schemas.microsoft.com/office/2011/relationships/chartColorStyle" Target="colors22.xml"/><Relationship Id="rId1" Type="http://schemas.microsoft.com/office/2011/relationships/chartStyle" Target="style22.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AUGUSTO\Downloads\produccion%20(20).xls" TargetMode="External"/><Relationship Id="rId2" Type="http://schemas.microsoft.com/office/2011/relationships/chartColorStyle" Target="colors23.xml"/><Relationship Id="rId1" Type="http://schemas.microsoft.com/office/2011/relationships/chartStyle" Target="style23.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AUGUSTO\Downloads\produccion%20(20).xls" TargetMode="External"/><Relationship Id="rId2" Type="http://schemas.microsoft.com/office/2011/relationships/chartColorStyle" Target="colors24.xml"/><Relationship Id="rId1" Type="http://schemas.microsoft.com/office/2011/relationships/chartStyle" Target="style24.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AUGUSTO\Downloads\produccion%20(20).xls" TargetMode="External"/><Relationship Id="rId2" Type="http://schemas.microsoft.com/office/2011/relationships/chartColorStyle" Target="colors25.xml"/><Relationship Id="rId1" Type="http://schemas.microsoft.com/office/2011/relationships/chartStyle" Target="style25.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AUGUSTO\Downloads\produccion%20(20).xls" TargetMode="External"/><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UGUSTO\AppData\Local\Microsoft\Windows\INetCache\Content.Outlook\OZX6NML9\INGRESOS%20COMPARATIVO%202016%20CON%202017.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UGUSTO\AppData\Local\Microsoft\Windows\INetCache\Content.Outlook\OZX6NML9\INGRESOS%20COMPARATIVO%202016%20CON%202017.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UGUSTO\Downloads\carteraDeudor%20(18).xls"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UGUSTO\Downloads\carteraDeudor%20(18).xls"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UGUSTO\Downloads\carteraDeudor%20(18).xls"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UGUSTO\Downloads\carteraDeudor%20(18).xls"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2.xlsx"/></Relationships>
</file>

<file path=ppt/charts/_rels/chartEx1.xml.rels><?xml version="1.0" encoding="UTF-8" standalone="yes"?>
<Relationships xmlns="http://schemas.openxmlformats.org/package/2006/relationships"><Relationship Id="rId3" Type="http://schemas.microsoft.com/office/2011/relationships/chartColorStyle" Target="colors27.xml"/><Relationship Id="rId2" Type="http://schemas.microsoft.com/office/2011/relationships/chartStyle" Target="style27.xml"/><Relationship Id="rId1" Type="http://schemas.openxmlformats.org/officeDocument/2006/relationships/oleObject" Target="file:///C:\Users\AUGUSTO\Downloads\facturacion%20(9).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s-CO"/>
              <a:t>PRESUPUESTADO </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tx>
            <c:strRef>
              <c:f>'ingreso (1)'!$B$1:$B$2</c:f>
              <c:strCache>
                <c:ptCount val="2"/>
                <c:pt idx="0">
                  <c:v>2.016</c:v>
                </c:pt>
                <c:pt idx="1">
                  <c:v>PRESUPUESTO DEFINITIVO</c:v>
                </c:pt>
              </c:strCache>
            </c:strRef>
          </c:tx>
          <c:spPr>
            <a:solidFill>
              <a:schemeClr val="accent1"/>
            </a:solidFill>
            <a:ln>
              <a:noFill/>
            </a:ln>
            <a:effectLst/>
          </c:spPr>
          <c:invertIfNegative val="0"/>
          <c:cat>
            <c:strRef>
              <c:f>'ingreso (1)'!$A$3:$A$25</c:f>
              <c:strCache>
                <c:ptCount val="5"/>
                <c:pt idx="0">
                  <c:v>...Venta de servicios de salud</c:v>
                </c:pt>
                <c:pt idx="1">
                  <c:v>...Total Aportes (No ligados a la venta de servicios)</c:v>
                </c:pt>
                <c:pt idx="2">
                  <c:v>Otros ingresos</c:v>
                </c:pt>
                <c:pt idx="3">
                  <c:v>Cuentas por cobrar Otras vigencias</c:v>
                </c:pt>
                <c:pt idx="4">
                  <c:v>Total de ingresos</c:v>
                </c:pt>
              </c:strCache>
            </c:strRef>
          </c:cat>
          <c:val>
            <c:numRef>
              <c:f>'ingreso (1)'!$B$3:$B$25</c:f>
              <c:numCache>
                <c:formatCode>#,##0</c:formatCode>
                <c:ptCount val="5"/>
                <c:pt idx="0">
                  <c:v>20924209212</c:v>
                </c:pt>
                <c:pt idx="1">
                  <c:v>654503015</c:v>
                </c:pt>
                <c:pt idx="2">
                  <c:v>1000000</c:v>
                </c:pt>
                <c:pt idx="3">
                  <c:v>7239803262</c:v>
                </c:pt>
                <c:pt idx="4">
                  <c:v>29595949644</c:v>
                </c:pt>
              </c:numCache>
            </c:numRef>
          </c:val>
          <c:extLst>
            <c:ext xmlns:c16="http://schemas.microsoft.com/office/drawing/2014/chart" uri="{C3380CC4-5D6E-409C-BE32-E72D297353CC}">
              <c16:uniqueId val="{00000000-7B9B-41B1-AD3B-83828A2225FC}"/>
            </c:ext>
          </c:extLst>
        </c:ser>
        <c:ser>
          <c:idx val="1"/>
          <c:order val="1"/>
          <c:tx>
            <c:strRef>
              <c:f>'ingreso (1)'!$C$1:$C$2</c:f>
              <c:strCache>
                <c:ptCount val="2"/>
                <c:pt idx="0">
                  <c:v>2.016</c:v>
                </c:pt>
                <c:pt idx="1">
                  <c:v>TOTAL RECONOCIMIENTO</c:v>
                </c:pt>
              </c:strCache>
            </c:strRef>
          </c:tx>
          <c:spPr>
            <a:solidFill>
              <a:schemeClr val="accent2"/>
            </a:solidFill>
            <a:ln>
              <a:noFill/>
            </a:ln>
            <a:effectLst/>
          </c:spPr>
          <c:invertIfNegative val="0"/>
          <c:cat>
            <c:strRef>
              <c:f>'ingreso (1)'!$A$3:$A$25</c:f>
              <c:strCache>
                <c:ptCount val="5"/>
                <c:pt idx="0">
                  <c:v>...Venta de servicios de salud</c:v>
                </c:pt>
                <c:pt idx="1">
                  <c:v>...Total Aportes (No ligados a la venta de servicios)</c:v>
                </c:pt>
                <c:pt idx="2">
                  <c:v>Otros ingresos</c:v>
                </c:pt>
                <c:pt idx="3">
                  <c:v>Cuentas por cobrar Otras vigencias</c:v>
                </c:pt>
                <c:pt idx="4">
                  <c:v>Total de ingresos</c:v>
                </c:pt>
              </c:strCache>
            </c:strRef>
          </c:cat>
          <c:val>
            <c:numRef>
              <c:f>'ingreso (1)'!$C$3:$C$25</c:f>
            </c:numRef>
          </c:val>
          <c:extLst>
            <c:ext xmlns:c16="http://schemas.microsoft.com/office/drawing/2014/chart" uri="{C3380CC4-5D6E-409C-BE32-E72D297353CC}">
              <c16:uniqueId val="{00000001-7B9B-41B1-AD3B-83828A2225FC}"/>
            </c:ext>
          </c:extLst>
        </c:ser>
        <c:ser>
          <c:idx val="2"/>
          <c:order val="2"/>
          <c:tx>
            <c:strRef>
              <c:f>'ingreso (1)'!$D$1:$D$2</c:f>
              <c:strCache>
                <c:ptCount val="2"/>
                <c:pt idx="0">
                  <c:v>2.016</c:v>
                </c:pt>
                <c:pt idx="1">
                  <c:v>recaudado</c:v>
                </c:pt>
              </c:strCache>
            </c:strRef>
          </c:tx>
          <c:spPr>
            <a:solidFill>
              <a:schemeClr val="accent3"/>
            </a:solidFill>
            <a:ln>
              <a:noFill/>
            </a:ln>
            <a:effectLst/>
          </c:spPr>
          <c:invertIfNegative val="0"/>
          <c:cat>
            <c:strRef>
              <c:f>'ingreso (1)'!$A$3:$A$25</c:f>
              <c:strCache>
                <c:ptCount val="5"/>
                <c:pt idx="0">
                  <c:v>...Venta de servicios de salud</c:v>
                </c:pt>
                <c:pt idx="1">
                  <c:v>...Total Aportes (No ligados a la venta de servicios)</c:v>
                </c:pt>
                <c:pt idx="2">
                  <c:v>Otros ingresos</c:v>
                </c:pt>
                <c:pt idx="3">
                  <c:v>Cuentas por cobrar Otras vigencias</c:v>
                </c:pt>
                <c:pt idx="4">
                  <c:v>Total de ingresos</c:v>
                </c:pt>
              </c:strCache>
            </c:strRef>
          </c:cat>
          <c:val>
            <c:numRef>
              <c:f>'ingreso (1)'!$D$3:$D$25</c:f>
            </c:numRef>
          </c:val>
          <c:extLst>
            <c:ext xmlns:c16="http://schemas.microsoft.com/office/drawing/2014/chart" uri="{C3380CC4-5D6E-409C-BE32-E72D297353CC}">
              <c16:uniqueId val="{00000002-7B9B-41B1-AD3B-83828A2225FC}"/>
            </c:ext>
          </c:extLst>
        </c:ser>
        <c:ser>
          <c:idx val="3"/>
          <c:order val="3"/>
          <c:tx>
            <c:strRef>
              <c:f>'ingreso (1)'!$E$1:$E$2</c:f>
              <c:strCache>
                <c:ptCount val="2"/>
                <c:pt idx="0">
                  <c:v>2.016</c:v>
                </c:pt>
                <c:pt idx="1">
                  <c:v>recaudado_vigencias_anteriores</c:v>
                </c:pt>
              </c:strCache>
            </c:strRef>
          </c:tx>
          <c:spPr>
            <a:solidFill>
              <a:schemeClr val="accent4"/>
            </a:solidFill>
            <a:ln>
              <a:noFill/>
            </a:ln>
            <a:effectLst/>
          </c:spPr>
          <c:invertIfNegative val="0"/>
          <c:cat>
            <c:strRef>
              <c:f>'ingreso (1)'!$A$3:$A$25</c:f>
              <c:strCache>
                <c:ptCount val="5"/>
                <c:pt idx="0">
                  <c:v>...Venta de servicios de salud</c:v>
                </c:pt>
                <c:pt idx="1">
                  <c:v>...Total Aportes (No ligados a la venta de servicios)</c:v>
                </c:pt>
                <c:pt idx="2">
                  <c:v>Otros ingresos</c:v>
                </c:pt>
                <c:pt idx="3">
                  <c:v>Cuentas por cobrar Otras vigencias</c:v>
                </c:pt>
                <c:pt idx="4">
                  <c:v>Total de ingresos</c:v>
                </c:pt>
              </c:strCache>
            </c:strRef>
          </c:cat>
          <c:val>
            <c:numRef>
              <c:f>'ingreso (1)'!$E$3:$E$25</c:f>
            </c:numRef>
          </c:val>
          <c:extLst>
            <c:ext xmlns:c16="http://schemas.microsoft.com/office/drawing/2014/chart" uri="{C3380CC4-5D6E-409C-BE32-E72D297353CC}">
              <c16:uniqueId val="{00000003-7B9B-41B1-AD3B-83828A2225FC}"/>
            </c:ext>
          </c:extLst>
        </c:ser>
        <c:ser>
          <c:idx val="4"/>
          <c:order val="4"/>
          <c:tx>
            <c:strRef>
              <c:f>'ingreso (1)'!$F$1:$F$2</c:f>
              <c:strCache>
                <c:ptCount val="2"/>
                <c:pt idx="0">
                  <c:v>2.016</c:v>
                </c:pt>
                <c:pt idx="1">
                  <c:v>TOTAL RECAUDADO</c:v>
                </c:pt>
              </c:strCache>
            </c:strRef>
          </c:tx>
          <c:spPr>
            <a:solidFill>
              <a:schemeClr val="accent5"/>
            </a:solidFill>
            <a:ln>
              <a:noFill/>
            </a:ln>
            <a:effectLst/>
          </c:spPr>
          <c:invertIfNegative val="0"/>
          <c:cat>
            <c:strRef>
              <c:f>'ingreso (1)'!$A$3:$A$25</c:f>
              <c:strCache>
                <c:ptCount val="5"/>
                <c:pt idx="0">
                  <c:v>...Venta de servicios de salud</c:v>
                </c:pt>
                <c:pt idx="1">
                  <c:v>...Total Aportes (No ligados a la venta de servicios)</c:v>
                </c:pt>
                <c:pt idx="2">
                  <c:v>Otros ingresos</c:v>
                </c:pt>
                <c:pt idx="3">
                  <c:v>Cuentas por cobrar Otras vigencias</c:v>
                </c:pt>
                <c:pt idx="4">
                  <c:v>Total de ingresos</c:v>
                </c:pt>
              </c:strCache>
            </c:strRef>
          </c:cat>
          <c:val>
            <c:numRef>
              <c:f>'ingreso (1)'!$F$3:$F$25</c:f>
            </c:numRef>
          </c:val>
          <c:extLst>
            <c:ext xmlns:c16="http://schemas.microsoft.com/office/drawing/2014/chart" uri="{C3380CC4-5D6E-409C-BE32-E72D297353CC}">
              <c16:uniqueId val="{00000004-7B9B-41B1-AD3B-83828A2225FC}"/>
            </c:ext>
          </c:extLst>
        </c:ser>
        <c:ser>
          <c:idx val="5"/>
          <c:order val="5"/>
          <c:tx>
            <c:strRef>
              <c:f>'ingreso (1)'!$G$1:$G$2</c:f>
              <c:strCache>
                <c:ptCount val="2"/>
                <c:pt idx="0">
                  <c:v>2.017</c:v>
                </c:pt>
                <c:pt idx="1">
                  <c:v>PRESUPUESTO DEFINITIVO</c:v>
                </c:pt>
              </c:strCache>
            </c:strRef>
          </c:tx>
          <c:spPr>
            <a:solidFill>
              <a:schemeClr val="accent6"/>
            </a:solidFill>
            <a:ln>
              <a:noFill/>
            </a:ln>
            <a:effectLst/>
          </c:spPr>
          <c:invertIfNegative val="0"/>
          <c:cat>
            <c:strRef>
              <c:f>'ingreso (1)'!$A$3:$A$25</c:f>
              <c:strCache>
                <c:ptCount val="5"/>
                <c:pt idx="0">
                  <c:v>...Venta de servicios de salud</c:v>
                </c:pt>
                <c:pt idx="1">
                  <c:v>...Total Aportes (No ligados a la venta de servicios)</c:v>
                </c:pt>
                <c:pt idx="2">
                  <c:v>Otros ingresos</c:v>
                </c:pt>
                <c:pt idx="3">
                  <c:v>Cuentas por cobrar Otras vigencias</c:v>
                </c:pt>
                <c:pt idx="4">
                  <c:v>Total de ingresos</c:v>
                </c:pt>
              </c:strCache>
            </c:strRef>
          </c:cat>
          <c:val>
            <c:numRef>
              <c:f>'ingreso (1)'!$G$3:$G$25</c:f>
              <c:numCache>
                <c:formatCode>#,##0</c:formatCode>
                <c:ptCount val="5"/>
                <c:pt idx="0">
                  <c:v>16500513685.889999</c:v>
                </c:pt>
                <c:pt idx="1">
                  <c:v>465386740</c:v>
                </c:pt>
                <c:pt idx="2">
                  <c:v>2000000</c:v>
                </c:pt>
                <c:pt idx="3">
                  <c:v>10348986741.76</c:v>
                </c:pt>
                <c:pt idx="4">
                  <c:v>27656723529.650002</c:v>
                </c:pt>
              </c:numCache>
            </c:numRef>
          </c:val>
          <c:extLst>
            <c:ext xmlns:c16="http://schemas.microsoft.com/office/drawing/2014/chart" uri="{C3380CC4-5D6E-409C-BE32-E72D297353CC}">
              <c16:uniqueId val="{00000005-7B9B-41B1-AD3B-83828A2225FC}"/>
            </c:ext>
          </c:extLst>
        </c:ser>
        <c:ser>
          <c:idx val="6"/>
          <c:order val="6"/>
          <c:tx>
            <c:strRef>
              <c:f>'ingreso (1)'!$H$1:$H$2</c:f>
              <c:strCache>
                <c:ptCount val="2"/>
                <c:pt idx="0">
                  <c:v>2.017</c:v>
                </c:pt>
                <c:pt idx="1">
                  <c:v>TOTAL RECONOCIMIENTO</c:v>
                </c:pt>
              </c:strCache>
            </c:strRef>
          </c:tx>
          <c:spPr>
            <a:solidFill>
              <a:schemeClr val="accent1">
                <a:lumMod val="60000"/>
              </a:schemeClr>
            </a:solidFill>
            <a:ln>
              <a:noFill/>
            </a:ln>
            <a:effectLst/>
          </c:spPr>
          <c:invertIfNegative val="0"/>
          <c:cat>
            <c:strRef>
              <c:f>'ingreso (1)'!$A$3:$A$25</c:f>
              <c:strCache>
                <c:ptCount val="5"/>
                <c:pt idx="0">
                  <c:v>...Venta de servicios de salud</c:v>
                </c:pt>
                <c:pt idx="1">
                  <c:v>...Total Aportes (No ligados a la venta de servicios)</c:v>
                </c:pt>
                <c:pt idx="2">
                  <c:v>Otros ingresos</c:v>
                </c:pt>
                <c:pt idx="3">
                  <c:v>Cuentas por cobrar Otras vigencias</c:v>
                </c:pt>
                <c:pt idx="4">
                  <c:v>Total de ingresos</c:v>
                </c:pt>
              </c:strCache>
            </c:strRef>
          </c:cat>
          <c:val>
            <c:numRef>
              <c:f>'ingreso (1)'!$H$3:$H$25</c:f>
            </c:numRef>
          </c:val>
          <c:extLst>
            <c:ext xmlns:c16="http://schemas.microsoft.com/office/drawing/2014/chart" uri="{C3380CC4-5D6E-409C-BE32-E72D297353CC}">
              <c16:uniqueId val="{00000006-7B9B-41B1-AD3B-83828A2225FC}"/>
            </c:ext>
          </c:extLst>
        </c:ser>
        <c:ser>
          <c:idx val="7"/>
          <c:order val="7"/>
          <c:tx>
            <c:strRef>
              <c:f>'ingreso (1)'!$I$1:$I$2</c:f>
              <c:strCache>
                <c:ptCount val="2"/>
                <c:pt idx="0">
                  <c:v>2.017</c:v>
                </c:pt>
                <c:pt idx="1">
                  <c:v>TOTAL RECAUDADO</c:v>
                </c:pt>
              </c:strCache>
            </c:strRef>
          </c:tx>
          <c:spPr>
            <a:solidFill>
              <a:schemeClr val="accent2">
                <a:lumMod val="60000"/>
              </a:schemeClr>
            </a:solidFill>
            <a:ln>
              <a:noFill/>
            </a:ln>
            <a:effectLst/>
          </c:spPr>
          <c:invertIfNegative val="0"/>
          <c:cat>
            <c:strRef>
              <c:f>'ingreso (1)'!$A$3:$A$25</c:f>
              <c:strCache>
                <c:ptCount val="5"/>
                <c:pt idx="0">
                  <c:v>...Venta de servicios de salud</c:v>
                </c:pt>
                <c:pt idx="1">
                  <c:v>...Total Aportes (No ligados a la venta de servicios)</c:v>
                </c:pt>
                <c:pt idx="2">
                  <c:v>Otros ingresos</c:v>
                </c:pt>
                <c:pt idx="3">
                  <c:v>Cuentas por cobrar Otras vigencias</c:v>
                </c:pt>
                <c:pt idx="4">
                  <c:v>Total de ingresos</c:v>
                </c:pt>
              </c:strCache>
            </c:strRef>
          </c:cat>
          <c:val>
            <c:numRef>
              <c:f>'ingreso (1)'!$I$3:$I$25</c:f>
            </c:numRef>
          </c:val>
          <c:extLst>
            <c:ext xmlns:c16="http://schemas.microsoft.com/office/drawing/2014/chart" uri="{C3380CC4-5D6E-409C-BE32-E72D297353CC}">
              <c16:uniqueId val="{00000007-7B9B-41B1-AD3B-83828A2225FC}"/>
            </c:ext>
          </c:extLst>
        </c:ser>
        <c:dLbls>
          <c:showLegendKey val="0"/>
          <c:showVal val="0"/>
          <c:showCatName val="0"/>
          <c:showSerName val="0"/>
          <c:showPercent val="0"/>
          <c:showBubbleSize val="0"/>
        </c:dLbls>
        <c:gapWidth val="182"/>
        <c:axId val="492985136"/>
        <c:axId val="492985792"/>
      </c:barChart>
      <c:catAx>
        <c:axId val="492985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crossAx val="492985792"/>
        <c:crosses val="autoZero"/>
        <c:auto val="1"/>
        <c:lblAlgn val="ctr"/>
        <c:lblOffset val="100"/>
        <c:noMultiLvlLbl val="0"/>
      </c:catAx>
      <c:valAx>
        <c:axId val="4929857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crossAx val="492985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sz="1100"/>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s-CO"/>
              <a:t>COMPROMISOS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'gasto (1)'!$B$1</c:f>
              <c:strCache>
                <c:ptCount val="1"/>
                <c:pt idx="0">
                  <c:v>PRESUPUESTADO 2016</c:v>
                </c:pt>
              </c:strCache>
            </c:strRef>
          </c:tx>
          <c:spPr>
            <a:solidFill>
              <a:schemeClr val="accent1"/>
            </a:solidFill>
            <a:ln>
              <a:noFill/>
            </a:ln>
            <a:effectLst/>
          </c:spPr>
          <c:invertIfNegative val="0"/>
          <c:cat>
            <c:strRef>
              <c:f>'gasto (1)'!$A$2:$A$26</c:f>
              <c:strCache>
                <c:ptCount val="6"/>
                <c:pt idx="0">
                  <c:v>GASTOS DE PERSONAL</c:v>
                </c:pt>
                <c:pt idx="1">
                  <c:v>GASTOS GENERALES</c:v>
                </c:pt>
                <c:pt idx="2">
                  <c:v>TRANSFERENCIAS CORRIENTES</c:v>
                </c:pt>
                <c:pt idx="3">
                  <c:v>GASTOS DE OPERACION COMERCIAL Y PRESTACION DE SERVICIOS</c:v>
                </c:pt>
                <c:pt idx="4">
                  <c:v>INVERSION</c:v>
                </c:pt>
                <c:pt idx="5">
                  <c:v>CUENTAS POR PAGAR (Vigencias anteriores)</c:v>
                </c:pt>
              </c:strCache>
            </c:strRef>
          </c:cat>
          <c:val>
            <c:numRef>
              <c:f>'gasto (1)'!$B$2:$B$26</c:f>
            </c:numRef>
          </c:val>
          <c:extLst>
            <c:ext xmlns:c16="http://schemas.microsoft.com/office/drawing/2014/chart" uri="{C3380CC4-5D6E-409C-BE32-E72D297353CC}">
              <c16:uniqueId val="{00000000-9268-440D-A845-39E48F1C7268}"/>
            </c:ext>
          </c:extLst>
        </c:ser>
        <c:ser>
          <c:idx val="1"/>
          <c:order val="1"/>
          <c:tx>
            <c:strRef>
              <c:f>'gasto (1)'!$C$1</c:f>
              <c:strCache>
                <c:ptCount val="1"/>
                <c:pt idx="0">
                  <c:v>COMPROMISOS 2016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'gasto (1)'!$A$2:$A$26</c:f>
              <c:strCache>
                <c:ptCount val="6"/>
                <c:pt idx="0">
                  <c:v>GASTOS DE PERSONAL</c:v>
                </c:pt>
                <c:pt idx="1">
                  <c:v>GASTOS GENERALES</c:v>
                </c:pt>
                <c:pt idx="2">
                  <c:v>TRANSFERENCIAS CORRIENTES</c:v>
                </c:pt>
                <c:pt idx="3">
                  <c:v>GASTOS DE OPERACION COMERCIAL Y PRESTACION DE SERVICIOS</c:v>
                </c:pt>
                <c:pt idx="4">
                  <c:v>INVERSION</c:v>
                </c:pt>
                <c:pt idx="5">
                  <c:v>CUENTAS POR PAGAR (Vigencias anteriores)</c:v>
                </c:pt>
              </c:strCache>
            </c:strRef>
          </c:cat>
          <c:val>
            <c:numRef>
              <c:f>'gasto (1)'!$C$2:$C$26</c:f>
              <c:numCache>
                <c:formatCode>#,##0</c:formatCode>
                <c:ptCount val="6"/>
                <c:pt idx="0">
                  <c:v>12252209044</c:v>
                </c:pt>
                <c:pt idx="1">
                  <c:v>4103867890</c:v>
                </c:pt>
                <c:pt idx="2">
                  <c:v>255062740</c:v>
                </c:pt>
                <c:pt idx="3">
                  <c:v>3917240313</c:v>
                </c:pt>
                <c:pt idx="4">
                  <c:v>1610225600</c:v>
                </c:pt>
                <c:pt idx="5">
                  <c:v>5705811402</c:v>
                </c:pt>
              </c:numCache>
            </c:numRef>
          </c:val>
          <c:extLst>
            <c:ext xmlns:c16="http://schemas.microsoft.com/office/drawing/2014/chart" uri="{C3380CC4-5D6E-409C-BE32-E72D297353CC}">
              <c16:uniqueId val="{00000001-9268-440D-A845-39E48F1C7268}"/>
            </c:ext>
          </c:extLst>
        </c:ser>
        <c:ser>
          <c:idx val="2"/>
          <c:order val="2"/>
          <c:tx>
            <c:strRef>
              <c:f>'gasto (1)'!$D$1</c:f>
              <c:strCache>
                <c:ptCount val="1"/>
                <c:pt idx="0">
                  <c:v>OBLIGACIONES 2016</c:v>
                </c:pt>
              </c:strCache>
            </c:strRef>
          </c:tx>
          <c:spPr>
            <a:solidFill>
              <a:schemeClr val="accent3"/>
            </a:solidFill>
            <a:ln>
              <a:noFill/>
            </a:ln>
            <a:effectLst/>
          </c:spPr>
          <c:invertIfNegative val="0"/>
          <c:cat>
            <c:strRef>
              <c:f>'gasto (1)'!$A$2:$A$26</c:f>
              <c:strCache>
                <c:ptCount val="6"/>
                <c:pt idx="0">
                  <c:v>GASTOS DE PERSONAL</c:v>
                </c:pt>
                <c:pt idx="1">
                  <c:v>GASTOS GENERALES</c:v>
                </c:pt>
                <c:pt idx="2">
                  <c:v>TRANSFERENCIAS CORRIENTES</c:v>
                </c:pt>
                <c:pt idx="3">
                  <c:v>GASTOS DE OPERACION COMERCIAL Y PRESTACION DE SERVICIOS</c:v>
                </c:pt>
                <c:pt idx="4">
                  <c:v>INVERSION</c:v>
                </c:pt>
                <c:pt idx="5">
                  <c:v>CUENTAS POR PAGAR (Vigencias anteriores)</c:v>
                </c:pt>
              </c:strCache>
            </c:strRef>
          </c:cat>
          <c:val>
            <c:numRef>
              <c:f>'gasto (1)'!$D$2:$D$26</c:f>
            </c:numRef>
          </c:val>
          <c:extLst>
            <c:ext xmlns:c16="http://schemas.microsoft.com/office/drawing/2014/chart" uri="{C3380CC4-5D6E-409C-BE32-E72D297353CC}">
              <c16:uniqueId val="{00000002-9268-440D-A845-39E48F1C7268}"/>
            </c:ext>
          </c:extLst>
        </c:ser>
        <c:ser>
          <c:idx val="3"/>
          <c:order val="3"/>
          <c:tx>
            <c:strRef>
              <c:f>'gasto (1)'!$E$1</c:f>
              <c:strCache>
                <c:ptCount val="1"/>
                <c:pt idx="0">
                  <c:v>GIROS 2016</c:v>
                </c:pt>
              </c:strCache>
            </c:strRef>
          </c:tx>
          <c:spPr>
            <a:solidFill>
              <a:schemeClr val="accent4"/>
            </a:solidFill>
            <a:ln>
              <a:noFill/>
            </a:ln>
            <a:effectLst/>
          </c:spPr>
          <c:invertIfNegative val="0"/>
          <c:cat>
            <c:strRef>
              <c:f>'gasto (1)'!$A$2:$A$26</c:f>
              <c:strCache>
                <c:ptCount val="6"/>
                <c:pt idx="0">
                  <c:v>GASTOS DE PERSONAL</c:v>
                </c:pt>
                <c:pt idx="1">
                  <c:v>GASTOS GENERALES</c:v>
                </c:pt>
                <c:pt idx="2">
                  <c:v>TRANSFERENCIAS CORRIENTES</c:v>
                </c:pt>
                <c:pt idx="3">
                  <c:v>GASTOS DE OPERACION COMERCIAL Y PRESTACION DE SERVICIOS</c:v>
                </c:pt>
                <c:pt idx="4">
                  <c:v>INVERSION</c:v>
                </c:pt>
                <c:pt idx="5">
                  <c:v>CUENTAS POR PAGAR (Vigencias anteriores)</c:v>
                </c:pt>
              </c:strCache>
            </c:strRef>
          </c:cat>
          <c:val>
            <c:numRef>
              <c:f>'gasto (1)'!$E$2:$E$26</c:f>
            </c:numRef>
          </c:val>
          <c:extLst>
            <c:ext xmlns:c16="http://schemas.microsoft.com/office/drawing/2014/chart" uri="{C3380CC4-5D6E-409C-BE32-E72D297353CC}">
              <c16:uniqueId val="{00000003-9268-440D-A845-39E48F1C7268}"/>
            </c:ext>
          </c:extLst>
        </c:ser>
        <c:ser>
          <c:idx val="4"/>
          <c:order val="4"/>
          <c:tx>
            <c:strRef>
              <c:f>'gasto (1)'!$F$1</c:f>
              <c:strCache>
                <c:ptCount val="1"/>
                <c:pt idx="0">
                  <c:v>PRESUPUESTADO 2017</c:v>
                </c:pt>
              </c:strCache>
            </c:strRef>
          </c:tx>
          <c:spPr>
            <a:solidFill>
              <a:schemeClr val="accent5"/>
            </a:solidFill>
            <a:ln>
              <a:noFill/>
            </a:ln>
            <a:effectLst/>
          </c:spPr>
          <c:invertIfNegative val="0"/>
          <c:cat>
            <c:strRef>
              <c:f>'gasto (1)'!$A$2:$A$26</c:f>
              <c:strCache>
                <c:ptCount val="6"/>
                <c:pt idx="0">
                  <c:v>GASTOS DE PERSONAL</c:v>
                </c:pt>
                <c:pt idx="1">
                  <c:v>GASTOS GENERALES</c:v>
                </c:pt>
                <c:pt idx="2">
                  <c:v>TRANSFERENCIAS CORRIENTES</c:v>
                </c:pt>
                <c:pt idx="3">
                  <c:v>GASTOS DE OPERACION COMERCIAL Y PRESTACION DE SERVICIOS</c:v>
                </c:pt>
                <c:pt idx="4">
                  <c:v>INVERSION</c:v>
                </c:pt>
                <c:pt idx="5">
                  <c:v>CUENTAS POR PAGAR (Vigencias anteriores)</c:v>
                </c:pt>
              </c:strCache>
            </c:strRef>
          </c:cat>
          <c:val>
            <c:numRef>
              <c:f>'gasto (1)'!$F$2:$F$26</c:f>
            </c:numRef>
          </c:val>
          <c:extLst>
            <c:ext xmlns:c16="http://schemas.microsoft.com/office/drawing/2014/chart" uri="{C3380CC4-5D6E-409C-BE32-E72D297353CC}">
              <c16:uniqueId val="{00000004-9268-440D-A845-39E48F1C7268}"/>
            </c:ext>
          </c:extLst>
        </c:ser>
        <c:ser>
          <c:idx val="5"/>
          <c:order val="5"/>
          <c:tx>
            <c:strRef>
              <c:f>'gasto (1)'!$G$1</c:f>
              <c:strCache>
                <c:ptCount val="1"/>
                <c:pt idx="0">
                  <c:v>COMPROMISOS 2017</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'gasto (1)'!$A$2:$A$26</c:f>
              <c:strCache>
                <c:ptCount val="6"/>
                <c:pt idx="0">
                  <c:v>GASTOS DE PERSONAL</c:v>
                </c:pt>
                <c:pt idx="1">
                  <c:v>GASTOS GENERALES</c:v>
                </c:pt>
                <c:pt idx="2">
                  <c:v>TRANSFERENCIAS CORRIENTES</c:v>
                </c:pt>
                <c:pt idx="3">
                  <c:v>GASTOS DE OPERACION COMERCIAL Y PRESTACION DE SERVICIOS</c:v>
                </c:pt>
                <c:pt idx="4">
                  <c:v>INVERSION</c:v>
                </c:pt>
                <c:pt idx="5">
                  <c:v>CUENTAS POR PAGAR (Vigencias anteriores)</c:v>
                </c:pt>
              </c:strCache>
            </c:strRef>
          </c:cat>
          <c:val>
            <c:numRef>
              <c:f>'gasto (1)'!$G$2:$G$26</c:f>
              <c:numCache>
                <c:formatCode>#,##0</c:formatCode>
                <c:ptCount val="6"/>
                <c:pt idx="0">
                  <c:v>13475265897</c:v>
                </c:pt>
                <c:pt idx="1">
                  <c:v>3202790467.71</c:v>
                </c:pt>
                <c:pt idx="2">
                  <c:v>368436064</c:v>
                </c:pt>
                <c:pt idx="3">
                  <c:v>4098036469.9700003</c:v>
                </c:pt>
                <c:pt idx="4">
                  <c:v>442117404</c:v>
                </c:pt>
                <c:pt idx="5" formatCode="General">
                  <c:v>5632826730.54</c:v>
                </c:pt>
              </c:numCache>
            </c:numRef>
          </c:val>
          <c:extLst>
            <c:ext xmlns:c16="http://schemas.microsoft.com/office/drawing/2014/chart" uri="{C3380CC4-5D6E-409C-BE32-E72D297353CC}">
              <c16:uniqueId val="{00000005-9268-440D-A845-39E48F1C7268}"/>
            </c:ext>
          </c:extLst>
        </c:ser>
        <c:dLbls>
          <c:showLegendKey val="0"/>
          <c:showVal val="0"/>
          <c:showCatName val="0"/>
          <c:showSerName val="0"/>
          <c:showPercent val="0"/>
          <c:showBubbleSize val="0"/>
        </c:dLbls>
        <c:gapWidth val="219"/>
        <c:overlap val="-27"/>
        <c:axId val="426646256"/>
        <c:axId val="426639368"/>
      </c:barChart>
      <c:catAx>
        <c:axId val="426646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426639368"/>
        <c:crosses val="autoZero"/>
        <c:auto val="1"/>
        <c:lblAlgn val="ctr"/>
        <c:lblOffset val="100"/>
        <c:noMultiLvlLbl val="0"/>
      </c:catAx>
      <c:valAx>
        <c:axId val="4266393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426646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sz="1400"/>
      </a:pPr>
      <a:endParaRPr lang="es-CO"/>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s-CO"/>
              <a:t>OBLIGACIONES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'gasto (1)'!$B$1</c:f>
              <c:strCache>
                <c:ptCount val="1"/>
                <c:pt idx="0">
                  <c:v>PRESUPUESTADO 2016</c:v>
                </c:pt>
              </c:strCache>
            </c:strRef>
          </c:tx>
          <c:spPr>
            <a:solidFill>
              <a:schemeClr val="accent1"/>
            </a:solidFill>
            <a:ln>
              <a:noFill/>
            </a:ln>
            <a:effectLst/>
          </c:spPr>
          <c:invertIfNegative val="0"/>
          <c:cat>
            <c:strRef>
              <c:f>'gasto (1)'!$A$2:$A$26</c:f>
              <c:strCache>
                <c:ptCount val="6"/>
                <c:pt idx="0">
                  <c:v>GASTOS DE PERSONAL</c:v>
                </c:pt>
                <c:pt idx="1">
                  <c:v>GASTOS GENERALES</c:v>
                </c:pt>
                <c:pt idx="2">
                  <c:v>TRANSFERENCIAS CORRIENTES</c:v>
                </c:pt>
                <c:pt idx="3">
                  <c:v>GASTOS DE OPERACION COMERCIAL Y PRESTACION DE SERVICIOS</c:v>
                </c:pt>
                <c:pt idx="4">
                  <c:v>INVERSION</c:v>
                </c:pt>
                <c:pt idx="5">
                  <c:v>CUENTAS POR PAGAR (Vigencias anteriores)</c:v>
                </c:pt>
              </c:strCache>
            </c:strRef>
          </c:cat>
          <c:val>
            <c:numRef>
              <c:f>'gasto (1)'!$B$2:$B$26</c:f>
            </c:numRef>
          </c:val>
          <c:extLst>
            <c:ext xmlns:c16="http://schemas.microsoft.com/office/drawing/2014/chart" uri="{C3380CC4-5D6E-409C-BE32-E72D297353CC}">
              <c16:uniqueId val="{00000000-FF0F-4479-820D-BE4B10A8A928}"/>
            </c:ext>
          </c:extLst>
        </c:ser>
        <c:ser>
          <c:idx val="1"/>
          <c:order val="1"/>
          <c:tx>
            <c:strRef>
              <c:f>'gasto (1)'!$C$1</c:f>
              <c:strCache>
                <c:ptCount val="1"/>
                <c:pt idx="0">
                  <c:v>COMPROMISOS 2016</c:v>
                </c:pt>
              </c:strCache>
            </c:strRef>
          </c:tx>
          <c:spPr>
            <a:solidFill>
              <a:schemeClr val="accent2"/>
            </a:solidFill>
            <a:ln>
              <a:noFill/>
            </a:ln>
            <a:effectLst/>
          </c:spPr>
          <c:invertIfNegative val="0"/>
          <c:cat>
            <c:strRef>
              <c:f>'gasto (1)'!$A$2:$A$26</c:f>
              <c:strCache>
                <c:ptCount val="6"/>
                <c:pt idx="0">
                  <c:v>GASTOS DE PERSONAL</c:v>
                </c:pt>
                <c:pt idx="1">
                  <c:v>GASTOS GENERALES</c:v>
                </c:pt>
                <c:pt idx="2">
                  <c:v>TRANSFERENCIAS CORRIENTES</c:v>
                </c:pt>
                <c:pt idx="3">
                  <c:v>GASTOS DE OPERACION COMERCIAL Y PRESTACION DE SERVICIOS</c:v>
                </c:pt>
                <c:pt idx="4">
                  <c:v>INVERSION</c:v>
                </c:pt>
                <c:pt idx="5">
                  <c:v>CUENTAS POR PAGAR (Vigencias anteriores)</c:v>
                </c:pt>
              </c:strCache>
            </c:strRef>
          </c:cat>
          <c:val>
            <c:numRef>
              <c:f>'gasto (1)'!$C$2:$C$26</c:f>
            </c:numRef>
          </c:val>
          <c:extLst>
            <c:ext xmlns:c16="http://schemas.microsoft.com/office/drawing/2014/chart" uri="{C3380CC4-5D6E-409C-BE32-E72D297353CC}">
              <c16:uniqueId val="{00000001-FF0F-4479-820D-BE4B10A8A928}"/>
            </c:ext>
          </c:extLst>
        </c:ser>
        <c:ser>
          <c:idx val="2"/>
          <c:order val="2"/>
          <c:tx>
            <c:strRef>
              <c:f>'gasto (1)'!$D$1</c:f>
              <c:strCache>
                <c:ptCount val="1"/>
                <c:pt idx="0">
                  <c:v>OBLIGACIONES 2016</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'gasto (1)'!$A$2:$A$26</c:f>
              <c:strCache>
                <c:ptCount val="6"/>
                <c:pt idx="0">
                  <c:v>GASTOS DE PERSONAL</c:v>
                </c:pt>
                <c:pt idx="1">
                  <c:v>GASTOS GENERALES</c:v>
                </c:pt>
                <c:pt idx="2">
                  <c:v>TRANSFERENCIAS CORRIENTES</c:v>
                </c:pt>
                <c:pt idx="3">
                  <c:v>GASTOS DE OPERACION COMERCIAL Y PRESTACION DE SERVICIOS</c:v>
                </c:pt>
                <c:pt idx="4">
                  <c:v>INVERSION</c:v>
                </c:pt>
                <c:pt idx="5">
                  <c:v>CUENTAS POR PAGAR (Vigencias anteriores)</c:v>
                </c:pt>
              </c:strCache>
            </c:strRef>
          </c:cat>
          <c:val>
            <c:numRef>
              <c:f>'gasto (1)'!$D$2:$D$26</c:f>
              <c:numCache>
                <c:formatCode>#,##0</c:formatCode>
                <c:ptCount val="6"/>
                <c:pt idx="0">
                  <c:v>12037878616</c:v>
                </c:pt>
                <c:pt idx="1">
                  <c:v>3995383574</c:v>
                </c:pt>
                <c:pt idx="2">
                  <c:v>255062740</c:v>
                </c:pt>
                <c:pt idx="3">
                  <c:v>3616439952</c:v>
                </c:pt>
                <c:pt idx="4">
                  <c:v>1124692039</c:v>
                </c:pt>
                <c:pt idx="5">
                  <c:v>3442331218</c:v>
                </c:pt>
              </c:numCache>
            </c:numRef>
          </c:val>
          <c:extLst>
            <c:ext xmlns:c16="http://schemas.microsoft.com/office/drawing/2014/chart" uri="{C3380CC4-5D6E-409C-BE32-E72D297353CC}">
              <c16:uniqueId val="{00000002-FF0F-4479-820D-BE4B10A8A928}"/>
            </c:ext>
          </c:extLst>
        </c:ser>
        <c:ser>
          <c:idx val="3"/>
          <c:order val="3"/>
          <c:tx>
            <c:strRef>
              <c:f>'gasto (1)'!$E$1</c:f>
              <c:strCache>
                <c:ptCount val="1"/>
                <c:pt idx="0">
                  <c:v>GIROS 2016</c:v>
                </c:pt>
              </c:strCache>
            </c:strRef>
          </c:tx>
          <c:spPr>
            <a:solidFill>
              <a:schemeClr val="accent4"/>
            </a:solidFill>
            <a:ln>
              <a:noFill/>
            </a:ln>
            <a:effectLst/>
          </c:spPr>
          <c:invertIfNegative val="0"/>
          <c:cat>
            <c:strRef>
              <c:f>'gasto (1)'!$A$2:$A$26</c:f>
              <c:strCache>
                <c:ptCount val="6"/>
                <c:pt idx="0">
                  <c:v>GASTOS DE PERSONAL</c:v>
                </c:pt>
                <c:pt idx="1">
                  <c:v>GASTOS GENERALES</c:v>
                </c:pt>
                <c:pt idx="2">
                  <c:v>TRANSFERENCIAS CORRIENTES</c:v>
                </c:pt>
                <c:pt idx="3">
                  <c:v>GASTOS DE OPERACION COMERCIAL Y PRESTACION DE SERVICIOS</c:v>
                </c:pt>
                <c:pt idx="4">
                  <c:v>INVERSION</c:v>
                </c:pt>
                <c:pt idx="5">
                  <c:v>CUENTAS POR PAGAR (Vigencias anteriores)</c:v>
                </c:pt>
              </c:strCache>
            </c:strRef>
          </c:cat>
          <c:val>
            <c:numRef>
              <c:f>'gasto (1)'!$E$2:$E$26</c:f>
            </c:numRef>
          </c:val>
          <c:extLst>
            <c:ext xmlns:c16="http://schemas.microsoft.com/office/drawing/2014/chart" uri="{C3380CC4-5D6E-409C-BE32-E72D297353CC}">
              <c16:uniqueId val="{00000003-FF0F-4479-820D-BE4B10A8A928}"/>
            </c:ext>
          </c:extLst>
        </c:ser>
        <c:ser>
          <c:idx val="4"/>
          <c:order val="4"/>
          <c:tx>
            <c:strRef>
              <c:f>'gasto (1)'!$F$1</c:f>
              <c:strCache>
                <c:ptCount val="1"/>
                <c:pt idx="0">
                  <c:v>PRESUPUESTADO 2017</c:v>
                </c:pt>
              </c:strCache>
            </c:strRef>
          </c:tx>
          <c:spPr>
            <a:solidFill>
              <a:schemeClr val="accent5"/>
            </a:solidFill>
            <a:ln>
              <a:noFill/>
            </a:ln>
            <a:effectLst/>
          </c:spPr>
          <c:invertIfNegative val="0"/>
          <c:cat>
            <c:strRef>
              <c:f>'gasto (1)'!$A$2:$A$26</c:f>
              <c:strCache>
                <c:ptCount val="6"/>
                <c:pt idx="0">
                  <c:v>GASTOS DE PERSONAL</c:v>
                </c:pt>
                <c:pt idx="1">
                  <c:v>GASTOS GENERALES</c:v>
                </c:pt>
                <c:pt idx="2">
                  <c:v>TRANSFERENCIAS CORRIENTES</c:v>
                </c:pt>
                <c:pt idx="3">
                  <c:v>GASTOS DE OPERACION COMERCIAL Y PRESTACION DE SERVICIOS</c:v>
                </c:pt>
                <c:pt idx="4">
                  <c:v>INVERSION</c:v>
                </c:pt>
                <c:pt idx="5">
                  <c:v>CUENTAS POR PAGAR (Vigencias anteriores)</c:v>
                </c:pt>
              </c:strCache>
            </c:strRef>
          </c:cat>
          <c:val>
            <c:numRef>
              <c:f>'gasto (1)'!$F$2:$F$26</c:f>
            </c:numRef>
          </c:val>
          <c:extLst>
            <c:ext xmlns:c16="http://schemas.microsoft.com/office/drawing/2014/chart" uri="{C3380CC4-5D6E-409C-BE32-E72D297353CC}">
              <c16:uniqueId val="{00000004-FF0F-4479-820D-BE4B10A8A928}"/>
            </c:ext>
          </c:extLst>
        </c:ser>
        <c:ser>
          <c:idx val="5"/>
          <c:order val="5"/>
          <c:tx>
            <c:strRef>
              <c:f>'gasto (1)'!$G$1</c:f>
              <c:strCache>
                <c:ptCount val="1"/>
                <c:pt idx="0">
                  <c:v>COMPROMISOS 2017</c:v>
                </c:pt>
              </c:strCache>
            </c:strRef>
          </c:tx>
          <c:spPr>
            <a:solidFill>
              <a:schemeClr val="accent6"/>
            </a:solidFill>
            <a:ln>
              <a:noFill/>
            </a:ln>
            <a:effectLst/>
          </c:spPr>
          <c:invertIfNegative val="0"/>
          <c:cat>
            <c:strRef>
              <c:f>'gasto (1)'!$A$2:$A$26</c:f>
              <c:strCache>
                <c:ptCount val="6"/>
                <c:pt idx="0">
                  <c:v>GASTOS DE PERSONAL</c:v>
                </c:pt>
                <c:pt idx="1">
                  <c:v>GASTOS GENERALES</c:v>
                </c:pt>
                <c:pt idx="2">
                  <c:v>TRANSFERENCIAS CORRIENTES</c:v>
                </c:pt>
                <c:pt idx="3">
                  <c:v>GASTOS DE OPERACION COMERCIAL Y PRESTACION DE SERVICIOS</c:v>
                </c:pt>
                <c:pt idx="4">
                  <c:v>INVERSION</c:v>
                </c:pt>
                <c:pt idx="5">
                  <c:v>CUENTAS POR PAGAR (Vigencias anteriores)</c:v>
                </c:pt>
              </c:strCache>
            </c:strRef>
          </c:cat>
          <c:val>
            <c:numRef>
              <c:f>'gasto (1)'!$G$2:$G$26</c:f>
            </c:numRef>
          </c:val>
          <c:extLst>
            <c:ext xmlns:c16="http://schemas.microsoft.com/office/drawing/2014/chart" uri="{C3380CC4-5D6E-409C-BE32-E72D297353CC}">
              <c16:uniqueId val="{00000005-FF0F-4479-820D-BE4B10A8A928}"/>
            </c:ext>
          </c:extLst>
        </c:ser>
        <c:ser>
          <c:idx val="6"/>
          <c:order val="6"/>
          <c:tx>
            <c:strRef>
              <c:f>'gasto (1)'!$H$1</c:f>
              <c:strCache>
                <c:ptCount val="1"/>
                <c:pt idx="0">
                  <c:v>OBLIGACIONES 2017</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'gasto (1)'!$A$2:$A$26</c:f>
              <c:strCache>
                <c:ptCount val="6"/>
                <c:pt idx="0">
                  <c:v>GASTOS DE PERSONAL</c:v>
                </c:pt>
                <c:pt idx="1">
                  <c:v>GASTOS GENERALES</c:v>
                </c:pt>
                <c:pt idx="2">
                  <c:v>TRANSFERENCIAS CORRIENTES</c:v>
                </c:pt>
                <c:pt idx="3">
                  <c:v>GASTOS DE OPERACION COMERCIAL Y PRESTACION DE SERVICIOS</c:v>
                </c:pt>
                <c:pt idx="4">
                  <c:v>INVERSION</c:v>
                </c:pt>
                <c:pt idx="5">
                  <c:v>CUENTAS POR PAGAR (Vigencias anteriores)</c:v>
                </c:pt>
              </c:strCache>
            </c:strRef>
          </c:cat>
          <c:val>
            <c:numRef>
              <c:f>'gasto (1)'!$H$2:$H$26</c:f>
              <c:numCache>
                <c:formatCode>#,##0</c:formatCode>
                <c:ptCount val="6"/>
                <c:pt idx="0">
                  <c:v>13473265897</c:v>
                </c:pt>
                <c:pt idx="1">
                  <c:v>3167581255.3299999</c:v>
                </c:pt>
                <c:pt idx="2">
                  <c:v>368436064</c:v>
                </c:pt>
                <c:pt idx="3">
                  <c:v>4107205545.5799999</c:v>
                </c:pt>
                <c:pt idx="4">
                  <c:v>258570516</c:v>
                </c:pt>
                <c:pt idx="5" formatCode="General">
                  <c:v>5632826730.54</c:v>
                </c:pt>
              </c:numCache>
            </c:numRef>
          </c:val>
          <c:extLst>
            <c:ext xmlns:c16="http://schemas.microsoft.com/office/drawing/2014/chart" uri="{C3380CC4-5D6E-409C-BE32-E72D297353CC}">
              <c16:uniqueId val="{00000006-FF0F-4479-820D-BE4B10A8A928}"/>
            </c:ext>
          </c:extLst>
        </c:ser>
        <c:dLbls>
          <c:showLegendKey val="0"/>
          <c:showVal val="0"/>
          <c:showCatName val="0"/>
          <c:showSerName val="0"/>
          <c:showPercent val="0"/>
          <c:showBubbleSize val="0"/>
        </c:dLbls>
        <c:gapWidth val="219"/>
        <c:overlap val="-27"/>
        <c:axId val="548001688"/>
        <c:axId val="548002344"/>
      </c:barChart>
      <c:catAx>
        <c:axId val="548001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548002344"/>
        <c:crosses val="autoZero"/>
        <c:auto val="1"/>
        <c:lblAlgn val="ctr"/>
        <c:lblOffset val="100"/>
        <c:noMultiLvlLbl val="0"/>
      </c:catAx>
      <c:valAx>
        <c:axId val="5480023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548001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sz="1400"/>
      </a:pPr>
      <a:endParaRPr lang="es-CO"/>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s-CO"/>
              <a:t>GIROS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'gasto (1)'!$B$1</c:f>
              <c:strCache>
                <c:ptCount val="1"/>
                <c:pt idx="0">
                  <c:v>PRESUPUESTADO 2016</c:v>
                </c:pt>
              </c:strCache>
            </c:strRef>
          </c:tx>
          <c:spPr>
            <a:solidFill>
              <a:schemeClr val="accent1"/>
            </a:solidFill>
            <a:ln>
              <a:noFill/>
            </a:ln>
            <a:effectLst/>
          </c:spPr>
          <c:invertIfNegative val="0"/>
          <c:cat>
            <c:strRef>
              <c:f>'gasto (1)'!$A$2:$A$26</c:f>
              <c:strCache>
                <c:ptCount val="6"/>
                <c:pt idx="0">
                  <c:v>GASTOS DE PERSONAL</c:v>
                </c:pt>
                <c:pt idx="1">
                  <c:v>GASTOS GENERALES</c:v>
                </c:pt>
                <c:pt idx="2">
                  <c:v>TRANSFERENCIAS CORRIENTES</c:v>
                </c:pt>
                <c:pt idx="3">
                  <c:v>GASTOS DE OPERACION COMERCIAL Y PRESTACION DE SERVICIOS</c:v>
                </c:pt>
                <c:pt idx="4">
                  <c:v>INVERSION</c:v>
                </c:pt>
                <c:pt idx="5">
                  <c:v>CUENTAS POR PAGAR (Vigencias anteriores)</c:v>
                </c:pt>
              </c:strCache>
            </c:strRef>
          </c:cat>
          <c:val>
            <c:numRef>
              <c:f>'gasto (1)'!$B$2:$B$26</c:f>
            </c:numRef>
          </c:val>
          <c:extLst>
            <c:ext xmlns:c16="http://schemas.microsoft.com/office/drawing/2014/chart" uri="{C3380CC4-5D6E-409C-BE32-E72D297353CC}">
              <c16:uniqueId val="{00000000-8481-4D73-BAA3-8975E06E1190}"/>
            </c:ext>
          </c:extLst>
        </c:ser>
        <c:ser>
          <c:idx val="1"/>
          <c:order val="1"/>
          <c:tx>
            <c:strRef>
              <c:f>'gasto (1)'!$C$1</c:f>
              <c:strCache>
                <c:ptCount val="1"/>
                <c:pt idx="0">
                  <c:v>COMPROMISOS 2016</c:v>
                </c:pt>
              </c:strCache>
            </c:strRef>
          </c:tx>
          <c:spPr>
            <a:solidFill>
              <a:schemeClr val="accent2"/>
            </a:solidFill>
            <a:ln>
              <a:noFill/>
            </a:ln>
            <a:effectLst/>
          </c:spPr>
          <c:invertIfNegative val="0"/>
          <c:cat>
            <c:strRef>
              <c:f>'gasto (1)'!$A$2:$A$26</c:f>
              <c:strCache>
                <c:ptCount val="6"/>
                <c:pt idx="0">
                  <c:v>GASTOS DE PERSONAL</c:v>
                </c:pt>
                <c:pt idx="1">
                  <c:v>GASTOS GENERALES</c:v>
                </c:pt>
                <c:pt idx="2">
                  <c:v>TRANSFERENCIAS CORRIENTES</c:v>
                </c:pt>
                <c:pt idx="3">
                  <c:v>GASTOS DE OPERACION COMERCIAL Y PRESTACION DE SERVICIOS</c:v>
                </c:pt>
                <c:pt idx="4">
                  <c:v>INVERSION</c:v>
                </c:pt>
                <c:pt idx="5">
                  <c:v>CUENTAS POR PAGAR (Vigencias anteriores)</c:v>
                </c:pt>
              </c:strCache>
            </c:strRef>
          </c:cat>
          <c:val>
            <c:numRef>
              <c:f>'gasto (1)'!$C$2:$C$26</c:f>
            </c:numRef>
          </c:val>
          <c:extLst>
            <c:ext xmlns:c16="http://schemas.microsoft.com/office/drawing/2014/chart" uri="{C3380CC4-5D6E-409C-BE32-E72D297353CC}">
              <c16:uniqueId val="{00000001-8481-4D73-BAA3-8975E06E1190}"/>
            </c:ext>
          </c:extLst>
        </c:ser>
        <c:ser>
          <c:idx val="2"/>
          <c:order val="2"/>
          <c:tx>
            <c:strRef>
              <c:f>'gasto (1)'!$D$1</c:f>
              <c:strCache>
                <c:ptCount val="1"/>
                <c:pt idx="0">
                  <c:v>OBLIGACIONES 2016</c:v>
                </c:pt>
              </c:strCache>
            </c:strRef>
          </c:tx>
          <c:spPr>
            <a:solidFill>
              <a:schemeClr val="accent3"/>
            </a:solidFill>
            <a:ln>
              <a:noFill/>
            </a:ln>
            <a:effectLst/>
          </c:spPr>
          <c:invertIfNegative val="0"/>
          <c:cat>
            <c:strRef>
              <c:f>'gasto (1)'!$A$2:$A$26</c:f>
              <c:strCache>
                <c:ptCount val="6"/>
                <c:pt idx="0">
                  <c:v>GASTOS DE PERSONAL</c:v>
                </c:pt>
                <c:pt idx="1">
                  <c:v>GASTOS GENERALES</c:v>
                </c:pt>
                <c:pt idx="2">
                  <c:v>TRANSFERENCIAS CORRIENTES</c:v>
                </c:pt>
                <c:pt idx="3">
                  <c:v>GASTOS DE OPERACION COMERCIAL Y PRESTACION DE SERVICIOS</c:v>
                </c:pt>
                <c:pt idx="4">
                  <c:v>INVERSION</c:v>
                </c:pt>
                <c:pt idx="5">
                  <c:v>CUENTAS POR PAGAR (Vigencias anteriores)</c:v>
                </c:pt>
              </c:strCache>
            </c:strRef>
          </c:cat>
          <c:val>
            <c:numRef>
              <c:f>'gasto (1)'!$D$2:$D$26</c:f>
            </c:numRef>
          </c:val>
          <c:extLst>
            <c:ext xmlns:c16="http://schemas.microsoft.com/office/drawing/2014/chart" uri="{C3380CC4-5D6E-409C-BE32-E72D297353CC}">
              <c16:uniqueId val="{00000002-8481-4D73-BAA3-8975E06E1190}"/>
            </c:ext>
          </c:extLst>
        </c:ser>
        <c:ser>
          <c:idx val="3"/>
          <c:order val="3"/>
          <c:tx>
            <c:strRef>
              <c:f>'gasto (1)'!$E$1</c:f>
              <c:strCache>
                <c:ptCount val="1"/>
                <c:pt idx="0">
                  <c:v>GIROS 2016</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'gasto (1)'!$A$2:$A$26</c:f>
              <c:strCache>
                <c:ptCount val="6"/>
                <c:pt idx="0">
                  <c:v>GASTOS DE PERSONAL</c:v>
                </c:pt>
                <c:pt idx="1">
                  <c:v>GASTOS GENERALES</c:v>
                </c:pt>
                <c:pt idx="2">
                  <c:v>TRANSFERENCIAS CORRIENTES</c:v>
                </c:pt>
                <c:pt idx="3">
                  <c:v>GASTOS DE OPERACION COMERCIAL Y PRESTACION DE SERVICIOS</c:v>
                </c:pt>
                <c:pt idx="4">
                  <c:v>INVERSION</c:v>
                </c:pt>
                <c:pt idx="5">
                  <c:v>CUENTAS POR PAGAR (Vigencias anteriores)</c:v>
                </c:pt>
              </c:strCache>
            </c:strRef>
          </c:cat>
          <c:val>
            <c:numRef>
              <c:f>'gasto (1)'!$E$2:$E$26</c:f>
              <c:numCache>
                <c:formatCode>#,##0</c:formatCode>
                <c:ptCount val="6"/>
                <c:pt idx="0">
                  <c:v>9691071101</c:v>
                </c:pt>
                <c:pt idx="1">
                  <c:v>2398455723</c:v>
                </c:pt>
                <c:pt idx="2">
                  <c:v>222155785</c:v>
                </c:pt>
                <c:pt idx="3">
                  <c:v>2562121795</c:v>
                </c:pt>
                <c:pt idx="4">
                  <c:v>849670140</c:v>
                </c:pt>
                <c:pt idx="5">
                  <c:v>3393992104</c:v>
                </c:pt>
              </c:numCache>
            </c:numRef>
          </c:val>
          <c:extLst>
            <c:ext xmlns:c16="http://schemas.microsoft.com/office/drawing/2014/chart" uri="{C3380CC4-5D6E-409C-BE32-E72D297353CC}">
              <c16:uniqueId val="{00000003-8481-4D73-BAA3-8975E06E1190}"/>
            </c:ext>
          </c:extLst>
        </c:ser>
        <c:ser>
          <c:idx val="4"/>
          <c:order val="4"/>
          <c:tx>
            <c:strRef>
              <c:f>'gasto (1)'!$F$1</c:f>
              <c:strCache>
                <c:ptCount val="1"/>
                <c:pt idx="0">
                  <c:v>PRESUPUESTADO 2017</c:v>
                </c:pt>
              </c:strCache>
            </c:strRef>
          </c:tx>
          <c:spPr>
            <a:solidFill>
              <a:schemeClr val="accent5"/>
            </a:solidFill>
            <a:ln>
              <a:noFill/>
            </a:ln>
            <a:effectLst/>
          </c:spPr>
          <c:invertIfNegative val="0"/>
          <c:cat>
            <c:strRef>
              <c:f>'gasto (1)'!$A$2:$A$26</c:f>
              <c:strCache>
                <c:ptCount val="6"/>
                <c:pt idx="0">
                  <c:v>GASTOS DE PERSONAL</c:v>
                </c:pt>
                <c:pt idx="1">
                  <c:v>GASTOS GENERALES</c:v>
                </c:pt>
                <c:pt idx="2">
                  <c:v>TRANSFERENCIAS CORRIENTES</c:v>
                </c:pt>
                <c:pt idx="3">
                  <c:v>GASTOS DE OPERACION COMERCIAL Y PRESTACION DE SERVICIOS</c:v>
                </c:pt>
                <c:pt idx="4">
                  <c:v>INVERSION</c:v>
                </c:pt>
                <c:pt idx="5">
                  <c:v>CUENTAS POR PAGAR (Vigencias anteriores)</c:v>
                </c:pt>
              </c:strCache>
            </c:strRef>
          </c:cat>
          <c:val>
            <c:numRef>
              <c:f>'gasto (1)'!$F$2:$F$26</c:f>
            </c:numRef>
          </c:val>
          <c:extLst>
            <c:ext xmlns:c16="http://schemas.microsoft.com/office/drawing/2014/chart" uri="{C3380CC4-5D6E-409C-BE32-E72D297353CC}">
              <c16:uniqueId val="{00000004-8481-4D73-BAA3-8975E06E1190}"/>
            </c:ext>
          </c:extLst>
        </c:ser>
        <c:ser>
          <c:idx val="5"/>
          <c:order val="5"/>
          <c:tx>
            <c:strRef>
              <c:f>'gasto (1)'!$G$1</c:f>
              <c:strCache>
                <c:ptCount val="1"/>
                <c:pt idx="0">
                  <c:v>COMPROMISOS 2017</c:v>
                </c:pt>
              </c:strCache>
            </c:strRef>
          </c:tx>
          <c:spPr>
            <a:solidFill>
              <a:schemeClr val="accent6"/>
            </a:solidFill>
            <a:ln>
              <a:noFill/>
            </a:ln>
            <a:effectLst/>
          </c:spPr>
          <c:invertIfNegative val="0"/>
          <c:cat>
            <c:strRef>
              <c:f>'gasto (1)'!$A$2:$A$26</c:f>
              <c:strCache>
                <c:ptCount val="6"/>
                <c:pt idx="0">
                  <c:v>GASTOS DE PERSONAL</c:v>
                </c:pt>
                <c:pt idx="1">
                  <c:v>GASTOS GENERALES</c:v>
                </c:pt>
                <c:pt idx="2">
                  <c:v>TRANSFERENCIAS CORRIENTES</c:v>
                </c:pt>
                <c:pt idx="3">
                  <c:v>GASTOS DE OPERACION COMERCIAL Y PRESTACION DE SERVICIOS</c:v>
                </c:pt>
                <c:pt idx="4">
                  <c:v>INVERSION</c:v>
                </c:pt>
                <c:pt idx="5">
                  <c:v>CUENTAS POR PAGAR (Vigencias anteriores)</c:v>
                </c:pt>
              </c:strCache>
            </c:strRef>
          </c:cat>
          <c:val>
            <c:numRef>
              <c:f>'gasto (1)'!$G$2:$G$26</c:f>
            </c:numRef>
          </c:val>
          <c:extLst>
            <c:ext xmlns:c16="http://schemas.microsoft.com/office/drawing/2014/chart" uri="{C3380CC4-5D6E-409C-BE32-E72D297353CC}">
              <c16:uniqueId val="{00000005-8481-4D73-BAA3-8975E06E1190}"/>
            </c:ext>
          </c:extLst>
        </c:ser>
        <c:ser>
          <c:idx val="6"/>
          <c:order val="6"/>
          <c:tx>
            <c:strRef>
              <c:f>'gasto (1)'!$H$1</c:f>
              <c:strCache>
                <c:ptCount val="1"/>
                <c:pt idx="0">
                  <c:v>OBLIGACIONES 2017</c:v>
                </c:pt>
              </c:strCache>
            </c:strRef>
          </c:tx>
          <c:spPr>
            <a:solidFill>
              <a:schemeClr val="accent1">
                <a:lumMod val="60000"/>
              </a:schemeClr>
            </a:solidFill>
            <a:ln>
              <a:noFill/>
            </a:ln>
            <a:effectLst/>
          </c:spPr>
          <c:invertIfNegative val="0"/>
          <c:cat>
            <c:strRef>
              <c:f>'gasto (1)'!$A$2:$A$26</c:f>
              <c:strCache>
                <c:ptCount val="6"/>
                <c:pt idx="0">
                  <c:v>GASTOS DE PERSONAL</c:v>
                </c:pt>
                <c:pt idx="1">
                  <c:v>GASTOS GENERALES</c:v>
                </c:pt>
                <c:pt idx="2">
                  <c:v>TRANSFERENCIAS CORRIENTES</c:v>
                </c:pt>
                <c:pt idx="3">
                  <c:v>GASTOS DE OPERACION COMERCIAL Y PRESTACION DE SERVICIOS</c:v>
                </c:pt>
                <c:pt idx="4">
                  <c:v>INVERSION</c:v>
                </c:pt>
                <c:pt idx="5">
                  <c:v>CUENTAS POR PAGAR (Vigencias anteriores)</c:v>
                </c:pt>
              </c:strCache>
            </c:strRef>
          </c:cat>
          <c:val>
            <c:numRef>
              <c:f>'gasto (1)'!$H$2:$H$26</c:f>
            </c:numRef>
          </c:val>
          <c:extLst>
            <c:ext xmlns:c16="http://schemas.microsoft.com/office/drawing/2014/chart" uri="{C3380CC4-5D6E-409C-BE32-E72D297353CC}">
              <c16:uniqueId val="{00000006-8481-4D73-BAA3-8975E06E1190}"/>
            </c:ext>
          </c:extLst>
        </c:ser>
        <c:ser>
          <c:idx val="7"/>
          <c:order val="7"/>
          <c:tx>
            <c:strRef>
              <c:f>'gasto (1)'!$I$1</c:f>
              <c:strCache>
                <c:ptCount val="1"/>
                <c:pt idx="0">
                  <c:v>GIROS 2017</c:v>
                </c:pt>
              </c:strCache>
            </c:strRef>
          </c:tx>
          <c:spPr>
            <a:solidFill>
              <a:schemeClr val="accent2">
                <a:lumMod val="60000"/>
              </a:schemeClr>
            </a:solidFill>
            <a:ln>
              <a:noFill/>
            </a:ln>
            <a:effectLst/>
          </c:spPr>
          <c:invertIfNegative val="0"/>
          <c:cat>
            <c:strRef>
              <c:f>'gasto (1)'!$A$2:$A$26</c:f>
              <c:strCache>
                <c:ptCount val="6"/>
                <c:pt idx="0">
                  <c:v>GASTOS DE PERSONAL</c:v>
                </c:pt>
                <c:pt idx="1">
                  <c:v>GASTOS GENERALES</c:v>
                </c:pt>
                <c:pt idx="2">
                  <c:v>TRANSFERENCIAS CORRIENTES</c:v>
                </c:pt>
                <c:pt idx="3">
                  <c:v>GASTOS DE OPERACION COMERCIAL Y PRESTACION DE SERVICIOS</c:v>
                </c:pt>
                <c:pt idx="4">
                  <c:v>INVERSION</c:v>
                </c:pt>
                <c:pt idx="5">
                  <c:v>CUENTAS POR PAGAR (Vigencias anteriores)</c:v>
                </c:pt>
              </c:strCache>
            </c:strRef>
          </c:cat>
          <c:val>
            <c:numRef>
              <c:f>'gasto (1)'!$I$2:$I$26</c:f>
              <c:numCache>
                <c:formatCode>#,##0</c:formatCode>
                <c:ptCount val="6"/>
                <c:pt idx="0">
                  <c:v>10632636736.5</c:v>
                </c:pt>
                <c:pt idx="1">
                  <c:v>2109705647.3299999</c:v>
                </c:pt>
                <c:pt idx="2">
                  <c:v>331328813</c:v>
                </c:pt>
                <c:pt idx="3">
                  <c:v>2177155611.46</c:v>
                </c:pt>
                <c:pt idx="4">
                  <c:v>129610000</c:v>
                </c:pt>
                <c:pt idx="5">
                  <c:v>5616130782.54</c:v>
                </c:pt>
              </c:numCache>
            </c:numRef>
          </c:val>
          <c:extLst>
            <c:ext xmlns:c16="http://schemas.microsoft.com/office/drawing/2014/chart" uri="{C3380CC4-5D6E-409C-BE32-E72D297353CC}">
              <c16:uniqueId val="{00000007-8481-4D73-BAA3-8975E06E1190}"/>
            </c:ext>
          </c:extLst>
        </c:ser>
        <c:dLbls>
          <c:showLegendKey val="0"/>
          <c:showVal val="0"/>
          <c:showCatName val="0"/>
          <c:showSerName val="0"/>
          <c:showPercent val="0"/>
          <c:showBubbleSize val="0"/>
        </c:dLbls>
        <c:gapWidth val="219"/>
        <c:overlap val="-27"/>
        <c:axId val="428590680"/>
        <c:axId val="428590024"/>
      </c:barChart>
      <c:catAx>
        <c:axId val="428590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428590024"/>
        <c:crosses val="autoZero"/>
        <c:auto val="1"/>
        <c:lblAlgn val="ctr"/>
        <c:lblOffset val="100"/>
        <c:noMultiLvlLbl val="0"/>
      </c:catAx>
      <c:valAx>
        <c:axId val="428590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428590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sz="1400"/>
      </a:pPr>
      <a:endParaRPr lang="es-CO"/>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s-CO"/>
              <a:t>TOTAL COMPROMISOS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'gasto (1)'!$B$1</c:f>
              <c:strCache>
                <c:ptCount val="1"/>
                <c:pt idx="0">
                  <c:v>PRESUPUESTADO 2016</c:v>
                </c:pt>
              </c:strCache>
            </c:strRef>
          </c:tx>
          <c:spPr>
            <a:solidFill>
              <a:schemeClr val="accent1"/>
            </a:solidFill>
            <a:ln>
              <a:noFill/>
            </a:ln>
            <a:effectLst/>
          </c:spPr>
          <c:invertIfNegative val="0"/>
          <c:cat>
            <c:strRef>
              <c:f>'gasto (1)'!$A$2:$A$27</c:f>
              <c:strCache>
                <c:ptCount val="1"/>
                <c:pt idx="0">
                  <c:v>TOTAL DE GASTOS</c:v>
                </c:pt>
              </c:strCache>
            </c:strRef>
          </c:cat>
          <c:val>
            <c:numRef>
              <c:f>'gasto (1)'!$B$2:$B$27</c:f>
            </c:numRef>
          </c:val>
          <c:extLst>
            <c:ext xmlns:c16="http://schemas.microsoft.com/office/drawing/2014/chart" uri="{C3380CC4-5D6E-409C-BE32-E72D297353CC}">
              <c16:uniqueId val="{00000000-941B-4796-8EEB-495A957E6ACA}"/>
            </c:ext>
          </c:extLst>
        </c:ser>
        <c:ser>
          <c:idx val="1"/>
          <c:order val="1"/>
          <c:tx>
            <c:strRef>
              <c:f>'gasto (1)'!$C$1</c:f>
              <c:strCache>
                <c:ptCount val="1"/>
                <c:pt idx="0">
                  <c:v>COMPROMISOS 2016</c:v>
                </c:pt>
              </c:strCache>
            </c:strRef>
          </c:tx>
          <c:spPr>
            <a:solidFill>
              <a:schemeClr val="accent2"/>
            </a:solidFill>
            <a:ln>
              <a:noFill/>
            </a:ln>
            <a:effectLst/>
          </c:spPr>
          <c:invertIfNegative val="0"/>
          <c:dLbls>
            <c:dLbl>
              <c:idx val="0"/>
              <c:spPr>
                <a:noFill/>
                <a:ln>
                  <a:noFill/>
                </a:ln>
                <a:effectLst/>
              </c:spPr>
              <c:txPr>
                <a:bodyPr rot="-540000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FE-42F1-A12B-DB95DC1AD80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'gasto (1)'!$A$2:$A$27</c:f>
              <c:strCache>
                <c:ptCount val="1"/>
                <c:pt idx="0">
                  <c:v>TOTAL DE GASTOS</c:v>
                </c:pt>
              </c:strCache>
            </c:strRef>
          </c:cat>
          <c:val>
            <c:numRef>
              <c:f>'gasto (1)'!$C$2:$C$27</c:f>
              <c:numCache>
                <c:formatCode>#,##0</c:formatCode>
                <c:ptCount val="1"/>
                <c:pt idx="0">
                  <c:v>27844416989</c:v>
                </c:pt>
              </c:numCache>
            </c:numRef>
          </c:val>
          <c:extLst>
            <c:ext xmlns:c16="http://schemas.microsoft.com/office/drawing/2014/chart" uri="{C3380CC4-5D6E-409C-BE32-E72D297353CC}">
              <c16:uniqueId val="{00000001-941B-4796-8EEB-495A957E6ACA}"/>
            </c:ext>
          </c:extLst>
        </c:ser>
        <c:ser>
          <c:idx val="2"/>
          <c:order val="2"/>
          <c:tx>
            <c:strRef>
              <c:f>'gasto (1)'!$D$1</c:f>
              <c:strCache>
                <c:ptCount val="1"/>
                <c:pt idx="0">
                  <c:v>OBLIGACIONES 2016</c:v>
                </c:pt>
              </c:strCache>
            </c:strRef>
          </c:tx>
          <c:spPr>
            <a:solidFill>
              <a:schemeClr val="accent3"/>
            </a:solidFill>
            <a:ln>
              <a:noFill/>
            </a:ln>
            <a:effectLst/>
          </c:spPr>
          <c:invertIfNegative val="0"/>
          <c:cat>
            <c:strRef>
              <c:f>'gasto (1)'!$A$2:$A$27</c:f>
              <c:strCache>
                <c:ptCount val="1"/>
                <c:pt idx="0">
                  <c:v>TOTAL DE GASTOS</c:v>
                </c:pt>
              </c:strCache>
            </c:strRef>
          </c:cat>
          <c:val>
            <c:numRef>
              <c:f>'gasto (1)'!$D$2:$D$27</c:f>
            </c:numRef>
          </c:val>
          <c:extLst>
            <c:ext xmlns:c16="http://schemas.microsoft.com/office/drawing/2014/chart" uri="{C3380CC4-5D6E-409C-BE32-E72D297353CC}">
              <c16:uniqueId val="{00000002-941B-4796-8EEB-495A957E6ACA}"/>
            </c:ext>
          </c:extLst>
        </c:ser>
        <c:ser>
          <c:idx val="3"/>
          <c:order val="3"/>
          <c:tx>
            <c:strRef>
              <c:f>'gasto (1)'!$E$1</c:f>
              <c:strCache>
                <c:ptCount val="1"/>
                <c:pt idx="0">
                  <c:v>GIROS 2016</c:v>
                </c:pt>
              </c:strCache>
            </c:strRef>
          </c:tx>
          <c:spPr>
            <a:solidFill>
              <a:schemeClr val="accent4"/>
            </a:solidFill>
            <a:ln>
              <a:noFill/>
            </a:ln>
            <a:effectLst/>
          </c:spPr>
          <c:invertIfNegative val="0"/>
          <c:cat>
            <c:strRef>
              <c:f>'gasto (1)'!$A$2:$A$27</c:f>
              <c:strCache>
                <c:ptCount val="1"/>
                <c:pt idx="0">
                  <c:v>TOTAL DE GASTOS</c:v>
                </c:pt>
              </c:strCache>
            </c:strRef>
          </c:cat>
          <c:val>
            <c:numRef>
              <c:f>'gasto (1)'!$E$2:$E$27</c:f>
            </c:numRef>
          </c:val>
          <c:extLst>
            <c:ext xmlns:c16="http://schemas.microsoft.com/office/drawing/2014/chart" uri="{C3380CC4-5D6E-409C-BE32-E72D297353CC}">
              <c16:uniqueId val="{00000003-941B-4796-8EEB-495A957E6ACA}"/>
            </c:ext>
          </c:extLst>
        </c:ser>
        <c:ser>
          <c:idx val="4"/>
          <c:order val="4"/>
          <c:tx>
            <c:strRef>
              <c:f>'gasto (1)'!$F$1</c:f>
              <c:strCache>
                <c:ptCount val="1"/>
                <c:pt idx="0">
                  <c:v>PRESUPUESTADO 2017</c:v>
                </c:pt>
              </c:strCache>
            </c:strRef>
          </c:tx>
          <c:spPr>
            <a:solidFill>
              <a:schemeClr val="accent5"/>
            </a:solidFill>
            <a:ln>
              <a:noFill/>
            </a:ln>
            <a:effectLst/>
          </c:spPr>
          <c:invertIfNegative val="0"/>
          <c:cat>
            <c:strRef>
              <c:f>'gasto (1)'!$A$2:$A$27</c:f>
              <c:strCache>
                <c:ptCount val="1"/>
                <c:pt idx="0">
                  <c:v>TOTAL DE GASTOS</c:v>
                </c:pt>
              </c:strCache>
            </c:strRef>
          </c:cat>
          <c:val>
            <c:numRef>
              <c:f>'gasto (1)'!$F$2:$F$27</c:f>
            </c:numRef>
          </c:val>
          <c:extLst>
            <c:ext xmlns:c16="http://schemas.microsoft.com/office/drawing/2014/chart" uri="{C3380CC4-5D6E-409C-BE32-E72D297353CC}">
              <c16:uniqueId val="{00000004-941B-4796-8EEB-495A957E6ACA}"/>
            </c:ext>
          </c:extLst>
        </c:ser>
        <c:ser>
          <c:idx val="5"/>
          <c:order val="5"/>
          <c:tx>
            <c:strRef>
              <c:f>'gasto (1)'!$G$1</c:f>
              <c:strCache>
                <c:ptCount val="1"/>
                <c:pt idx="0">
                  <c:v>COMPROMISOS 2017</c:v>
                </c:pt>
              </c:strCache>
            </c:strRef>
          </c:tx>
          <c:spPr>
            <a:solidFill>
              <a:schemeClr val="accent6"/>
            </a:solidFill>
            <a:ln>
              <a:noFill/>
            </a:ln>
            <a:effectLst/>
          </c:spPr>
          <c:invertIfNegative val="0"/>
          <c:dLbls>
            <c:spPr>
              <a:noFill/>
              <a:ln>
                <a:noFill/>
              </a:ln>
              <a:effectLst/>
            </c:spPr>
            <c:txPr>
              <a:bodyPr rot="-540000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'gasto (1)'!$A$2:$A$27</c:f>
              <c:strCache>
                <c:ptCount val="1"/>
                <c:pt idx="0">
                  <c:v>TOTAL DE GASTOS</c:v>
                </c:pt>
              </c:strCache>
            </c:strRef>
          </c:cat>
          <c:val>
            <c:numRef>
              <c:f>'gasto (1)'!$G$2:$G$27</c:f>
              <c:numCache>
                <c:formatCode>#,##0</c:formatCode>
                <c:ptCount val="1"/>
                <c:pt idx="0">
                  <c:v>27219473033.220001</c:v>
                </c:pt>
              </c:numCache>
            </c:numRef>
          </c:val>
          <c:extLst>
            <c:ext xmlns:c16="http://schemas.microsoft.com/office/drawing/2014/chart" uri="{C3380CC4-5D6E-409C-BE32-E72D297353CC}">
              <c16:uniqueId val="{00000005-941B-4796-8EEB-495A957E6ACA}"/>
            </c:ext>
          </c:extLst>
        </c:ser>
        <c:dLbls>
          <c:showLegendKey val="0"/>
          <c:showVal val="0"/>
          <c:showCatName val="0"/>
          <c:showSerName val="0"/>
          <c:showPercent val="0"/>
          <c:showBubbleSize val="0"/>
        </c:dLbls>
        <c:gapWidth val="219"/>
        <c:overlap val="-27"/>
        <c:axId val="551392392"/>
        <c:axId val="551391736"/>
      </c:barChart>
      <c:catAx>
        <c:axId val="551392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551391736"/>
        <c:crosses val="autoZero"/>
        <c:auto val="1"/>
        <c:lblAlgn val="ctr"/>
        <c:lblOffset val="100"/>
        <c:noMultiLvlLbl val="0"/>
      </c:catAx>
      <c:valAx>
        <c:axId val="551391736"/>
        <c:scaling>
          <c:orientation val="minMax"/>
          <c:min val="23000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551392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sz="1400"/>
      </a:pPr>
      <a:endParaRPr lang="es-CO"/>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s-CO"/>
              <a:t>TOTAL OBLIGACIONES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'gasto (1)'!$B$1</c:f>
              <c:strCache>
                <c:ptCount val="1"/>
                <c:pt idx="0">
                  <c:v>PRESUPUESTADO 2016</c:v>
                </c:pt>
              </c:strCache>
            </c:strRef>
          </c:tx>
          <c:spPr>
            <a:solidFill>
              <a:schemeClr val="accent1"/>
            </a:solidFill>
            <a:ln>
              <a:noFill/>
            </a:ln>
            <a:effectLst/>
          </c:spPr>
          <c:invertIfNegative val="0"/>
          <c:cat>
            <c:strRef>
              <c:f>'gasto (1)'!$A$2:$A$27</c:f>
              <c:strCache>
                <c:ptCount val="1"/>
                <c:pt idx="0">
                  <c:v>TOTAL DE GASTOS</c:v>
                </c:pt>
              </c:strCache>
            </c:strRef>
          </c:cat>
          <c:val>
            <c:numRef>
              <c:f>'gasto (1)'!$B$2:$B$27</c:f>
            </c:numRef>
          </c:val>
          <c:extLst>
            <c:ext xmlns:c16="http://schemas.microsoft.com/office/drawing/2014/chart" uri="{C3380CC4-5D6E-409C-BE32-E72D297353CC}">
              <c16:uniqueId val="{00000000-5B33-48AB-B9C3-3C17D5DC7BEA}"/>
            </c:ext>
          </c:extLst>
        </c:ser>
        <c:ser>
          <c:idx val="1"/>
          <c:order val="1"/>
          <c:tx>
            <c:strRef>
              <c:f>'gasto (1)'!$C$1</c:f>
              <c:strCache>
                <c:ptCount val="1"/>
                <c:pt idx="0">
                  <c:v>COMPROMISOS 2016</c:v>
                </c:pt>
              </c:strCache>
            </c:strRef>
          </c:tx>
          <c:spPr>
            <a:solidFill>
              <a:schemeClr val="accent2"/>
            </a:solidFill>
            <a:ln>
              <a:noFill/>
            </a:ln>
            <a:effectLst/>
          </c:spPr>
          <c:invertIfNegative val="0"/>
          <c:cat>
            <c:strRef>
              <c:f>'gasto (1)'!$A$2:$A$27</c:f>
              <c:strCache>
                <c:ptCount val="1"/>
                <c:pt idx="0">
                  <c:v>TOTAL DE GASTOS</c:v>
                </c:pt>
              </c:strCache>
            </c:strRef>
          </c:cat>
          <c:val>
            <c:numRef>
              <c:f>'gasto (1)'!$C$2:$C$27</c:f>
            </c:numRef>
          </c:val>
          <c:extLst>
            <c:ext xmlns:c16="http://schemas.microsoft.com/office/drawing/2014/chart" uri="{C3380CC4-5D6E-409C-BE32-E72D297353CC}">
              <c16:uniqueId val="{00000001-5B33-48AB-B9C3-3C17D5DC7BEA}"/>
            </c:ext>
          </c:extLst>
        </c:ser>
        <c:ser>
          <c:idx val="2"/>
          <c:order val="2"/>
          <c:tx>
            <c:strRef>
              <c:f>'gasto (1)'!$D$1</c:f>
              <c:strCache>
                <c:ptCount val="1"/>
                <c:pt idx="0">
                  <c:v>OBLIGACIONES 2016</c:v>
                </c:pt>
              </c:strCache>
            </c:strRef>
          </c:tx>
          <c:spPr>
            <a:solidFill>
              <a:schemeClr val="accent3"/>
            </a:solidFill>
            <a:ln>
              <a:noFill/>
            </a:ln>
            <a:effectLst/>
          </c:spPr>
          <c:invertIfNegative val="0"/>
          <c:dLbls>
            <c:spPr>
              <a:noFill/>
              <a:ln>
                <a:noFill/>
              </a:ln>
              <a:effectLst/>
            </c:spPr>
            <c:txPr>
              <a:bodyPr rot="-540000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'gasto (1)'!$A$2:$A$27</c:f>
              <c:strCache>
                <c:ptCount val="1"/>
                <c:pt idx="0">
                  <c:v>TOTAL DE GASTOS</c:v>
                </c:pt>
              </c:strCache>
            </c:strRef>
          </c:cat>
          <c:val>
            <c:numRef>
              <c:f>'gasto (1)'!$D$2:$D$27</c:f>
              <c:numCache>
                <c:formatCode>#,##0</c:formatCode>
                <c:ptCount val="1"/>
                <c:pt idx="0">
                  <c:v>24471788139</c:v>
                </c:pt>
              </c:numCache>
            </c:numRef>
          </c:val>
          <c:extLst>
            <c:ext xmlns:c16="http://schemas.microsoft.com/office/drawing/2014/chart" uri="{C3380CC4-5D6E-409C-BE32-E72D297353CC}">
              <c16:uniqueId val="{00000002-5B33-48AB-B9C3-3C17D5DC7BEA}"/>
            </c:ext>
          </c:extLst>
        </c:ser>
        <c:ser>
          <c:idx val="3"/>
          <c:order val="3"/>
          <c:tx>
            <c:strRef>
              <c:f>'gasto (1)'!$E$1</c:f>
              <c:strCache>
                <c:ptCount val="1"/>
                <c:pt idx="0">
                  <c:v>GIROS 2016</c:v>
                </c:pt>
              </c:strCache>
            </c:strRef>
          </c:tx>
          <c:spPr>
            <a:solidFill>
              <a:schemeClr val="accent4"/>
            </a:solidFill>
            <a:ln>
              <a:noFill/>
            </a:ln>
            <a:effectLst/>
          </c:spPr>
          <c:invertIfNegative val="0"/>
          <c:cat>
            <c:strRef>
              <c:f>'gasto (1)'!$A$2:$A$27</c:f>
              <c:strCache>
                <c:ptCount val="1"/>
                <c:pt idx="0">
                  <c:v>TOTAL DE GASTOS</c:v>
                </c:pt>
              </c:strCache>
            </c:strRef>
          </c:cat>
          <c:val>
            <c:numRef>
              <c:f>'gasto (1)'!$E$2:$E$27</c:f>
            </c:numRef>
          </c:val>
          <c:extLst>
            <c:ext xmlns:c16="http://schemas.microsoft.com/office/drawing/2014/chart" uri="{C3380CC4-5D6E-409C-BE32-E72D297353CC}">
              <c16:uniqueId val="{00000003-5B33-48AB-B9C3-3C17D5DC7BEA}"/>
            </c:ext>
          </c:extLst>
        </c:ser>
        <c:ser>
          <c:idx val="4"/>
          <c:order val="4"/>
          <c:tx>
            <c:strRef>
              <c:f>'gasto (1)'!$F$1</c:f>
              <c:strCache>
                <c:ptCount val="1"/>
                <c:pt idx="0">
                  <c:v>PRESUPUESTADO 2017</c:v>
                </c:pt>
              </c:strCache>
            </c:strRef>
          </c:tx>
          <c:spPr>
            <a:solidFill>
              <a:schemeClr val="accent5"/>
            </a:solidFill>
            <a:ln>
              <a:noFill/>
            </a:ln>
            <a:effectLst/>
          </c:spPr>
          <c:invertIfNegative val="0"/>
          <c:cat>
            <c:strRef>
              <c:f>'gasto (1)'!$A$2:$A$27</c:f>
              <c:strCache>
                <c:ptCount val="1"/>
                <c:pt idx="0">
                  <c:v>TOTAL DE GASTOS</c:v>
                </c:pt>
              </c:strCache>
            </c:strRef>
          </c:cat>
          <c:val>
            <c:numRef>
              <c:f>'gasto (1)'!$F$2:$F$27</c:f>
            </c:numRef>
          </c:val>
          <c:extLst>
            <c:ext xmlns:c16="http://schemas.microsoft.com/office/drawing/2014/chart" uri="{C3380CC4-5D6E-409C-BE32-E72D297353CC}">
              <c16:uniqueId val="{00000004-5B33-48AB-B9C3-3C17D5DC7BEA}"/>
            </c:ext>
          </c:extLst>
        </c:ser>
        <c:ser>
          <c:idx val="5"/>
          <c:order val="5"/>
          <c:tx>
            <c:strRef>
              <c:f>'gasto (1)'!$G$1</c:f>
              <c:strCache>
                <c:ptCount val="1"/>
                <c:pt idx="0">
                  <c:v>COMPROMISOS 2017</c:v>
                </c:pt>
              </c:strCache>
            </c:strRef>
          </c:tx>
          <c:spPr>
            <a:solidFill>
              <a:schemeClr val="accent6"/>
            </a:solidFill>
            <a:ln>
              <a:noFill/>
            </a:ln>
            <a:effectLst/>
          </c:spPr>
          <c:invertIfNegative val="0"/>
          <c:cat>
            <c:strRef>
              <c:f>'gasto (1)'!$A$2:$A$27</c:f>
              <c:strCache>
                <c:ptCount val="1"/>
                <c:pt idx="0">
                  <c:v>TOTAL DE GASTOS</c:v>
                </c:pt>
              </c:strCache>
            </c:strRef>
          </c:cat>
          <c:val>
            <c:numRef>
              <c:f>'gasto (1)'!$G$2:$G$27</c:f>
            </c:numRef>
          </c:val>
          <c:extLst>
            <c:ext xmlns:c16="http://schemas.microsoft.com/office/drawing/2014/chart" uri="{C3380CC4-5D6E-409C-BE32-E72D297353CC}">
              <c16:uniqueId val="{00000005-5B33-48AB-B9C3-3C17D5DC7BEA}"/>
            </c:ext>
          </c:extLst>
        </c:ser>
        <c:ser>
          <c:idx val="6"/>
          <c:order val="6"/>
          <c:tx>
            <c:strRef>
              <c:f>'gasto (1)'!$H$1</c:f>
              <c:strCache>
                <c:ptCount val="1"/>
                <c:pt idx="0">
                  <c:v>OBLIGACIONES 2017</c:v>
                </c:pt>
              </c:strCache>
            </c:strRef>
          </c:tx>
          <c:spPr>
            <a:solidFill>
              <a:schemeClr val="accent1">
                <a:lumMod val="60000"/>
              </a:schemeClr>
            </a:solidFill>
            <a:ln>
              <a:noFill/>
            </a:ln>
            <a:effectLst/>
          </c:spPr>
          <c:invertIfNegative val="0"/>
          <c:dLbls>
            <c:spPr>
              <a:noFill/>
              <a:ln>
                <a:noFill/>
              </a:ln>
              <a:effectLst/>
            </c:spPr>
            <c:txPr>
              <a:bodyPr rot="-540000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'gasto (1)'!$A$2:$A$27</c:f>
              <c:strCache>
                <c:ptCount val="1"/>
                <c:pt idx="0">
                  <c:v>TOTAL DE GASTOS</c:v>
                </c:pt>
              </c:strCache>
            </c:strRef>
          </c:cat>
          <c:val>
            <c:numRef>
              <c:f>'gasto (1)'!$H$2:$H$27</c:f>
              <c:numCache>
                <c:formatCode>#,##0</c:formatCode>
                <c:ptCount val="1"/>
                <c:pt idx="0">
                  <c:v>27007886008.449997</c:v>
                </c:pt>
              </c:numCache>
            </c:numRef>
          </c:val>
          <c:extLst>
            <c:ext xmlns:c16="http://schemas.microsoft.com/office/drawing/2014/chart" uri="{C3380CC4-5D6E-409C-BE32-E72D297353CC}">
              <c16:uniqueId val="{00000006-5B33-48AB-B9C3-3C17D5DC7BEA}"/>
            </c:ext>
          </c:extLst>
        </c:ser>
        <c:dLbls>
          <c:showLegendKey val="0"/>
          <c:showVal val="0"/>
          <c:showCatName val="0"/>
          <c:showSerName val="0"/>
          <c:showPercent val="0"/>
          <c:showBubbleSize val="0"/>
        </c:dLbls>
        <c:gapWidth val="219"/>
        <c:overlap val="-27"/>
        <c:axId val="518291360"/>
        <c:axId val="518293000"/>
      </c:barChart>
      <c:catAx>
        <c:axId val="518291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518293000"/>
        <c:crosses val="autoZero"/>
        <c:auto val="1"/>
        <c:lblAlgn val="ctr"/>
        <c:lblOffset val="100"/>
        <c:noMultiLvlLbl val="0"/>
      </c:catAx>
      <c:valAx>
        <c:axId val="518293000"/>
        <c:scaling>
          <c:orientation val="minMax"/>
          <c:max val="29000000000"/>
          <c:min val="23000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518291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sz="1400"/>
      </a:pPr>
      <a:endParaRPr lang="es-CO"/>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s-CO"/>
              <a:t>TOTAL GIROS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'gasto (1)'!$B$1</c:f>
              <c:strCache>
                <c:ptCount val="1"/>
                <c:pt idx="0">
                  <c:v>PRESUPUESTADO 2016</c:v>
                </c:pt>
              </c:strCache>
            </c:strRef>
          </c:tx>
          <c:spPr>
            <a:solidFill>
              <a:schemeClr val="accent1"/>
            </a:solidFill>
            <a:ln>
              <a:noFill/>
            </a:ln>
            <a:effectLst/>
          </c:spPr>
          <c:invertIfNegative val="0"/>
          <c:cat>
            <c:strRef>
              <c:f>'gasto (1)'!$A$2:$A$27</c:f>
              <c:strCache>
                <c:ptCount val="1"/>
                <c:pt idx="0">
                  <c:v>TOTAL DE GASTOS</c:v>
                </c:pt>
              </c:strCache>
            </c:strRef>
          </c:cat>
          <c:val>
            <c:numRef>
              <c:f>'gasto (1)'!$B$2:$B$27</c:f>
            </c:numRef>
          </c:val>
          <c:extLst>
            <c:ext xmlns:c16="http://schemas.microsoft.com/office/drawing/2014/chart" uri="{C3380CC4-5D6E-409C-BE32-E72D297353CC}">
              <c16:uniqueId val="{00000000-3EB6-4736-96D1-75939A70A28A}"/>
            </c:ext>
          </c:extLst>
        </c:ser>
        <c:ser>
          <c:idx val="1"/>
          <c:order val="1"/>
          <c:tx>
            <c:strRef>
              <c:f>'gasto (1)'!$C$1</c:f>
              <c:strCache>
                <c:ptCount val="1"/>
                <c:pt idx="0">
                  <c:v>COMPROMISOS 2016</c:v>
                </c:pt>
              </c:strCache>
            </c:strRef>
          </c:tx>
          <c:spPr>
            <a:solidFill>
              <a:schemeClr val="accent2"/>
            </a:solidFill>
            <a:ln>
              <a:noFill/>
            </a:ln>
            <a:effectLst/>
          </c:spPr>
          <c:invertIfNegative val="0"/>
          <c:cat>
            <c:strRef>
              <c:f>'gasto (1)'!$A$2:$A$27</c:f>
              <c:strCache>
                <c:ptCount val="1"/>
                <c:pt idx="0">
                  <c:v>TOTAL DE GASTOS</c:v>
                </c:pt>
              </c:strCache>
            </c:strRef>
          </c:cat>
          <c:val>
            <c:numRef>
              <c:f>'gasto (1)'!$C$2:$C$27</c:f>
            </c:numRef>
          </c:val>
          <c:extLst>
            <c:ext xmlns:c16="http://schemas.microsoft.com/office/drawing/2014/chart" uri="{C3380CC4-5D6E-409C-BE32-E72D297353CC}">
              <c16:uniqueId val="{00000001-3EB6-4736-96D1-75939A70A28A}"/>
            </c:ext>
          </c:extLst>
        </c:ser>
        <c:ser>
          <c:idx val="2"/>
          <c:order val="2"/>
          <c:tx>
            <c:strRef>
              <c:f>'gasto (1)'!$D$1</c:f>
              <c:strCache>
                <c:ptCount val="1"/>
                <c:pt idx="0">
                  <c:v>OBLIGACIONES 2016</c:v>
                </c:pt>
              </c:strCache>
            </c:strRef>
          </c:tx>
          <c:spPr>
            <a:solidFill>
              <a:schemeClr val="accent3"/>
            </a:solidFill>
            <a:ln>
              <a:noFill/>
            </a:ln>
            <a:effectLst/>
          </c:spPr>
          <c:invertIfNegative val="0"/>
          <c:cat>
            <c:strRef>
              <c:f>'gasto (1)'!$A$2:$A$27</c:f>
              <c:strCache>
                <c:ptCount val="1"/>
                <c:pt idx="0">
                  <c:v>TOTAL DE GASTOS</c:v>
                </c:pt>
              </c:strCache>
            </c:strRef>
          </c:cat>
          <c:val>
            <c:numRef>
              <c:f>'gasto (1)'!$D$2:$D$27</c:f>
            </c:numRef>
          </c:val>
          <c:extLst>
            <c:ext xmlns:c16="http://schemas.microsoft.com/office/drawing/2014/chart" uri="{C3380CC4-5D6E-409C-BE32-E72D297353CC}">
              <c16:uniqueId val="{00000002-3EB6-4736-96D1-75939A70A28A}"/>
            </c:ext>
          </c:extLst>
        </c:ser>
        <c:ser>
          <c:idx val="3"/>
          <c:order val="3"/>
          <c:tx>
            <c:strRef>
              <c:f>'gasto (1)'!$E$1</c:f>
              <c:strCache>
                <c:ptCount val="1"/>
                <c:pt idx="0">
                  <c:v>GIROS 2016</c:v>
                </c:pt>
              </c:strCache>
            </c:strRef>
          </c:tx>
          <c:spPr>
            <a:solidFill>
              <a:schemeClr val="accent4"/>
            </a:solidFill>
            <a:ln>
              <a:noFill/>
            </a:ln>
            <a:effectLst/>
          </c:spPr>
          <c:invertIfNegative val="0"/>
          <c:dLbls>
            <c:spPr>
              <a:noFill/>
              <a:ln>
                <a:noFill/>
              </a:ln>
              <a:effectLst/>
            </c:spPr>
            <c:txPr>
              <a:bodyPr rot="-540000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'gasto (1)'!$A$2:$A$27</c:f>
              <c:strCache>
                <c:ptCount val="1"/>
                <c:pt idx="0">
                  <c:v>TOTAL DE GASTOS</c:v>
                </c:pt>
              </c:strCache>
            </c:strRef>
          </c:cat>
          <c:val>
            <c:numRef>
              <c:f>'gasto (1)'!$E$2:$E$27</c:f>
              <c:numCache>
                <c:formatCode>#,##0</c:formatCode>
                <c:ptCount val="1"/>
                <c:pt idx="0">
                  <c:v>19117466648</c:v>
                </c:pt>
              </c:numCache>
            </c:numRef>
          </c:val>
          <c:extLst>
            <c:ext xmlns:c16="http://schemas.microsoft.com/office/drawing/2014/chart" uri="{C3380CC4-5D6E-409C-BE32-E72D297353CC}">
              <c16:uniqueId val="{00000003-3EB6-4736-96D1-75939A70A28A}"/>
            </c:ext>
          </c:extLst>
        </c:ser>
        <c:ser>
          <c:idx val="4"/>
          <c:order val="4"/>
          <c:tx>
            <c:strRef>
              <c:f>'gasto (1)'!$F$1</c:f>
              <c:strCache>
                <c:ptCount val="1"/>
                <c:pt idx="0">
                  <c:v>PRESUPUESTADO 2017</c:v>
                </c:pt>
              </c:strCache>
            </c:strRef>
          </c:tx>
          <c:spPr>
            <a:solidFill>
              <a:schemeClr val="accent5"/>
            </a:solidFill>
            <a:ln>
              <a:noFill/>
            </a:ln>
            <a:effectLst/>
          </c:spPr>
          <c:invertIfNegative val="0"/>
          <c:cat>
            <c:strRef>
              <c:f>'gasto (1)'!$A$2:$A$27</c:f>
              <c:strCache>
                <c:ptCount val="1"/>
                <c:pt idx="0">
                  <c:v>TOTAL DE GASTOS</c:v>
                </c:pt>
              </c:strCache>
            </c:strRef>
          </c:cat>
          <c:val>
            <c:numRef>
              <c:f>'gasto (1)'!$F$2:$F$27</c:f>
            </c:numRef>
          </c:val>
          <c:extLst>
            <c:ext xmlns:c16="http://schemas.microsoft.com/office/drawing/2014/chart" uri="{C3380CC4-5D6E-409C-BE32-E72D297353CC}">
              <c16:uniqueId val="{00000004-3EB6-4736-96D1-75939A70A28A}"/>
            </c:ext>
          </c:extLst>
        </c:ser>
        <c:ser>
          <c:idx val="5"/>
          <c:order val="5"/>
          <c:tx>
            <c:strRef>
              <c:f>'gasto (1)'!$G$1</c:f>
              <c:strCache>
                <c:ptCount val="1"/>
                <c:pt idx="0">
                  <c:v>COMPROMISOS 2017</c:v>
                </c:pt>
              </c:strCache>
            </c:strRef>
          </c:tx>
          <c:spPr>
            <a:solidFill>
              <a:schemeClr val="accent6"/>
            </a:solidFill>
            <a:ln>
              <a:noFill/>
            </a:ln>
            <a:effectLst/>
          </c:spPr>
          <c:invertIfNegative val="0"/>
          <c:cat>
            <c:strRef>
              <c:f>'gasto (1)'!$A$2:$A$27</c:f>
              <c:strCache>
                <c:ptCount val="1"/>
                <c:pt idx="0">
                  <c:v>TOTAL DE GASTOS</c:v>
                </c:pt>
              </c:strCache>
            </c:strRef>
          </c:cat>
          <c:val>
            <c:numRef>
              <c:f>'gasto (1)'!$G$2:$G$27</c:f>
            </c:numRef>
          </c:val>
          <c:extLst>
            <c:ext xmlns:c16="http://schemas.microsoft.com/office/drawing/2014/chart" uri="{C3380CC4-5D6E-409C-BE32-E72D297353CC}">
              <c16:uniqueId val="{00000005-3EB6-4736-96D1-75939A70A28A}"/>
            </c:ext>
          </c:extLst>
        </c:ser>
        <c:ser>
          <c:idx val="6"/>
          <c:order val="6"/>
          <c:tx>
            <c:strRef>
              <c:f>'gasto (1)'!$H$1</c:f>
              <c:strCache>
                <c:ptCount val="1"/>
                <c:pt idx="0">
                  <c:v>OBLIGACIONES 2017</c:v>
                </c:pt>
              </c:strCache>
            </c:strRef>
          </c:tx>
          <c:spPr>
            <a:solidFill>
              <a:schemeClr val="accent1">
                <a:lumMod val="60000"/>
              </a:schemeClr>
            </a:solidFill>
            <a:ln>
              <a:noFill/>
            </a:ln>
            <a:effectLst/>
          </c:spPr>
          <c:invertIfNegative val="0"/>
          <c:cat>
            <c:strRef>
              <c:f>'gasto (1)'!$A$2:$A$27</c:f>
              <c:strCache>
                <c:ptCount val="1"/>
                <c:pt idx="0">
                  <c:v>TOTAL DE GASTOS</c:v>
                </c:pt>
              </c:strCache>
            </c:strRef>
          </c:cat>
          <c:val>
            <c:numRef>
              <c:f>'gasto (1)'!$H$2:$H$27</c:f>
            </c:numRef>
          </c:val>
          <c:extLst>
            <c:ext xmlns:c16="http://schemas.microsoft.com/office/drawing/2014/chart" uri="{C3380CC4-5D6E-409C-BE32-E72D297353CC}">
              <c16:uniqueId val="{00000006-3EB6-4736-96D1-75939A70A28A}"/>
            </c:ext>
          </c:extLst>
        </c:ser>
        <c:ser>
          <c:idx val="7"/>
          <c:order val="7"/>
          <c:tx>
            <c:strRef>
              <c:f>'gasto (1)'!$I$1</c:f>
              <c:strCache>
                <c:ptCount val="1"/>
                <c:pt idx="0">
                  <c:v>GIROS 2017</c:v>
                </c:pt>
              </c:strCache>
            </c:strRef>
          </c:tx>
          <c:spPr>
            <a:solidFill>
              <a:schemeClr val="accent2">
                <a:lumMod val="60000"/>
              </a:schemeClr>
            </a:solidFill>
            <a:ln>
              <a:noFill/>
            </a:ln>
            <a:effectLst/>
          </c:spPr>
          <c:invertIfNegative val="0"/>
          <c:dLbls>
            <c:spPr>
              <a:noFill/>
              <a:ln>
                <a:noFill/>
              </a:ln>
              <a:effectLst/>
            </c:spPr>
            <c:txPr>
              <a:bodyPr rot="-540000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'gasto (1)'!$A$2:$A$27</c:f>
              <c:strCache>
                <c:ptCount val="1"/>
                <c:pt idx="0">
                  <c:v>TOTAL DE GASTOS</c:v>
                </c:pt>
              </c:strCache>
            </c:strRef>
          </c:cat>
          <c:val>
            <c:numRef>
              <c:f>'gasto (1)'!$I$2:$I$27</c:f>
              <c:numCache>
                <c:formatCode>#,##0</c:formatCode>
                <c:ptCount val="1"/>
                <c:pt idx="0">
                  <c:v>20996567590.830002</c:v>
                </c:pt>
              </c:numCache>
            </c:numRef>
          </c:val>
          <c:extLst>
            <c:ext xmlns:c16="http://schemas.microsoft.com/office/drawing/2014/chart" uri="{C3380CC4-5D6E-409C-BE32-E72D297353CC}">
              <c16:uniqueId val="{00000007-3EB6-4736-96D1-75939A70A28A}"/>
            </c:ext>
          </c:extLst>
        </c:ser>
        <c:dLbls>
          <c:showLegendKey val="0"/>
          <c:showVal val="0"/>
          <c:showCatName val="0"/>
          <c:showSerName val="0"/>
          <c:showPercent val="0"/>
          <c:showBubbleSize val="0"/>
        </c:dLbls>
        <c:gapWidth val="219"/>
        <c:overlap val="-27"/>
        <c:axId val="428617248"/>
        <c:axId val="428611672"/>
      </c:barChart>
      <c:catAx>
        <c:axId val="428617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428611672"/>
        <c:crosses val="autoZero"/>
        <c:auto val="1"/>
        <c:lblAlgn val="ctr"/>
        <c:lblOffset val="100"/>
        <c:noMultiLvlLbl val="0"/>
      </c:catAx>
      <c:valAx>
        <c:axId val="428611672"/>
        <c:scaling>
          <c:orientation val="minMax"/>
          <c:min val="18000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428617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sz="1400"/>
      </a:pPr>
      <a:endParaRPr lang="es-CO"/>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45"/>
    </mc:Choice>
    <mc:Fallback>
      <c:style val="45"/>
    </mc:Fallback>
  </mc:AlternateContent>
  <c:chart>
    <c:autoTitleDeleted val="1"/>
    <c:plotArea>
      <c:layout/>
      <c:barChart>
        <c:barDir val="col"/>
        <c:grouping val="clustered"/>
        <c:varyColors val="0"/>
        <c:ser>
          <c:idx val="0"/>
          <c:order val="0"/>
          <c:tx>
            <c:strRef>
              <c:f>Hoja1!$B$24</c:f>
              <c:strCache>
                <c:ptCount val="1"/>
                <c:pt idx="0">
                  <c:v>TOTAL ACTIVO</c:v>
                </c:pt>
              </c:strCache>
            </c:strRef>
          </c:tx>
          <c:invertIfNegative val="0"/>
          <c:dPt>
            <c:idx val="0"/>
            <c:invertIfNegative val="0"/>
            <c:bubble3D val="0"/>
            <c:spPr>
              <a:solidFill>
                <a:schemeClr val="tx2">
                  <a:lumMod val="40000"/>
                  <a:lumOff val="60000"/>
                </a:schemeClr>
              </a:solidFill>
              <a:ln>
                <a:solidFill>
                  <a:schemeClr val="accent1"/>
                </a:solidFill>
              </a:ln>
            </c:spPr>
            <c:extLst>
              <c:ext xmlns:c16="http://schemas.microsoft.com/office/drawing/2014/chart" uri="{C3380CC4-5D6E-409C-BE32-E72D297353CC}">
                <c16:uniqueId val="{00000001-45AD-42B9-B9E9-7A0CEDA15A0B}"/>
              </c:ext>
            </c:extLst>
          </c:dPt>
          <c:dPt>
            <c:idx val="1"/>
            <c:invertIfNegative val="0"/>
            <c:bubble3D val="0"/>
            <c:spPr>
              <a:solidFill>
                <a:srgbClr val="92D050"/>
              </a:solidFill>
            </c:spPr>
            <c:extLst>
              <c:ext xmlns:c16="http://schemas.microsoft.com/office/drawing/2014/chart" uri="{C3380CC4-5D6E-409C-BE32-E72D297353CC}">
                <c16:uniqueId val="{00000002-11E9-4246-92B0-C37B5158145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Hoja1!$C$23:$D$23</c:f>
              <c:strCache>
                <c:ptCount val="2"/>
                <c:pt idx="0">
                  <c:v>AÑO 2017</c:v>
                </c:pt>
                <c:pt idx="1">
                  <c:v>AÑO 2016</c:v>
                </c:pt>
              </c:strCache>
            </c:strRef>
          </c:cat>
          <c:val>
            <c:numRef>
              <c:f>Hoja1!$C$24:$D$24</c:f>
              <c:numCache>
                <c:formatCode>_(* #,##0_);_(* \(#,##0\);_(* "-"_);_(@_)</c:formatCode>
                <c:ptCount val="2"/>
                <c:pt idx="0">
                  <c:v>26871666862.66</c:v>
                </c:pt>
                <c:pt idx="1">
                  <c:v>29235238418.020004</c:v>
                </c:pt>
              </c:numCache>
            </c:numRef>
          </c:val>
          <c:extLst>
            <c:ext xmlns:c16="http://schemas.microsoft.com/office/drawing/2014/chart" uri="{C3380CC4-5D6E-409C-BE32-E72D297353CC}">
              <c16:uniqueId val="{00000002-45AD-42B9-B9E9-7A0CEDA15A0B}"/>
            </c:ext>
          </c:extLst>
        </c:ser>
        <c:dLbls>
          <c:showLegendKey val="0"/>
          <c:showVal val="1"/>
          <c:showCatName val="0"/>
          <c:showSerName val="0"/>
          <c:showPercent val="0"/>
          <c:showBubbleSize val="0"/>
        </c:dLbls>
        <c:gapWidth val="75"/>
        <c:axId val="57675264"/>
        <c:axId val="56216384"/>
      </c:barChart>
      <c:catAx>
        <c:axId val="57675264"/>
        <c:scaling>
          <c:orientation val="minMax"/>
        </c:scaling>
        <c:delete val="0"/>
        <c:axPos val="b"/>
        <c:numFmt formatCode="General" sourceLinked="0"/>
        <c:majorTickMark val="none"/>
        <c:minorTickMark val="none"/>
        <c:tickLblPos val="nextTo"/>
        <c:crossAx val="56216384"/>
        <c:crosses val="autoZero"/>
        <c:auto val="1"/>
        <c:lblAlgn val="ctr"/>
        <c:lblOffset val="100"/>
        <c:noMultiLvlLbl val="0"/>
      </c:catAx>
      <c:valAx>
        <c:axId val="56216384"/>
        <c:scaling>
          <c:orientation val="minMax"/>
        </c:scaling>
        <c:delete val="0"/>
        <c:axPos val="l"/>
        <c:numFmt formatCode="_(* #,##0_);_(* \(#,##0\);_(* &quot;-&quot;_);_(@_)" sourceLinked="1"/>
        <c:majorTickMark val="none"/>
        <c:minorTickMark val="none"/>
        <c:tickLblPos val="nextTo"/>
        <c:crossAx val="57675264"/>
        <c:crosses val="autoZero"/>
        <c:crossBetween val="between"/>
      </c:valAx>
      <c:spPr>
        <a:solidFill>
          <a:schemeClr val="accent1">
            <a:lumMod val="20000"/>
            <a:lumOff val="80000"/>
          </a:schemeClr>
        </a:solidFill>
      </c:spPr>
    </c:plotArea>
    <c:legend>
      <c:legendPos val="b"/>
      <c:overlay val="0"/>
    </c:legend>
    <c:plotVisOnly val="1"/>
    <c:dispBlanksAs val="gap"/>
    <c:showDLblsOverMax val="0"/>
  </c:chart>
  <c:spPr>
    <a:solidFill>
      <a:srgbClr val="0070C0"/>
    </a:solidFill>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45"/>
    </mc:Choice>
    <mc:Fallback>
      <c:style val="45"/>
    </mc:Fallback>
  </mc:AlternateContent>
  <c:chart>
    <c:autoTitleDeleted val="1"/>
    <c:plotArea>
      <c:layout/>
      <c:barChart>
        <c:barDir val="col"/>
        <c:grouping val="clustered"/>
        <c:varyColors val="0"/>
        <c:ser>
          <c:idx val="0"/>
          <c:order val="0"/>
          <c:tx>
            <c:strRef>
              <c:f>Hoja1!$B$43</c:f>
              <c:strCache>
                <c:ptCount val="1"/>
                <c:pt idx="0">
                  <c:v> CORRIENTE</c:v>
                </c:pt>
              </c:strCache>
            </c:strRef>
          </c:tx>
          <c:invertIfNegative val="0"/>
          <c:dPt>
            <c:idx val="0"/>
            <c:invertIfNegative val="0"/>
            <c:bubble3D val="0"/>
            <c:spPr>
              <a:solidFill>
                <a:schemeClr val="tx2">
                  <a:lumMod val="40000"/>
                  <a:lumOff val="60000"/>
                </a:schemeClr>
              </a:solidFill>
            </c:spPr>
            <c:extLst>
              <c:ext xmlns:c16="http://schemas.microsoft.com/office/drawing/2014/chart" uri="{C3380CC4-5D6E-409C-BE32-E72D297353CC}">
                <c16:uniqueId val="{00000001-5070-47D6-AE11-58FA1728CC92}"/>
              </c:ext>
            </c:extLst>
          </c:dPt>
          <c:dPt>
            <c:idx val="1"/>
            <c:invertIfNegative val="0"/>
            <c:bubble3D val="0"/>
            <c:spPr>
              <a:solidFill>
                <a:srgbClr val="00B050"/>
              </a:solidFill>
            </c:spPr>
            <c:extLst>
              <c:ext xmlns:c16="http://schemas.microsoft.com/office/drawing/2014/chart" uri="{C3380CC4-5D6E-409C-BE32-E72D297353CC}">
                <c16:uniqueId val="{00000002-ED55-4D48-8813-7DBCC81778F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Hoja1!$C$42:$D$42</c:f>
              <c:strCache>
                <c:ptCount val="2"/>
                <c:pt idx="0">
                  <c:v>AÑO 2017</c:v>
                </c:pt>
                <c:pt idx="1">
                  <c:v>AÑO 2016</c:v>
                </c:pt>
              </c:strCache>
            </c:strRef>
          </c:cat>
          <c:val>
            <c:numRef>
              <c:f>Hoja1!$C$43:$D$43</c:f>
              <c:numCache>
                <c:formatCode>_(* #,##0_);_(* \(#,##0\);_(* "-"_);_(@_)</c:formatCode>
                <c:ptCount val="2"/>
                <c:pt idx="0">
                  <c:v>10015112845.1</c:v>
                </c:pt>
                <c:pt idx="1">
                  <c:v>10812054199.610001</c:v>
                </c:pt>
              </c:numCache>
            </c:numRef>
          </c:val>
          <c:extLst>
            <c:ext xmlns:c16="http://schemas.microsoft.com/office/drawing/2014/chart" uri="{C3380CC4-5D6E-409C-BE32-E72D297353CC}">
              <c16:uniqueId val="{00000002-5070-47D6-AE11-58FA1728CC92}"/>
            </c:ext>
          </c:extLst>
        </c:ser>
        <c:dLbls>
          <c:showLegendKey val="0"/>
          <c:showVal val="1"/>
          <c:showCatName val="0"/>
          <c:showSerName val="0"/>
          <c:showPercent val="0"/>
          <c:showBubbleSize val="0"/>
        </c:dLbls>
        <c:gapWidth val="75"/>
        <c:axId val="77114368"/>
        <c:axId val="101647488"/>
      </c:barChart>
      <c:catAx>
        <c:axId val="77114368"/>
        <c:scaling>
          <c:orientation val="minMax"/>
        </c:scaling>
        <c:delete val="0"/>
        <c:axPos val="b"/>
        <c:numFmt formatCode="General" sourceLinked="0"/>
        <c:majorTickMark val="none"/>
        <c:minorTickMark val="none"/>
        <c:tickLblPos val="nextTo"/>
        <c:crossAx val="101647488"/>
        <c:crosses val="autoZero"/>
        <c:auto val="1"/>
        <c:lblAlgn val="ctr"/>
        <c:lblOffset val="100"/>
        <c:noMultiLvlLbl val="0"/>
      </c:catAx>
      <c:valAx>
        <c:axId val="101647488"/>
        <c:scaling>
          <c:orientation val="minMax"/>
        </c:scaling>
        <c:delete val="0"/>
        <c:axPos val="l"/>
        <c:numFmt formatCode="_(* #,##0_);_(* \(#,##0\);_(* &quot;-&quot;_);_(@_)" sourceLinked="1"/>
        <c:majorTickMark val="none"/>
        <c:minorTickMark val="none"/>
        <c:tickLblPos val="nextTo"/>
        <c:crossAx val="77114368"/>
        <c:crosses val="autoZero"/>
        <c:crossBetween val="between"/>
      </c:valAx>
      <c:spPr>
        <a:solidFill>
          <a:schemeClr val="accent1">
            <a:lumMod val="60000"/>
            <a:lumOff val="40000"/>
          </a:schemeClr>
        </a:solidFill>
      </c:spPr>
    </c:plotArea>
    <c:legend>
      <c:legendPos val="b"/>
      <c:overlay val="0"/>
    </c:legend>
    <c:plotVisOnly val="1"/>
    <c:dispBlanksAs val="gap"/>
    <c:showDLblsOverMax val="0"/>
  </c:chart>
  <c:spPr>
    <a:solidFill>
      <a:srgbClr val="0070C0"/>
    </a:solidFill>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45"/>
    </mc:Choice>
    <mc:Fallback>
      <c:style val="45"/>
    </mc:Fallback>
  </mc:AlternateContent>
  <c:chart>
    <c:autoTitleDeleted val="1"/>
    <c:plotArea>
      <c:layout/>
      <c:barChart>
        <c:barDir val="col"/>
        <c:grouping val="clustered"/>
        <c:varyColors val="0"/>
        <c:ser>
          <c:idx val="0"/>
          <c:order val="0"/>
          <c:tx>
            <c:strRef>
              <c:f>Hoja1!$B$63</c:f>
              <c:strCache>
                <c:ptCount val="1"/>
                <c:pt idx="0">
                  <c:v> NO CORRIENTE</c:v>
                </c:pt>
              </c:strCache>
            </c:strRef>
          </c:tx>
          <c:invertIfNegative val="0"/>
          <c:dPt>
            <c:idx val="0"/>
            <c:invertIfNegative val="0"/>
            <c:bubble3D val="0"/>
            <c:spPr>
              <a:solidFill>
                <a:schemeClr val="tx2">
                  <a:lumMod val="40000"/>
                  <a:lumOff val="60000"/>
                </a:schemeClr>
              </a:solidFill>
            </c:spPr>
            <c:extLst>
              <c:ext xmlns:c16="http://schemas.microsoft.com/office/drawing/2014/chart" uri="{C3380CC4-5D6E-409C-BE32-E72D297353CC}">
                <c16:uniqueId val="{00000001-E361-462E-8B8E-A72D2277BF5C}"/>
              </c:ext>
            </c:extLst>
          </c:dPt>
          <c:dPt>
            <c:idx val="1"/>
            <c:invertIfNegative val="0"/>
            <c:bubble3D val="0"/>
            <c:spPr>
              <a:solidFill>
                <a:srgbClr val="92D050"/>
              </a:solidFill>
            </c:spPr>
            <c:extLst>
              <c:ext xmlns:c16="http://schemas.microsoft.com/office/drawing/2014/chart" uri="{C3380CC4-5D6E-409C-BE32-E72D297353CC}">
                <c16:uniqueId val="{00000002-2752-4C05-9EA7-810E6610137E}"/>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Hoja1!$C$62:$D$62</c:f>
              <c:strCache>
                <c:ptCount val="2"/>
                <c:pt idx="0">
                  <c:v>AÑO 2017</c:v>
                </c:pt>
                <c:pt idx="1">
                  <c:v>AÑO 2016</c:v>
                </c:pt>
              </c:strCache>
            </c:strRef>
          </c:cat>
          <c:val>
            <c:numRef>
              <c:f>Hoja1!$C$63:$D$63</c:f>
              <c:numCache>
                <c:formatCode>_(* #,##0_);_(* \(#,##0\);_(* "-"_);_(@_)</c:formatCode>
                <c:ptCount val="2"/>
                <c:pt idx="0">
                  <c:v>16856554017.559999</c:v>
                </c:pt>
                <c:pt idx="1">
                  <c:v>18423184218.410004</c:v>
                </c:pt>
              </c:numCache>
            </c:numRef>
          </c:val>
          <c:extLst>
            <c:ext xmlns:c16="http://schemas.microsoft.com/office/drawing/2014/chart" uri="{C3380CC4-5D6E-409C-BE32-E72D297353CC}">
              <c16:uniqueId val="{00000002-E361-462E-8B8E-A72D2277BF5C}"/>
            </c:ext>
          </c:extLst>
        </c:ser>
        <c:dLbls>
          <c:showLegendKey val="0"/>
          <c:showVal val="1"/>
          <c:showCatName val="0"/>
          <c:showSerName val="0"/>
          <c:showPercent val="0"/>
          <c:showBubbleSize val="0"/>
        </c:dLbls>
        <c:gapWidth val="75"/>
        <c:axId val="100860928"/>
        <c:axId val="106104512"/>
      </c:barChart>
      <c:catAx>
        <c:axId val="100860928"/>
        <c:scaling>
          <c:orientation val="minMax"/>
        </c:scaling>
        <c:delete val="0"/>
        <c:axPos val="b"/>
        <c:numFmt formatCode="General" sourceLinked="0"/>
        <c:majorTickMark val="none"/>
        <c:minorTickMark val="none"/>
        <c:tickLblPos val="nextTo"/>
        <c:crossAx val="106104512"/>
        <c:crosses val="autoZero"/>
        <c:auto val="1"/>
        <c:lblAlgn val="ctr"/>
        <c:lblOffset val="100"/>
        <c:noMultiLvlLbl val="0"/>
      </c:catAx>
      <c:valAx>
        <c:axId val="106104512"/>
        <c:scaling>
          <c:orientation val="minMax"/>
        </c:scaling>
        <c:delete val="0"/>
        <c:axPos val="l"/>
        <c:numFmt formatCode="_(* #,##0_);_(* \(#,##0\);_(* &quot;-&quot;_);_(@_)" sourceLinked="1"/>
        <c:majorTickMark val="none"/>
        <c:minorTickMark val="none"/>
        <c:tickLblPos val="nextTo"/>
        <c:crossAx val="100860928"/>
        <c:crosses val="autoZero"/>
        <c:crossBetween val="between"/>
      </c:valAx>
      <c:spPr>
        <a:solidFill>
          <a:schemeClr val="accent1">
            <a:lumMod val="40000"/>
            <a:lumOff val="60000"/>
          </a:schemeClr>
        </a:solidFill>
      </c:spPr>
    </c:plotArea>
    <c:legend>
      <c:legendPos val="b"/>
      <c:overlay val="0"/>
    </c:legend>
    <c:plotVisOnly val="1"/>
    <c:dispBlanksAs val="gap"/>
    <c:showDLblsOverMax val="0"/>
  </c:chart>
  <c:spPr>
    <a:solidFill>
      <a:srgbClr val="0070C0"/>
    </a:solidFill>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Hoja1!$B$88</c:f>
              <c:strCache>
                <c:ptCount val="1"/>
                <c:pt idx="0">
                  <c:v>TOTAL PASIVO</c:v>
                </c:pt>
              </c:strCache>
            </c:strRef>
          </c:tx>
          <c:spPr>
            <a:solidFill>
              <a:srgbClr val="92D050"/>
            </a:solidFill>
            <a:ln>
              <a:noFill/>
            </a:ln>
            <a:effectLst>
              <a:outerShdw blurRad="57150" dist="19050" dir="5400000" algn="ctr" rotWithShape="0">
                <a:srgbClr val="000000">
                  <a:alpha val="63000"/>
                </a:srgbClr>
              </a:outerShdw>
            </a:effectLst>
          </c:spPr>
          <c:invertIfNegative val="0"/>
          <c:dPt>
            <c:idx val="0"/>
            <c:invertIfNegative val="0"/>
            <c:bubble3D val="0"/>
            <c:spPr>
              <a:solidFill>
                <a:schemeClr val="accent2">
                  <a:lumMod val="75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B136-4500-A174-5CF2EDEFBCB2}"/>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Hoja1!$C$87:$D$87</c:f>
              <c:strCache>
                <c:ptCount val="2"/>
                <c:pt idx="0">
                  <c:v>AÑO 2017</c:v>
                </c:pt>
                <c:pt idx="1">
                  <c:v>AÑO 2016</c:v>
                </c:pt>
              </c:strCache>
            </c:strRef>
          </c:cat>
          <c:val>
            <c:numRef>
              <c:f>Hoja1!$C$88:$D$88</c:f>
              <c:numCache>
                <c:formatCode>_(* #,##0_);_(* \(#,##0\);_(* "-"_);_(@_)</c:formatCode>
                <c:ptCount val="2"/>
                <c:pt idx="0">
                  <c:v>11746667628.91</c:v>
                </c:pt>
                <c:pt idx="1">
                  <c:v>13101127793.659998</c:v>
                </c:pt>
              </c:numCache>
            </c:numRef>
          </c:val>
          <c:extLst>
            <c:ext xmlns:c16="http://schemas.microsoft.com/office/drawing/2014/chart" uri="{C3380CC4-5D6E-409C-BE32-E72D297353CC}">
              <c16:uniqueId val="{00000002-B136-4500-A174-5CF2EDEFBCB2}"/>
            </c:ext>
          </c:extLst>
        </c:ser>
        <c:dLbls>
          <c:showLegendKey val="0"/>
          <c:showVal val="1"/>
          <c:showCatName val="0"/>
          <c:showSerName val="0"/>
          <c:showPercent val="0"/>
          <c:showBubbleSize val="0"/>
        </c:dLbls>
        <c:gapWidth val="75"/>
        <c:axId val="101031936"/>
        <c:axId val="106110272"/>
      </c:barChart>
      <c:catAx>
        <c:axId val="101031936"/>
        <c:scaling>
          <c:orientation val="minMax"/>
        </c:scaling>
        <c:delete val="0"/>
        <c:axPos val="b"/>
        <c:numFmt formatCode="General" sourceLinked="0"/>
        <c:majorTickMark val="none"/>
        <c:minorTickMark val="none"/>
        <c:tickLblPos val="nextTo"/>
        <c:spPr>
          <a:noFill/>
          <a:ln w="6350" cap="flat" cmpd="sng" algn="ctr">
            <a:solidFill>
              <a:schemeClr val="dk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lt1"/>
                </a:solidFill>
                <a:latin typeface="+mn-lt"/>
                <a:ea typeface="+mn-ea"/>
                <a:cs typeface="+mn-cs"/>
              </a:defRPr>
            </a:pPr>
            <a:endParaRPr lang="es-CO"/>
          </a:p>
        </c:txPr>
        <c:crossAx val="106110272"/>
        <c:crosses val="autoZero"/>
        <c:auto val="1"/>
        <c:lblAlgn val="ctr"/>
        <c:lblOffset val="100"/>
        <c:noMultiLvlLbl val="0"/>
      </c:catAx>
      <c:valAx>
        <c:axId val="106110272"/>
        <c:scaling>
          <c:orientation val="minMax"/>
        </c:scaling>
        <c:delete val="0"/>
        <c:axPos val="l"/>
        <c:numFmt formatCode="_(* #,##0_);_(* \(#,##0\);_(* &quot;-&quot;_);_(@_)" sourceLinked="1"/>
        <c:majorTickMark val="none"/>
        <c:minorTickMark val="none"/>
        <c:tickLblPos val="nextTo"/>
        <c:spPr>
          <a:noFill/>
          <a:ln w="6350" cap="flat" cmpd="sng" algn="ctr">
            <a:solidFill>
              <a:schemeClr val="dk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lt1"/>
                </a:solidFill>
                <a:latin typeface="+mn-lt"/>
                <a:ea typeface="+mn-ea"/>
                <a:cs typeface="+mn-cs"/>
              </a:defRPr>
            </a:pPr>
            <a:endParaRPr lang="es-CO"/>
          </a:p>
        </c:txPr>
        <c:crossAx val="101031936"/>
        <c:crosses val="autoZero"/>
        <c:crossBetween val="between"/>
      </c:valAx>
      <c:spPr>
        <a:solidFill>
          <a:schemeClr val="accent1">
            <a:lumMod val="20000"/>
            <a:lumOff val="80000"/>
          </a:schemeClr>
        </a:solid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lt1"/>
              </a:solidFill>
              <a:latin typeface="+mn-lt"/>
              <a:ea typeface="+mn-ea"/>
              <a:cs typeface="+mn-cs"/>
            </a:defRPr>
          </a:pPr>
          <a:endParaRPr lang="es-CO"/>
        </a:p>
      </c:txPr>
    </c:legend>
    <c:plotVisOnly val="1"/>
    <c:dispBlanksAs val="gap"/>
    <c:showDLblsOverMax val="0"/>
  </c:chart>
  <c:spPr>
    <a:solidFill>
      <a:srgbClr val="0070C0"/>
    </a:solid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US"/>
              <a:t>RECONOCIMIENTO</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tx>
            <c:strRef>
              <c:f>'ingreso (1)'!$B$1:$B$2</c:f>
              <c:strCache>
                <c:ptCount val="2"/>
                <c:pt idx="0">
                  <c:v>2.016</c:v>
                </c:pt>
                <c:pt idx="1">
                  <c:v>PRESUPUESTO DEFINITIVO</c:v>
                </c:pt>
              </c:strCache>
            </c:strRef>
          </c:tx>
          <c:spPr>
            <a:solidFill>
              <a:schemeClr val="accent1"/>
            </a:solidFill>
            <a:ln>
              <a:noFill/>
            </a:ln>
            <a:effectLst/>
          </c:spPr>
          <c:invertIfNegative val="0"/>
          <c:cat>
            <c:strRef>
              <c:f>'ingreso (1)'!$A$3:$A$25</c:f>
              <c:strCache>
                <c:ptCount val="5"/>
                <c:pt idx="0">
                  <c:v>...Venta de servicios de salud</c:v>
                </c:pt>
                <c:pt idx="1">
                  <c:v>...Total Aportes (No ligados a la venta de servicios)</c:v>
                </c:pt>
                <c:pt idx="2">
                  <c:v>Otros ingresos</c:v>
                </c:pt>
                <c:pt idx="3">
                  <c:v>Cuentas por cobrar Otras vigencias</c:v>
                </c:pt>
                <c:pt idx="4">
                  <c:v>Total de ingresos</c:v>
                </c:pt>
              </c:strCache>
            </c:strRef>
          </c:cat>
          <c:val>
            <c:numRef>
              <c:f>'ingreso (1)'!$B$3:$B$25</c:f>
            </c:numRef>
          </c:val>
          <c:extLst>
            <c:ext xmlns:c16="http://schemas.microsoft.com/office/drawing/2014/chart" uri="{C3380CC4-5D6E-409C-BE32-E72D297353CC}">
              <c16:uniqueId val="{00000000-07C2-478B-A329-56B5D34580DC}"/>
            </c:ext>
          </c:extLst>
        </c:ser>
        <c:ser>
          <c:idx val="1"/>
          <c:order val="1"/>
          <c:tx>
            <c:strRef>
              <c:f>'ingreso (1)'!$C$1:$C$2</c:f>
              <c:strCache>
                <c:ptCount val="2"/>
                <c:pt idx="0">
                  <c:v>2.016</c:v>
                </c:pt>
                <c:pt idx="1">
                  <c:v>TOTAL RECONOCIMIENTO</c:v>
                </c:pt>
              </c:strCache>
            </c:strRef>
          </c:tx>
          <c:spPr>
            <a:solidFill>
              <a:schemeClr val="accent2"/>
            </a:solidFill>
            <a:ln>
              <a:noFill/>
            </a:ln>
            <a:effectLst/>
          </c:spPr>
          <c:invertIfNegative val="0"/>
          <c:cat>
            <c:strRef>
              <c:f>'ingreso (1)'!$A$3:$A$25</c:f>
              <c:strCache>
                <c:ptCount val="5"/>
                <c:pt idx="0">
                  <c:v>...Venta de servicios de salud</c:v>
                </c:pt>
                <c:pt idx="1">
                  <c:v>...Total Aportes (No ligados a la venta de servicios)</c:v>
                </c:pt>
                <c:pt idx="2">
                  <c:v>Otros ingresos</c:v>
                </c:pt>
                <c:pt idx="3">
                  <c:v>Cuentas por cobrar Otras vigencias</c:v>
                </c:pt>
                <c:pt idx="4">
                  <c:v>Total de ingresos</c:v>
                </c:pt>
              </c:strCache>
            </c:strRef>
          </c:cat>
          <c:val>
            <c:numRef>
              <c:f>'ingreso (1)'!$C$3:$C$25</c:f>
              <c:numCache>
                <c:formatCode>#,##0</c:formatCode>
                <c:ptCount val="5"/>
                <c:pt idx="0">
                  <c:v>22474459869</c:v>
                </c:pt>
                <c:pt idx="1">
                  <c:v>654503015</c:v>
                </c:pt>
                <c:pt idx="2">
                  <c:v>1065381</c:v>
                </c:pt>
                <c:pt idx="3">
                  <c:v>4900549517</c:v>
                </c:pt>
                <c:pt idx="4">
                  <c:v>28747183694</c:v>
                </c:pt>
              </c:numCache>
            </c:numRef>
          </c:val>
          <c:extLst>
            <c:ext xmlns:c16="http://schemas.microsoft.com/office/drawing/2014/chart" uri="{C3380CC4-5D6E-409C-BE32-E72D297353CC}">
              <c16:uniqueId val="{00000001-07C2-478B-A329-56B5D34580DC}"/>
            </c:ext>
          </c:extLst>
        </c:ser>
        <c:ser>
          <c:idx val="2"/>
          <c:order val="2"/>
          <c:tx>
            <c:strRef>
              <c:f>'ingreso (1)'!$D$1:$D$2</c:f>
              <c:strCache>
                <c:ptCount val="2"/>
                <c:pt idx="0">
                  <c:v>2.016</c:v>
                </c:pt>
                <c:pt idx="1">
                  <c:v>recaudado</c:v>
                </c:pt>
              </c:strCache>
            </c:strRef>
          </c:tx>
          <c:spPr>
            <a:solidFill>
              <a:schemeClr val="accent3"/>
            </a:solidFill>
            <a:ln>
              <a:noFill/>
            </a:ln>
            <a:effectLst/>
          </c:spPr>
          <c:invertIfNegative val="0"/>
          <c:cat>
            <c:strRef>
              <c:f>'ingreso (1)'!$A$3:$A$25</c:f>
              <c:strCache>
                <c:ptCount val="5"/>
                <c:pt idx="0">
                  <c:v>...Venta de servicios de salud</c:v>
                </c:pt>
                <c:pt idx="1">
                  <c:v>...Total Aportes (No ligados a la venta de servicios)</c:v>
                </c:pt>
                <c:pt idx="2">
                  <c:v>Otros ingresos</c:v>
                </c:pt>
                <c:pt idx="3">
                  <c:v>Cuentas por cobrar Otras vigencias</c:v>
                </c:pt>
                <c:pt idx="4">
                  <c:v>Total de ingresos</c:v>
                </c:pt>
              </c:strCache>
            </c:strRef>
          </c:cat>
          <c:val>
            <c:numRef>
              <c:f>'ingreso (1)'!$D$3:$D$25</c:f>
            </c:numRef>
          </c:val>
          <c:extLst>
            <c:ext xmlns:c16="http://schemas.microsoft.com/office/drawing/2014/chart" uri="{C3380CC4-5D6E-409C-BE32-E72D297353CC}">
              <c16:uniqueId val="{00000002-07C2-478B-A329-56B5D34580DC}"/>
            </c:ext>
          </c:extLst>
        </c:ser>
        <c:ser>
          <c:idx val="3"/>
          <c:order val="3"/>
          <c:tx>
            <c:strRef>
              <c:f>'ingreso (1)'!$E$1:$E$2</c:f>
              <c:strCache>
                <c:ptCount val="2"/>
                <c:pt idx="0">
                  <c:v>2.016</c:v>
                </c:pt>
                <c:pt idx="1">
                  <c:v>recaudado_vigencias_anteriores</c:v>
                </c:pt>
              </c:strCache>
            </c:strRef>
          </c:tx>
          <c:spPr>
            <a:solidFill>
              <a:schemeClr val="accent4"/>
            </a:solidFill>
            <a:ln>
              <a:noFill/>
            </a:ln>
            <a:effectLst/>
          </c:spPr>
          <c:invertIfNegative val="0"/>
          <c:cat>
            <c:strRef>
              <c:f>'ingreso (1)'!$A$3:$A$25</c:f>
              <c:strCache>
                <c:ptCount val="5"/>
                <c:pt idx="0">
                  <c:v>...Venta de servicios de salud</c:v>
                </c:pt>
                <c:pt idx="1">
                  <c:v>...Total Aportes (No ligados a la venta de servicios)</c:v>
                </c:pt>
                <c:pt idx="2">
                  <c:v>Otros ingresos</c:v>
                </c:pt>
                <c:pt idx="3">
                  <c:v>Cuentas por cobrar Otras vigencias</c:v>
                </c:pt>
                <c:pt idx="4">
                  <c:v>Total de ingresos</c:v>
                </c:pt>
              </c:strCache>
            </c:strRef>
          </c:cat>
          <c:val>
            <c:numRef>
              <c:f>'ingreso (1)'!$E$3:$E$25</c:f>
            </c:numRef>
          </c:val>
          <c:extLst>
            <c:ext xmlns:c16="http://schemas.microsoft.com/office/drawing/2014/chart" uri="{C3380CC4-5D6E-409C-BE32-E72D297353CC}">
              <c16:uniqueId val="{00000003-07C2-478B-A329-56B5D34580DC}"/>
            </c:ext>
          </c:extLst>
        </c:ser>
        <c:ser>
          <c:idx val="4"/>
          <c:order val="4"/>
          <c:tx>
            <c:strRef>
              <c:f>'ingreso (1)'!$F$1:$F$2</c:f>
              <c:strCache>
                <c:ptCount val="2"/>
                <c:pt idx="0">
                  <c:v>2.016</c:v>
                </c:pt>
                <c:pt idx="1">
                  <c:v>TOTAL RECAUDADO</c:v>
                </c:pt>
              </c:strCache>
            </c:strRef>
          </c:tx>
          <c:spPr>
            <a:solidFill>
              <a:schemeClr val="accent5"/>
            </a:solidFill>
            <a:ln>
              <a:noFill/>
            </a:ln>
            <a:effectLst/>
          </c:spPr>
          <c:invertIfNegative val="0"/>
          <c:cat>
            <c:strRef>
              <c:f>'ingreso (1)'!$A$3:$A$25</c:f>
              <c:strCache>
                <c:ptCount val="5"/>
                <c:pt idx="0">
                  <c:v>...Venta de servicios de salud</c:v>
                </c:pt>
                <c:pt idx="1">
                  <c:v>...Total Aportes (No ligados a la venta de servicios)</c:v>
                </c:pt>
                <c:pt idx="2">
                  <c:v>Otros ingresos</c:v>
                </c:pt>
                <c:pt idx="3">
                  <c:v>Cuentas por cobrar Otras vigencias</c:v>
                </c:pt>
                <c:pt idx="4">
                  <c:v>Total de ingresos</c:v>
                </c:pt>
              </c:strCache>
            </c:strRef>
          </c:cat>
          <c:val>
            <c:numRef>
              <c:f>'ingreso (1)'!$F$3:$F$25</c:f>
            </c:numRef>
          </c:val>
          <c:extLst>
            <c:ext xmlns:c16="http://schemas.microsoft.com/office/drawing/2014/chart" uri="{C3380CC4-5D6E-409C-BE32-E72D297353CC}">
              <c16:uniqueId val="{00000004-07C2-478B-A329-56B5D34580DC}"/>
            </c:ext>
          </c:extLst>
        </c:ser>
        <c:ser>
          <c:idx val="5"/>
          <c:order val="5"/>
          <c:tx>
            <c:strRef>
              <c:f>'ingreso (1)'!$G$1:$G$2</c:f>
              <c:strCache>
                <c:ptCount val="2"/>
                <c:pt idx="0">
                  <c:v>2.017</c:v>
                </c:pt>
                <c:pt idx="1">
                  <c:v>PRESUPUESTO DEFINITIVO</c:v>
                </c:pt>
              </c:strCache>
            </c:strRef>
          </c:tx>
          <c:spPr>
            <a:solidFill>
              <a:schemeClr val="accent6"/>
            </a:solidFill>
            <a:ln>
              <a:noFill/>
            </a:ln>
            <a:effectLst/>
          </c:spPr>
          <c:invertIfNegative val="0"/>
          <c:cat>
            <c:strRef>
              <c:f>'ingreso (1)'!$A$3:$A$25</c:f>
              <c:strCache>
                <c:ptCount val="5"/>
                <c:pt idx="0">
                  <c:v>...Venta de servicios de salud</c:v>
                </c:pt>
                <c:pt idx="1">
                  <c:v>...Total Aportes (No ligados a la venta de servicios)</c:v>
                </c:pt>
                <c:pt idx="2">
                  <c:v>Otros ingresos</c:v>
                </c:pt>
                <c:pt idx="3">
                  <c:v>Cuentas por cobrar Otras vigencias</c:v>
                </c:pt>
                <c:pt idx="4">
                  <c:v>Total de ingresos</c:v>
                </c:pt>
              </c:strCache>
            </c:strRef>
          </c:cat>
          <c:val>
            <c:numRef>
              <c:f>'ingreso (1)'!$G$3:$G$25</c:f>
            </c:numRef>
          </c:val>
          <c:extLst>
            <c:ext xmlns:c16="http://schemas.microsoft.com/office/drawing/2014/chart" uri="{C3380CC4-5D6E-409C-BE32-E72D297353CC}">
              <c16:uniqueId val="{00000005-07C2-478B-A329-56B5D34580DC}"/>
            </c:ext>
          </c:extLst>
        </c:ser>
        <c:ser>
          <c:idx val="6"/>
          <c:order val="6"/>
          <c:tx>
            <c:strRef>
              <c:f>'ingreso (1)'!$H$1:$H$2</c:f>
              <c:strCache>
                <c:ptCount val="2"/>
                <c:pt idx="0">
                  <c:v>2.017</c:v>
                </c:pt>
                <c:pt idx="1">
                  <c:v>TOTAL RECONOCIMIENTO</c:v>
                </c:pt>
              </c:strCache>
            </c:strRef>
          </c:tx>
          <c:spPr>
            <a:solidFill>
              <a:schemeClr val="accent1">
                <a:lumMod val="60000"/>
              </a:schemeClr>
            </a:solidFill>
            <a:ln>
              <a:noFill/>
            </a:ln>
            <a:effectLst/>
          </c:spPr>
          <c:invertIfNegative val="0"/>
          <c:cat>
            <c:strRef>
              <c:f>'ingreso (1)'!$A$3:$A$25</c:f>
              <c:strCache>
                <c:ptCount val="5"/>
                <c:pt idx="0">
                  <c:v>...Venta de servicios de salud</c:v>
                </c:pt>
                <c:pt idx="1">
                  <c:v>...Total Aportes (No ligados a la venta de servicios)</c:v>
                </c:pt>
                <c:pt idx="2">
                  <c:v>Otros ingresos</c:v>
                </c:pt>
                <c:pt idx="3">
                  <c:v>Cuentas por cobrar Otras vigencias</c:v>
                </c:pt>
                <c:pt idx="4">
                  <c:v>Total de ingresos</c:v>
                </c:pt>
              </c:strCache>
            </c:strRef>
          </c:cat>
          <c:val>
            <c:numRef>
              <c:f>'ingreso (1)'!$H$3:$H$25</c:f>
              <c:numCache>
                <c:formatCode>#,##0</c:formatCode>
                <c:ptCount val="5"/>
                <c:pt idx="0">
                  <c:v>22389951181.599998</c:v>
                </c:pt>
                <c:pt idx="1">
                  <c:v>272179490</c:v>
                </c:pt>
                <c:pt idx="2">
                  <c:v>1549621.58</c:v>
                </c:pt>
                <c:pt idx="3">
                  <c:v>7284710589.1700001</c:v>
                </c:pt>
                <c:pt idx="4">
                  <c:v>30578774374.349998</c:v>
                </c:pt>
              </c:numCache>
            </c:numRef>
          </c:val>
          <c:extLst>
            <c:ext xmlns:c16="http://schemas.microsoft.com/office/drawing/2014/chart" uri="{C3380CC4-5D6E-409C-BE32-E72D297353CC}">
              <c16:uniqueId val="{00000006-07C2-478B-A329-56B5D34580DC}"/>
            </c:ext>
          </c:extLst>
        </c:ser>
        <c:ser>
          <c:idx val="7"/>
          <c:order val="7"/>
          <c:tx>
            <c:strRef>
              <c:f>'ingreso (1)'!$I$1:$I$2</c:f>
              <c:strCache>
                <c:ptCount val="2"/>
                <c:pt idx="0">
                  <c:v>2.017</c:v>
                </c:pt>
                <c:pt idx="1">
                  <c:v>TOTAL RECAUDADO</c:v>
                </c:pt>
              </c:strCache>
            </c:strRef>
          </c:tx>
          <c:spPr>
            <a:solidFill>
              <a:schemeClr val="accent2">
                <a:lumMod val="60000"/>
              </a:schemeClr>
            </a:solidFill>
            <a:ln>
              <a:noFill/>
            </a:ln>
            <a:effectLst/>
          </c:spPr>
          <c:invertIfNegative val="0"/>
          <c:cat>
            <c:strRef>
              <c:f>'ingreso (1)'!$A$3:$A$25</c:f>
              <c:strCache>
                <c:ptCount val="5"/>
                <c:pt idx="0">
                  <c:v>...Venta de servicios de salud</c:v>
                </c:pt>
                <c:pt idx="1">
                  <c:v>...Total Aportes (No ligados a la venta de servicios)</c:v>
                </c:pt>
                <c:pt idx="2">
                  <c:v>Otros ingresos</c:v>
                </c:pt>
                <c:pt idx="3">
                  <c:v>Cuentas por cobrar Otras vigencias</c:v>
                </c:pt>
                <c:pt idx="4">
                  <c:v>Total de ingresos</c:v>
                </c:pt>
              </c:strCache>
            </c:strRef>
          </c:cat>
          <c:val>
            <c:numRef>
              <c:f>'ingreso (1)'!$I$3:$I$25</c:f>
            </c:numRef>
          </c:val>
          <c:extLst>
            <c:ext xmlns:c16="http://schemas.microsoft.com/office/drawing/2014/chart" uri="{C3380CC4-5D6E-409C-BE32-E72D297353CC}">
              <c16:uniqueId val="{00000007-07C2-478B-A329-56B5D34580DC}"/>
            </c:ext>
          </c:extLst>
        </c:ser>
        <c:dLbls>
          <c:showLegendKey val="0"/>
          <c:showVal val="0"/>
          <c:showCatName val="0"/>
          <c:showSerName val="0"/>
          <c:showPercent val="0"/>
          <c:showBubbleSize val="0"/>
        </c:dLbls>
        <c:gapWidth val="182"/>
        <c:axId val="533980776"/>
        <c:axId val="533988976"/>
      </c:barChart>
      <c:catAx>
        <c:axId val="533980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crossAx val="533988976"/>
        <c:crosses val="autoZero"/>
        <c:auto val="1"/>
        <c:lblAlgn val="ctr"/>
        <c:lblOffset val="100"/>
        <c:noMultiLvlLbl val="0"/>
      </c:catAx>
      <c:valAx>
        <c:axId val="5339889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crossAx val="533980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sz="1100"/>
      </a:pPr>
      <a:endParaRPr lang="es-CO"/>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Hoja1!$B$110</c:f>
              <c:strCache>
                <c:ptCount val="1"/>
                <c:pt idx="0">
                  <c:v>PATRIMONIO</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solidFill>
                <a:schemeClr val="accent2">
                  <a:lumMod val="75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2831-4D56-A2E2-5841CE79FB33}"/>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Hoja1!$C$109:$D$109</c:f>
              <c:strCache>
                <c:ptCount val="2"/>
                <c:pt idx="0">
                  <c:v>AÑO 2017</c:v>
                </c:pt>
                <c:pt idx="1">
                  <c:v>AÑO 2016</c:v>
                </c:pt>
              </c:strCache>
            </c:strRef>
          </c:cat>
          <c:val>
            <c:numRef>
              <c:f>Hoja1!$C$110:$D$110</c:f>
              <c:numCache>
                <c:formatCode>_(* #,##0_);_(* \(#,##0\);_(* "-"_);_(@_)</c:formatCode>
                <c:ptCount val="2"/>
                <c:pt idx="0">
                  <c:v>15124999234</c:v>
                </c:pt>
                <c:pt idx="1">
                  <c:v>16134110624.359995</c:v>
                </c:pt>
              </c:numCache>
            </c:numRef>
          </c:val>
          <c:extLst>
            <c:ext xmlns:c16="http://schemas.microsoft.com/office/drawing/2014/chart" uri="{C3380CC4-5D6E-409C-BE32-E72D297353CC}">
              <c16:uniqueId val="{00000002-2831-4D56-A2E2-5841CE79FB33}"/>
            </c:ext>
          </c:extLst>
        </c:ser>
        <c:dLbls>
          <c:showLegendKey val="0"/>
          <c:showVal val="1"/>
          <c:showCatName val="0"/>
          <c:showSerName val="0"/>
          <c:showPercent val="0"/>
          <c:showBubbleSize val="0"/>
        </c:dLbls>
        <c:gapWidth val="75"/>
        <c:axId val="100976640"/>
        <c:axId val="126731968"/>
      </c:barChart>
      <c:catAx>
        <c:axId val="100976640"/>
        <c:scaling>
          <c:orientation val="minMax"/>
        </c:scaling>
        <c:delete val="0"/>
        <c:axPos val="b"/>
        <c:numFmt formatCode="General" sourceLinked="0"/>
        <c:majorTickMark val="none"/>
        <c:minorTickMark val="none"/>
        <c:tickLblPos val="nextTo"/>
        <c:spPr>
          <a:noFill/>
          <a:ln w="6350" cap="flat" cmpd="sng" algn="ctr">
            <a:solidFill>
              <a:schemeClr val="dk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lt1"/>
                </a:solidFill>
                <a:latin typeface="+mn-lt"/>
                <a:ea typeface="+mn-ea"/>
                <a:cs typeface="+mn-cs"/>
              </a:defRPr>
            </a:pPr>
            <a:endParaRPr lang="es-CO"/>
          </a:p>
        </c:txPr>
        <c:crossAx val="126731968"/>
        <c:crosses val="autoZero"/>
        <c:auto val="1"/>
        <c:lblAlgn val="ctr"/>
        <c:lblOffset val="100"/>
        <c:noMultiLvlLbl val="0"/>
      </c:catAx>
      <c:valAx>
        <c:axId val="126731968"/>
        <c:scaling>
          <c:orientation val="minMax"/>
        </c:scaling>
        <c:delete val="0"/>
        <c:axPos val="l"/>
        <c:numFmt formatCode="_(* #,##0_);_(* \(#,##0\);_(* &quot;-&quot;_);_(@_)" sourceLinked="1"/>
        <c:majorTickMark val="none"/>
        <c:minorTickMark val="none"/>
        <c:tickLblPos val="nextTo"/>
        <c:spPr>
          <a:noFill/>
          <a:ln w="6350" cap="flat" cmpd="sng" algn="ctr">
            <a:solidFill>
              <a:schemeClr val="dk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lt1"/>
                </a:solidFill>
                <a:latin typeface="+mn-lt"/>
                <a:ea typeface="+mn-ea"/>
                <a:cs typeface="+mn-cs"/>
              </a:defRPr>
            </a:pPr>
            <a:endParaRPr lang="es-CO"/>
          </a:p>
        </c:txPr>
        <c:crossAx val="100976640"/>
        <c:crosses val="autoZero"/>
        <c:crossBetween val="between"/>
      </c:valAx>
      <c:spPr>
        <a:solidFill>
          <a:schemeClr val="accent1">
            <a:lumMod val="20000"/>
            <a:lumOff val="80000"/>
          </a:schemeClr>
        </a:solid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lt1"/>
              </a:solidFill>
              <a:latin typeface="+mn-lt"/>
              <a:ea typeface="+mn-ea"/>
              <a:cs typeface="+mn-cs"/>
            </a:defRPr>
          </a:pPr>
          <a:endParaRPr lang="es-CO"/>
        </a:p>
      </c:txPr>
    </c:legend>
    <c:plotVisOnly val="1"/>
    <c:dispBlanksAs val="gap"/>
    <c:showDLblsOverMax val="0"/>
  </c:chart>
  <c:spPr>
    <a:solidFill>
      <a:srgbClr val="0070C0"/>
    </a:solidFill>
    <a:ln>
      <a:noFill/>
    </a:ln>
    <a:effectLst/>
  </c:spPr>
  <c:txPr>
    <a:bodyPr/>
    <a:lstStyle/>
    <a:p>
      <a:pPr>
        <a:defRPr/>
      </a:pPr>
      <a:endParaRPr lang="es-CO"/>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99859946223627"/>
          <c:y val="0.13221042287473819"/>
          <c:w val="0.69627702850789275"/>
          <c:h val="0.62567430122888179"/>
        </c:manualLayout>
      </c:layout>
      <c:barChart>
        <c:barDir val="col"/>
        <c:grouping val="clustered"/>
        <c:varyColors val="0"/>
        <c:ser>
          <c:idx val="0"/>
          <c:order val="0"/>
          <c:tx>
            <c:strRef>
              <c:f>Hoja1!$C$131</c:f>
              <c:strCache>
                <c:ptCount val="1"/>
                <c:pt idx="0">
                  <c:v>AÑO 2017</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48-4051-B4E0-6910C602CB9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lt1"/>
                      </a:solidFill>
                      <a:prstDash val="solid"/>
                      <a:round/>
                    </a:ln>
                    <a:effectLst/>
                  </c:spPr>
                </c15:leaderLines>
              </c:ext>
            </c:extLst>
          </c:dLbls>
          <c:cat>
            <c:strRef>
              <c:f>Hoja1!$B$132:$B$134</c:f>
              <c:strCache>
                <c:ptCount val="3"/>
                <c:pt idx="0">
                  <c:v>Ingresos Operacionales</c:v>
                </c:pt>
                <c:pt idx="1">
                  <c:v>Transferencias</c:v>
                </c:pt>
                <c:pt idx="2">
                  <c:v>Otros Ingresos</c:v>
                </c:pt>
              </c:strCache>
            </c:strRef>
          </c:cat>
          <c:val>
            <c:numRef>
              <c:f>Hoja1!$C$132:$C$134</c:f>
              <c:numCache>
                <c:formatCode>_(* #,##0_);_(* \(#,##0\);_(* "-"_);_(@_)</c:formatCode>
                <c:ptCount val="3"/>
                <c:pt idx="0">
                  <c:v>21316207971</c:v>
                </c:pt>
                <c:pt idx="1">
                  <c:v>272179490</c:v>
                </c:pt>
                <c:pt idx="2">
                  <c:v>3034758773</c:v>
                </c:pt>
              </c:numCache>
            </c:numRef>
          </c:val>
          <c:extLst>
            <c:ext xmlns:c16="http://schemas.microsoft.com/office/drawing/2014/chart" uri="{C3380CC4-5D6E-409C-BE32-E72D297353CC}">
              <c16:uniqueId val="{00000000-CE48-4FC7-8253-2D23E0BF7582}"/>
            </c:ext>
          </c:extLst>
        </c:ser>
        <c:ser>
          <c:idx val="1"/>
          <c:order val="1"/>
          <c:tx>
            <c:strRef>
              <c:f>Hoja1!$D$131</c:f>
              <c:strCache>
                <c:ptCount val="1"/>
                <c:pt idx="0">
                  <c:v>AÑO 2016</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lt1"/>
                      </a:solidFill>
                      <a:prstDash val="solid"/>
                      <a:round/>
                    </a:ln>
                    <a:effectLst/>
                  </c:spPr>
                </c15:leaderLines>
              </c:ext>
            </c:extLst>
          </c:dLbls>
          <c:cat>
            <c:strRef>
              <c:f>Hoja1!$B$132:$B$134</c:f>
              <c:strCache>
                <c:ptCount val="3"/>
                <c:pt idx="0">
                  <c:v>Ingresos Operacionales</c:v>
                </c:pt>
                <c:pt idx="1">
                  <c:v>Transferencias</c:v>
                </c:pt>
                <c:pt idx="2">
                  <c:v>Otros Ingresos</c:v>
                </c:pt>
              </c:strCache>
            </c:strRef>
          </c:cat>
          <c:val>
            <c:numRef>
              <c:f>Hoja1!$D$132:$D$134</c:f>
              <c:numCache>
                <c:formatCode>_(* #,##0_);_(* \(#,##0\);_(* "-"_);_(@_)</c:formatCode>
                <c:ptCount val="3"/>
                <c:pt idx="0">
                  <c:v>23161796821.23</c:v>
                </c:pt>
                <c:pt idx="1">
                  <c:v>317388770.19</c:v>
                </c:pt>
                <c:pt idx="2">
                  <c:v>799987343.65999997</c:v>
                </c:pt>
              </c:numCache>
            </c:numRef>
          </c:val>
          <c:extLst>
            <c:ext xmlns:c16="http://schemas.microsoft.com/office/drawing/2014/chart" uri="{C3380CC4-5D6E-409C-BE32-E72D297353CC}">
              <c16:uniqueId val="{00000001-CE48-4FC7-8253-2D23E0BF7582}"/>
            </c:ext>
          </c:extLst>
        </c:ser>
        <c:dLbls>
          <c:showLegendKey val="0"/>
          <c:showVal val="0"/>
          <c:showCatName val="0"/>
          <c:showSerName val="0"/>
          <c:showPercent val="0"/>
          <c:showBubbleSize val="0"/>
        </c:dLbls>
        <c:gapWidth val="150"/>
        <c:axId val="39163904"/>
        <c:axId val="134661248"/>
      </c:barChart>
      <c:catAx>
        <c:axId val="39163904"/>
        <c:scaling>
          <c:orientation val="minMax"/>
        </c:scaling>
        <c:delete val="0"/>
        <c:axPos val="b"/>
        <c:numFmt formatCode="General" sourceLinked="0"/>
        <c:majorTickMark val="none"/>
        <c:minorTickMark val="none"/>
        <c:tickLblPos val="nextTo"/>
        <c:spPr>
          <a:noFill/>
          <a:ln w="6350" cap="flat" cmpd="sng" algn="ctr">
            <a:solidFill>
              <a:schemeClr val="dk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lt1"/>
                </a:solidFill>
                <a:latin typeface="+mn-lt"/>
                <a:ea typeface="+mn-ea"/>
                <a:cs typeface="+mn-cs"/>
              </a:defRPr>
            </a:pPr>
            <a:endParaRPr lang="es-CO"/>
          </a:p>
        </c:txPr>
        <c:crossAx val="134661248"/>
        <c:crosses val="autoZero"/>
        <c:auto val="1"/>
        <c:lblAlgn val="ctr"/>
        <c:lblOffset val="100"/>
        <c:noMultiLvlLbl val="0"/>
      </c:catAx>
      <c:valAx>
        <c:axId val="134661248"/>
        <c:scaling>
          <c:orientation val="minMax"/>
        </c:scaling>
        <c:delete val="0"/>
        <c:axPos val="l"/>
        <c:majorGridlines>
          <c:spPr>
            <a:ln w="6350" cap="flat" cmpd="sng" algn="ctr">
              <a:solidFill>
                <a:schemeClr val="dk1">
                  <a:tint val="75000"/>
                </a:schemeClr>
              </a:solidFill>
              <a:prstDash val="solid"/>
              <a:round/>
            </a:ln>
            <a:effectLst/>
          </c:spPr>
        </c:majorGridlines>
        <c:title>
          <c:tx>
            <c:rich>
              <a:bodyPr rot="-5400000" spcFirstLastPara="1" vertOverflow="ellipsis" vert="horz" wrap="square" anchor="ctr" anchorCtr="1"/>
              <a:lstStyle/>
              <a:p>
                <a:pPr>
                  <a:defRPr sz="1600" b="1" i="0" u="none" strike="noStrike" kern="1200" baseline="0">
                    <a:solidFill>
                      <a:schemeClr val="lt1"/>
                    </a:solidFill>
                    <a:latin typeface="+mn-lt"/>
                    <a:ea typeface="+mn-ea"/>
                    <a:cs typeface="+mn-cs"/>
                  </a:defRPr>
                </a:pPr>
                <a:r>
                  <a:rPr lang="en-US"/>
                  <a:t>iii</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es-CO"/>
            </a:p>
          </c:txPr>
        </c:title>
        <c:numFmt formatCode="_(* #,##0_);_(* \(#,##0\);_(* &quot;-&quot;_);_(@_)" sourceLinked="1"/>
        <c:majorTickMark val="none"/>
        <c:minorTickMark val="none"/>
        <c:tickLblPos val="nextTo"/>
        <c:spPr>
          <a:noFill/>
          <a:ln w="6350" cap="flat" cmpd="sng" algn="ctr">
            <a:solidFill>
              <a:schemeClr val="dk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lt1"/>
                </a:solidFill>
                <a:latin typeface="+mn-lt"/>
                <a:ea typeface="+mn-ea"/>
                <a:cs typeface="+mn-cs"/>
              </a:defRPr>
            </a:pPr>
            <a:endParaRPr lang="es-CO"/>
          </a:p>
        </c:txPr>
        <c:crossAx val="39163904"/>
        <c:crosses val="autoZero"/>
        <c:crossBetween val="between"/>
      </c:valAx>
      <c:dTable>
        <c:showHorzBorder val="1"/>
        <c:showVertBorder val="1"/>
        <c:showOutline val="1"/>
        <c:showKeys val="1"/>
        <c:spPr>
          <a:noFill/>
          <a:ln w="6350" cap="flat" cmpd="sng" algn="ctr">
            <a:solidFill>
              <a:schemeClr val="lt1"/>
            </a:solidFill>
            <a:prstDash val="solid"/>
            <a:round/>
          </a:ln>
          <a:effectLst/>
        </c:spPr>
        <c:txPr>
          <a:bodyPr rot="0" spcFirstLastPara="1" vertOverflow="ellipsis" vert="horz" wrap="square" anchor="ctr" anchorCtr="1"/>
          <a:lstStyle/>
          <a:p>
            <a:pPr rtl="0">
              <a:defRPr sz="1600" b="0" i="0" u="none" strike="noStrike" kern="1200" baseline="0">
                <a:solidFill>
                  <a:schemeClr val="lt1"/>
                </a:solidFill>
                <a:latin typeface="+mn-lt"/>
                <a:ea typeface="+mn-ea"/>
                <a:cs typeface="+mn-cs"/>
              </a:defRPr>
            </a:pPr>
            <a:endParaRPr lang="es-CO"/>
          </a:p>
        </c:txPr>
      </c:dTable>
      <c:spPr>
        <a:solidFill>
          <a:schemeClr val="accent1">
            <a:lumMod val="40000"/>
            <a:lumOff val="60000"/>
          </a:schemeClr>
        </a:solidFill>
        <a:ln>
          <a:noFill/>
        </a:ln>
        <a:effectLst/>
      </c:spPr>
    </c:plotArea>
    <c:plotVisOnly val="1"/>
    <c:dispBlanksAs val="gap"/>
    <c:showDLblsOverMax val="0"/>
  </c:chart>
  <c:spPr>
    <a:solidFill>
      <a:srgbClr val="0070C0"/>
    </a:solidFill>
    <a:ln>
      <a:noFill/>
    </a:ln>
    <a:effectLst/>
  </c:spPr>
  <c:txPr>
    <a:bodyPr/>
    <a:lstStyle/>
    <a:p>
      <a:pPr>
        <a:defRPr sz="1600"/>
      </a:pPr>
      <a:endParaRPr lang="es-CO"/>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Hoja1!$C$156</c:f>
              <c:strCache>
                <c:ptCount val="1"/>
                <c:pt idx="0">
                  <c:v>AÑO 2017</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lt1"/>
                      </a:solidFill>
                      <a:prstDash val="solid"/>
                      <a:round/>
                    </a:ln>
                    <a:effectLst/>
                  </c:spPr>
                </c15:leaderLines>
              </c:ext>
            </c:extLst>
          </c:dLbls>
          <c:cat>
            <c:strRef>
              <c:f>Hoja1!$B$157:$B$159</c:f>
              <c:strCache>
                <c:ptCount val="3"/>
                <c:pt idx="0">
                  <c:v>COSTO DE VENTAS (2)</c:v>
                </c:pt>
                <c:pt idx="1">
                  <c:v>GASTOS  OPERACIONALES  (3)</c:v>
                </c:pt>
                <c:pt idx="2">
                  <c:v>OTROS GASTOS  (7)</c:v>
                </c:pt>
              </c:strCache>
            </c:strRef>
          </c:cat>
          <c:val>
            <c:numRef>
              <c:f>Hoja1!$C$157:$C$159</c:f>
              <c:numCache>
                <c:formatCode>_(* #,##0_);_(* \(#,##0\);_(* "-"_);_(@_)</c:formatCode>
                <c:ptCount val="3"/>
                <c:pt idx="0">
                  <c:v>17404546053</c:v>
                </c:pt>
                <c:pt idx="1">
                  <c:v>5451545847</c:v>
                </c:pt>
                <c:pt idx="2">
                  <c:v>951694810</c:v>
                </c:pt>
              </c:numCache>
            </c:numRef>
          </c:val>
          <c:extLst>
            <c:ext xmlns:c16="http://schemas.microsoft.com/office/drawing/2014/chart" uri="{C3380CC4-5D6E-409C-BE32-E72D297353CC}">
              <c16:uniqueId val="{00000000-9B6B-4811-87B6-E483C932731B}"/>
            </c:ext>
          </c:extLst>
        </c:ser>
        <c:ser>
          <c:idx val="1"/>
          <c:order val="1"/>
          <c:tx>
            <c:strRef>
              <c:f>Hoja1!$D$156</c:f>
              <c:strCache>
                <c:ptCount val="1"/>
                <c:pt idx="0">
                  <c:v>AÑO 2016</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lt1"/>
                      </a:solidFill>
                      <a:prstDash val="solid"/>
                      <a:round/>
                    </a:ln>
                    <a:effectLst/>
                  </c:spPr>
                </c15:leaderLines>
              </c:ext>
            </c:extLst>
          </c:dLbls>
          <c:cat>
            <c:strRef>
              <c:f>Hoja1!$B$157:$B$159</c:f>
              <c:strCache>
                <c:ptCount val="3"/>
                <c:pt idx="0">
                  <c:v>COSTO DE VENTAS (2)</c:v>
                </c:pt>
                <c:pt idx="1">
                  <c:v>GASTOS  OPERACIONALES  (3)</c:v>
                </c:pt>
                <c:pt idx="2">
                  <c:v>OTROS GASTOS  (7)</c:v>
                </c:pt>
              </c:strCache>
            </c:strRef>
          </c:cat>
          <c:val>
            <c:numRef>
              <c:f>Hoja1!$D$157:$D$159</c:f>
              <c:numCache>
                <c:formatCode>_(* #,##0_);_(* \(#,##0\);_(* "-"_);_(@_)</c:formatCode>
                <c:ptCount val="3"/>
                <c:pt idx="0">
                  <c:v>17924684156.150002</c:v>
                </c:pt>
                <c:pt idx="1">
                  <c:v>2772309274.0599999</c:v>
                </c:pt>
                <c:pt idx="2">
                  <c:v>2501866069.1799998</c:v>
                </c:pt>
              </c:numCache>
            </c:numRef>
          </c:val>
          <c:extLst>
            <c:ext xmlns:c16="http://schemas.microsoft.com/office/drawing/2014/chart" uri="{C3380CC4-5D6E-409C-BE32-E72D297353CC}">
              <c16:uniqueId val="{00000001-9B6B-4811-87B6-E483C932731B}"/>
            </c:ext>
          </c:extLst>
        </c:ser>
        <c:dLbls>
          <c:showLegendKey val="0"/>
          <c:showVal val="0"/>
          <c:showCatName val="0"/>
          <c:showSerName val="0"/>
          <c:showPercent val="0"/>
          <c:showBubbleSize val="0"/>
        </c:dLbls>
        <c:gapWidth val="150"/>
        <c:axId val="56120832"/>
        <c:axId val="55401216"/>
      </c:barChart>
      <c:catAx>
        <c:axId val="56120832"/>
        <c:scaling>
          <c:orientation val="minMax"/>
        </c:scaling>
        <c:delete val="0"/>
        <c:axPos val="b"/>
        <c:numFmt formatCode="General" sourceLinked="0"/>
        <c:majorTickMark val="none"/>
        <c:minorTickMark val="none"/>
        <c:tickLblPos val="nextTo"/>
        <c:spPr>
          <a:noFill/>
          <a:ln w="6350" cap="flat" cmpd="sng" algn="ctr">
            <a:solidFill>
              <a:schemeClr val="dk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lt1"/>
                </a:solidFill>
                <a:latin typeface="+mn-lt"/>
                <a:ea typeface="+mn-ea"/>
                <a:cs typeface="+mn-cs"/>
              </a:defRPr>
            </a:pPr>
            <a:endParaRPr lang="es-CO"/>
          </a:p>
        </c:txPr>
        <c:crossAx val="55401216"/>
        <c:crosses val="autoZero"/>
        <c:auto val="1"/>
        <c:lblAlgn val="ctr"/>
        <c:lblOffset val="100"/>
        <c:noMultiLvlLbl val="0"/>
      </c:catAx>
      <c:valAx>
        <c:axId val="55401216"/>
        <c:scaling>
          <c:orientation val="minMax"/>
        </c:scaling>
        <c:delete val="0"/>
        <c:axPos val="l"/>
        <c:majorGridlines>
          <c:spPr>
            <a:ln w="6350" cap="flat" cmpd="sng" algn="ctr">
              <a:solidFill>
                <a:schemeClr val="dk1">
                  <a:tint val="75000"/>
                </a:schemeClr>
              </a:solidFill>
              <a:prstDash val="solid"/>
              <a:round/>
            </a:ln>
            <a:effectLst/>
          </c:spPr>
        </c:majorGridlines>
        <c:numFmt formatCode="_(* #,##0_);_(* \(#,##0\);_(* &quot;-&quot;_);_(@_)" sourceLinked="1"/>
        <c:majorTickMark val="none"/>
        <c:minorTickMark val="none"/>
        <c:tickLblPos val="nextTo"/>
        <c:spPr>
          <a:noFill/>
          <a:ln w="6350" cap="flat" cmpd="sng" algn="ctr">
            <a:solidFill>
              <a:schemeClr val="dk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lt1"/>
                </a:solidFill>
                <a:latin typeface="+mn-lt"/>
                <a:ea typeface="+mn-ea"/>
                <a:cs typeface="+mn-cs"/>
              </a:defRPr>
            </a:pPr>
            <a:endParaRPr lang="es-CO"/>
          </a:p>
        </c:txPr>
        <c:crossAx val="56120832"/>
        <c:crosses val="autoZero"/>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plotArea>
    <c:plotVisOnly val="1"/>
    <c:dispBlanksAs val="gap"/>
    <c:showDLblsOverMax val="0"/>
  </c:chart>
  <c:spPr>
    <a:solidFill>
      <a:srgbClr val="0070C0"/>
    </a:solidFill>
    <a:ln>
      <a:noFill/>
    </a:ln>
    <a:effectLst/>
  </c:spPr>
  <c:txPr>
    <a:bodyPr/>
    <a:lstStyle/>
    <a:p>
      <a:pPr>
        <a:defRPr sz="1800"/>
      </a:pPr>
      <a:endParaRPr lang="es-CO"/>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s-CO"/>
              <a:t>CONSULTA EXTERNA</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'[produccion (20).xls]produccion (20)'!$B$1:$B$2</c:f>
              <c:strCache>
                <c:ptCount val="2"/>
                <c:pt idx="0">
                  <c:v>CONCEPTO</c:v>
                </c:pt>
                <c:pt idx="1">
                  <c:v>pobre_no_asegurada</c:v>
                </c:pt>
              </c:strCache>
            </c:strRef>
          </c:tx>
          <c:spPr>
            <a:solidFill>
              <a:schemeClr val="accent1"/>
            </a:solidFill>
            <a:ln>
              <a:noFill/>
            </a:ln>
            <a:effectLst/>
          </c:spPr>
          <c:invertIfNegative val="0"/>
          <c:cat>
            <c:strRef>
              <c:f>'[produccion (20).xls]produccion (20)'!$A$3:$A$17</c:f>
              <c:strCache>
                <c:ptCount val="13"/>
                <c:pt idx="0">
                  <c:v>Dosis de biológico aplicadas</c:v>
                </c:pt>
                <c:pt idx="1">
                  <c:v>Controles de enfermería (Atención prenatal / crecimiento y desarrollo)</c:v>
                </c:pt>
                <c:pt idx="2">
                  <c:v>Otros controles de enfermería de PyP (Diferentes a atención prenatal - Crecimiento y desarrollo)</c:v>
                </c:pt>
                <c:pt idx="3">
                  <c:v>Citologías cervicovaginales tomadas</c:v>
                </c:pt>
                <c:pt idx="4">
                  <c:v>Consultas de medicina general electivas realizadas</c:v>
                </c:pt>
                <c:pt idx="5">
                  <c:v>Consultas de medicina especializada electivas realizadas</c:v>
                </c:pt>
                <c:pt idx="6">
                  <c:v>Otras consultas electivas realizadas por profesionales diferentes a médico, enfermero u odontólogo (Incluye Psicología, Nutricionista, Optometria y otras)</c:v>
                </c:pt>
                <c:pt idx="7">
                  <c:v>Total de consultas de odontología realizadas (valoración)</c:v>
                </c:pt>
                <c:pt idx="8">
                  <c:v>Número de sesiones de odontología realizadas</c:v>
                </c:pt>
                <c:pt idx="9">
                  <c:v>Total de tratamientos terminados (Paciente terminado)</c:v>
                </c:pt>
                <c:pt idx="10">
                  <c:v>Sellantes aplicados</c:v>
                </c:pt>
                <c:pt idx="11">
                  <c:v>Superficies obturadas (cualquier material)</c:v>
                </c:pt>
                <c:pt idx="12">
                  <c:v>Exodoncias (cualquier tipo)</c:v>
                </c:pt>
              </c:strCache>
            </c:strRef>
          </c:cat>
          <c:val>
            <c:numRef>
              <c:f>'[produccion (20).xls]produccion (20)'!$B$3:$B$17</c:f>
            </c:numRef>
          </c:val>
          <c:extLst>
            <c:ext xmlns:c16="http://schemas.microsoft.com/office/drawing/2014/chart" uri="{C3380CC4-5D6E-409C-BE32-E72D297353CC}">
              <c16:uniqueId val="{00000000-C300-4710-A33E-67020A318DAB}"/>
            </c:ext>
          </c:extLst>
        </c:ser>
        <c:ser>
          <c:idx val="1"/>
          <c:order val="1"/>
          <c:tx>
            <c:strRef>
              <c:f>'[produccion (20).xls]produccion (20)'!$C$1:$C$2</c:f>
              <c:strCache>
                <c:ptCount val="2"/>
                <c:pt idx="0">
                  <c:v>CONCEPTO</c:v>
                </c:pt>
                <c:pt idx="1">
                  <c:v>no_poss</c:v>
                </c:pt>
              </c:strCache>
            </c:strRef>
          </c:tx>
          <c:spPr>
            <a:solidFill>
              <a:schemeClr val="accent2"/>
            </a:solidFill>
            <a:ln>
              <a:noFill/>
            </a:ln>
            <a:effectLst/>
          </c:spPr>
          <c:invertIfNegative val="0"/>
          <c:cat>
            <c:strRef>
              <c:f>'[produccion (20).xls]produccion (20)'!$A$3:$A$17</c:f>
              <c:strCache>
                <c:ptCount val="13"/>
                <c:pt idx="0">
                  <c:v>Dosis de biológico aplicadas</c:v>
                </c:pt>
                <c:pt idx="1">
                  <c:v>Controles de enfermería (Atención prenatal / crecimiento y desarrollo)</c:v>
                </c:pt>
                <c:pt idx="2">
                  <c:v>Otros controles de enfermería de PyP (Diferentes a atención prenatal - Crecimiento y desarrollo)</c:v>
                </c:pt>
                <c:pt idx="3">
                  <c:v>Citologías cervicovaginales tomadas</c:v>
                </c:pt>
                <c:pt idx="4">
                  <c:v>Consultas de medicina general electivas realizadas</c:v>
                </c:pt>
                <c:pt idx="5">
                  <c:v>Consultas de medicina especializada electivas realizadas</c:v>
                </c:pt>
                <c:pt idx="6">
                  <c:v>Otras consultas electivas realizadas por profesionales diferentes a médico, enfermero u odontólogo (Incluye Psicología, Nutricionista, Optometria y otras)</c:v>
                </c:pt>
                <c:pt idx="7">
                  <c:v>Total de consultas de odontología realizadas (valoración)</c:v>
                </c:pt>
                <c:pt idx="8">
                  <c:v>Número de sesiones de odontología realizadas</c:v>
                </c:pt>
                <c:pt idx="9">
                  <c:v>Total de tratamientos terminados (Paciente terminado)</c:v>
                </c:pt>
                <c:pt idx="10">
                  <c:v>Sellantes aplicados</c:v>
                </c:pt>
                <c:pt idx="11">
                  <c:v>Superficies obturadas (cualquier material)</c:v>
                </c:pt>
                <c:pt idx="12">
                  <c:v>Exodoncias (cualquier tipo)</c:v>
                </c:pt>
              </c:strCache>
            </c:strRef>
          </c:cat>
          <c:val>
            <c:numRef>
              <c:f>'[produccion (20).xls]produccion (20)'!$C$3:$C$17</c:f>
            </c:numRef>
          </c:val>
          <c:extLst>
            <c:ext xmlns:c16="http://schemas.microsoft.com/office/drawing/2014/chart" uri="{C3380CC4-5D6E-409C-BE32-E72D297353CC}">
              <c16:uniqueId val="{00000001-C300-4710-A33E-67020A318DAB}"/>
            </c:ext>
          </c:extLst>
        </c:ser>
        <c:ser>
          <c:idx val="2"/>
          <c:order val="2"/>
          <c:tx>
            <c:strRef>
              <c:f>'[produccion (20).xls]produccion (20)'!$D$1:$D$2</c:f>
              <c:strCache>
                <c:ptCount val="2"/>
                <c:pt idx="0">
                  <c:v>CONCEPTO</c:v>
                </c:pt>
                <c:pt idx="1">
                  <c:v>subsidiado</c:v>
                </c:pt>
              </c:strCache>
            </c:strRef>
          </c:tx>
          <c:spPr>
            <a:solidFill>
              <a:schemeClr val="accent3"/>
            </a:solidFill>
            <a:ln>
              <a:noFill/>
            </a:ln>
            <a:effectLst/>
          </c:spPr>
          <c:invertIfNegative val="0"/>
          <c:cat>
            <c:strRef>
              <c:f>'[produccion (20).xls]produccion (20)'!$A$3:$A$17</c:f>
              <c:strCache>
                <c:ptCount val="13"/>
                <c:pt idx="0">
                  <c:v>Dosis de biológico aplicadas</c:v>
                </c:pt>
                <c:pt idx="1">
                  <c:v>Controles de enfermería (Atención prenatal / crecimiento y desarrollo)</c:v>
                </c:pt>
                <c:pt idx="2">
                  <c:v>Otros controles de enfermería de PyP (Diferentes a atención prenatal - Crecimiento y desarrollo)</c:v>
                </c:pt>
                <c:pt idx="3">
                  <c:v>Citologías cervicovaginales tomadas</c:v>
                </c:pt>
                <c:pt idx="4">
                  <c:v>Consultas de medicina general electivas realizadas</c:v>
                </c:pt>
                <c:pt idx="5">
                  <c:v>Consultas de medicina especializada electivas realizadas</c:v>
                </c:pt>
                <c:pt idx="6">
                  <c:v>Otras consultas electivas realizadas por profesionales diferentes a médico, enfermero u odontólogo (Incluye Psicología, Nutricionista, Optometria y otras)</c:v>
                </c:pt>
                <c:pt idx="7">
                  <c:v>Total de consultas de odontología realizadas (valoración)</c:v>
                </c:pt>
                <c:pt idx="8">
                  <c:v>Número de sesiones de odontología realizadas</c:v>
                </c:pt>
                <c:pt idx="9">
                  <c:v>Total de tratamientos terminados (Paciente terminado)</c:v>
                </c:pt>
                <c:pt idx="10">
                  <c:v>Sellantes aplicados</c:v>
                </c:pt>
                <c:pt idx="11">
                  <c:v>Superficies obturadas (cualquier material)</c:v>
                </c:pt>
                <c:pt idx="12">
                  <c:v>Exodoncias (cualquier tipo)</c:v>
                </c:pt>
              </c:strCache>
            </c:strRef>
          </c:cat>
          <c:val>
            <c:numRef>
              <c:f>'[produccion (20).xls]produccion (20)'!$D$3:$D$17</c:f>
            </c:numRef>
          </c:val>
          <c:extLst>
            <c:ext xmlns:c16="http://schemas.microsoft.com/office/drawing/2014/chart" uri="{C3380CC4-5D6E-409C-BE32-E72D297353CC}">
              <c16:uniqueId val="{00000002-C300-4710-A33E-67020A318DAB}"/>
            </c:ext>
          </c:extLst>
        </c:ser>
        <c:ser>
          <c:idx val="3"/>
          <c:order val="3"/>
          <c:tx>
            <c:strRef>
              <c:f>'[produccion (20).xls]produccion (20)'!$E$1:$E$2</c:f>
              <c:strCache>
                <c:ptCount val="2"/>
                <c:pt idx="0">
                  <c:v>CONCEPTO</c:v>
                </c:pt>
                <c:pt idx="1">
                  <c:v>contributivo</c:v>
                </c:pt>
              </c:strCache>
            </c:strRef>
          </c:tx>
          <c:spPr>
            <a:solidFill>
              <a:schemeClr val="accent4"/>
            </a:solidFill>
            <a:ln>
              <a:noFill/>
            </a:ln>
            <a:effectLst/>
          </c:spPr>
          <c:invertIfNegative val="0"/>
          <c:cat>
            <c:strRef>
              <c:f>'[produccion (20).xls]produccion (20)'!$A$3:$A$17</c:f>
              <c:strCache>
                <c:ptCount val="13"/>
                <c:pt idx="0">
                  <c:v>Dosis de biológico aplicadas</c:v>
                </c:pt>
                <c:pt idx="1">
                  <c:v>Controles de enfermería (Atención prenatal / crecimiento y desarrollo)</c:v>
                </c:pt>
                <c:pt idx="2">
                  <c:v>Otros controles de enfermería de PyP (Diferentes a atención prenatal - Crecimiento y desarrollo)</c:v>
                </c:pt>
                <c:pt idx="3">
                  <c:v>Citologías cervicovaginales tomadas</c:v>
                </c:pt>
                <c:pt idx="4">
                  <c:v>Consultas de medicina general electivas realizadas</c:v>
                </c:pt>
                <c:pt idx="5">
                  <c:v>Consultas de medicina especializada electivas realizadas</c:v>
                </c:pt>
                <c:pt idx="6">
                  <c:v>Otras consultas electivas realizadas por profesionales diferentes a médico, enfermero u odontólogo (Incluye Psicología, Nutricionista, Optometria y otras)</c:v>
                </c:pt>
                <c:pt idx="7">
                  <c:v>Total de consultas de odontología realizadas (valoración)</c:v>
                </c:pt>
                <c:pt idx="8">
                  <c:v>Número de sesiones de odontología realizadas</c:v>
                </c:pt>
                <c:pt idx="9">
                  <c:v>Total de tratamientos terminados (Paciente terminado)</c:v>
                </c:pt>
                <c:pt idx="10">
                  <c:v>Sellantes aplicados</c:v>
                </c:pt>
                <c:pt idx="11">
                  <c:v>Superficies obturadas (cualquier material)</c:v>
                </c:pt>
                <c:pt idx="12">
                  <c:v>Exodoncias (cualquier tipo)</c:v>
                </c:pt>
              </c:strCache>
            </c:strRef>
          </c:cat>
          <c:val>
            <c:numRef>
              <c:f>'[produccion (20).xls]produccion (20)'!$E$3:$E$17</c:f>
            </c:numRef>
          </c:val>
          <c:extLst>
            <c:ext xmlns:c16="http://schemas.microsoft.com/office/drawing/2014/chart" uri="{C3380CC4-5D6E-409C-BE32-E72D297353CC}">
              <c16:uniqueId val="{00000003-C300-4710-A33E-67020A318DAB}"/>
            </c:ext>
          </c:extLst>
        </c:ser>
        <c:ser>
          <c:idx val="4"/>
          <c:order val="4"/>
          <c:tx>
            <c:strRef>
              <c:f>'[produccion (20).xls]produccion (20)'!$F$1:$F$2</c:f>
              <c:strCache>
                <c:ptCount val="2"/>
                <c:pt idx="0">
                  <c:v>CONCEPTO</c:v>
                </c:pt>
                <c:pt idx="1">
                  <c:v>otros</c:v>
                </c:pt>
              </c:strCache>
            </c:strRef>
          </c:tx>
          <c:spPr>
            <a:solidFill>
              <a:schemeClr val="accent5"/>
            </a:solidFill>
            <a:ln>
              <a:noFill/>
            </a:ln>
            <a:effectLst/>
          </c:spPr>
          <c:invertIfNegative val="0"/>
          <c:cat>
            <c:strRef>
              <c:f>'[produccion (20).xls]produccion (20)'!$A$3:$A$17</c:f>
              <c:strCache>
                <c:ptCount val="13"/>
                <c:pt idx="0">
                  <c:v>Dosis de biológico aplicadas</c:v>
                </c:pt>
                <c:pt idx="1">
                  <c:v>Controles de enfermería (Atención prenatal / crecimiento y desarrollo)</c:v>
                </c:pt>
                <c:pt idx="2">
                  <c:v>Otros controles de enfermería de PyP (Diferentes a atención prenatal - Crecimiento y desarrollo)</c:v>
                </c:pt>
                <c:pt idx="3">
                  <c:v>Citologías cervicovaginales tomadas</c:v>
                </c:pt>
                <c:pt idx="4">
                  <c:v>Consultas de medicina general electivas realizadas</c:v>
                </c:pt>
                <c:pt idx="5">
                  <c:v>Consultas de medicina especializada electivas realizadas</c:v>
                </c:pt>
                <c:pt idx="6">
                  <c:v>Otras consultas electivas realizadas por profesionales diferentes a médico, enfermero u odontólogo (Incluye Psicología, Nutricionista, Optometria y otras)</c:v>
                </c:pt>
                <c:pt idx="7">
                  <c:v>Total de consultas de odontología realizadas (valoración)</c:v>
                </c:pt>
                <c:pt idx="8">
                  <c:v>Número de sesiones de odontología realizadas</c:v>
                </c:pt>
                <c:pt idx="9">
                  <c:v>Total de tratamientos terminados (Paciente terminado)</c:v>
                </c:pt>
                <c:pt idx="10">
                  <c:v>Sellantes aplicados</c:v>
                </c:pt>
                <c:pt idx="11">
                  <c:v>Superficies obturadas (cualquier material)</c:v>
                </c:pt>
                <c:pt idx="12">
                  <c:v>Exodoncias (cualquier tipo)</c:v>
                </c:pt>
              </c:strCache>
            </c:strRef>
          </c:cat>
          <c:val>
            <c:numRef>
              <c:f>'[produccion (20).xls]produccion (20)'!$F$3:$F$17</c:f>
            </c:numRef>
          </c:val>
          <c:extLst>
            <c:ext xmlns:c16="http://schemas.microsoft.com/office/drawing/2014/chart" uri="{C3380CC4-5D6E-409C-BE32-E72D297353CC}">
              <c16:uniqueId val="{00000004-C300-4710-A33E-67020A318DAB}"/>
            </c:ext>
          </c:extLst>
        </c:ser>
        <c:ser>
          <c:idx val="5"/>
          <c:order val="5"/>
          <c:tx>
            <c:strRef>
              <c:f>'[produccion (20).xls]produccion (20)'!$G$1:$G$2</c:f>
              <c:strCache>
                <c:ptCount val="2"/>
                <c:pt idx="0">
                  <c:v>TOTAL 2016</c:v>
                </c:pt>
              </c:strCache>
            </c:strRef>
          </c:tx>
          <c:spPr>
            <a:solidFill>
              <a:schemeClr val="accent6"/>
            </a:solidFill>
            <a:ln>
              <a:noFill/>
            </a:ln>
            <a:effectLst/>
          </c:spPr>
          <c:invertIfNegative val="0"/>
          <c:cat>
            <c:strRef>
              <c:f>'[produccion (20).xls]produccion (20)'!$A$3:$A$17</c:f>
              <c:strCache>
                <c:ptCount val="13"/>
                <c:pt idx="0">
                  <c:v>Dosis de biológico aplicadas</c:v>
                </c:pt>
                <c:pt idx="1">
                  <c:v>Controles de enfermería (Atención prenatal / crecimiento y desarrollo)</c:v>
                </c:pt>
                <c:pt idx="2">
                  <c:v>Otros controles de enfermería de PyP (Diferentes a atención prenatal - Crecimiento y desarrollo)</c:v>
                </c:pt>
                <c:pt idx="3">
                  <c:v>Citologías cervicovaginales tomadas</c:v>
                </c:pt>
                <c:pt idx="4">
                  <c:v>Consultas de medicina general electivas realizadas</c:v>
                </c:pt>
                <c:pt idx="5">
                  <c:v>Consultas de medicina especializada electivas realizadas</c:v>
                </c:pt>
                <c:pt idx="6">
                  <c:v>Otras consultas electivas realizadas por profesionales diferentes a médico, enfermero u odontólogo (Incluye Psicología, Nutricionista, Optometria y otras)</c:v>
                </c:pt>
                <c:pt idx="7">
                  <c:v>Total de consultas de odontología realizadas (valoración)</c:v>
                </c:pt>
                <c:pt idx="8">
                  <c:v>Número de sesiones de odontología realizadas</c:v>
                </c:pt>
                <c:pt idx="9">
                  <c:v>Total de tratamientos terminados (Paciente terminado)</c:v>
                </c:pt>
                <c:pt idx="10">
                  <c:v>Sellantes aplicados</c:v>
                </c:pt>
                <c:pt idx="11">
                  <c:v>Superficies obturadas (cualquier material)</c:v>
                </c:pt>
                <c:pt idx="12">
                  <c:v>Exodoncias (cualquier tipo)</c:v>
                </c:pt>
              </c:strCache>
            </c:strRef>
          </c:cat>
          <c:val>
            <c:numRef>
              <c:f>'[produccion (20).xls]produccion (20)'!$G$3:$G$17</c:f>
              <c:numCache>
                <c:formatCode>#,##0</c:formatCode>
                <c:ptCount val="13"/>
                <c:pt idx="0">
                  <c:v>35125</c:v>
                </c:pt>
                <c:pt idx="1">
                  <c:v>7987</c:v>
                </c:pt>
                <c:pt idx="2">
                  <c:v>3782</c:v>
                </c:pt>
                <c:pt idx="3">
                  <c:v>2752</c:v>
                </c:pt>
                <c:pt idx="4">
                  <c:v>61761</c:v>
                </c:pt>
                <c:pt idx="5">
                  <c:v>24820</c:v>
                </c:pt>
                <c:pt idx="6">
                  <c:v>4132</c:v>
                </c:pt>
                <c:pt idx="7">
                  <c:v>6212</c:v>
                </c:pt>
                <c:pt idx="8">
                  <c:v>17305</c:v>
                </c:pt>
                <c:pt idx="9">
                  <c:v>8447</c:v>
                </c:pt>
                <c:pt idx="10">
                  <c:v>15633</c:v>
                </c:pt>
                <c:pt idx="11">
                  <c:v>17087</c:v>
                </c:pt>
                <c:pt idx="12">
                  <c:v>1699</c:v>
                </c:pt>
              </c:numCache>
            </c:numRef>
          </c:val>
          <c:extLst>
            <c:ext xmlns:c16="http://schemas.microsoft.com/office/drawing/2014/chart" uri="{C3380CC4-5D6E-409C-BE32-E72D297353CC}">
              <c16:uniqueId val="{00000005-C300-4710-A33E-67020A318DAB}"/>
            </c:ext>
          </c:extLst>
        </c:ser>
        <c:ser>
          <c:idx val="6"/>
          <c:order val="6"/>
          <c:tx>
            <c:strRef>
              <c:f>'[produccion (20).xls]produccion (20)'!$H$1:$H$2</c:f>
              <c:strCache>
                <c:ptCount val="2"/>
                <c:pt idx="0">
                  <c:v>TOTAL 2017</c:v>
                </c:pt>
              </c:strCache>
            </c:strRef>
          </c:tx>
          <c:spPr>
            <a:solidFill>
              <a:schemeClr val="accent1">
                <a:lumMod val="60000"/>
              </a:schemeClr>
            </a:solidFill>
            <a:ln>
              <a:noFill/>
            </a:ln>
            <a:effectLst/>
          </c:spPr>
          <c:invertIfNegative val="0"/>
          <c:cat>
            <c:strRef>
              <c:f>'[produccion (20).xls]produccion (20)'!$A$3:$A$17</c:f>
              <c:strCache>
                <c:ptCount val="13"/>
                <c:pt idx="0">
                  <c:v>Dosis de biológico aplicadas</c:v>
                </c:pt>
                <c:pt idx="1">
                  <c:v>Controles de enfermería (Atención prenatal / crecimiento y desarrollo)</c:v>
                </c:pt>
                <c:pt idx="2">
                  <c:v>Otros controles de enfermería de PyP (Diferentes a atención prenatal - Crecimiento y desarrollo)</c:v>
                </c:pt>
                <c:pt idx="3">
                  <c:v>Citologías cervicovaginales tomadas</c:v>
                </c:pt>
                <c:pt idx="4">
                  <c:v>Consultas de medicina general electivas realizadas</c:v>
                </c:pt>
                <c:pt idx="5">
                  <c:v>Consultas de medicina especializada electivas realizadas</c:v>
                </c:pt>
                <c:pt idx="6">
                  <c:v>Otras consultas electivas realizadas por profesionales diferentes a médico, enfermero u odontólogo (Incluye Psicología, Nutricionista, Optometria y otras)</c:v>
                </c:pt>
                <c:pt idx="7">
                  <c:v>Total de consultas de odontología realizadas (valoración)</c:v>
                </c:pt>
                <c:pt idx="8">
                  <c:v>Número de sesiones de odontología realizadas</c:v>
                </c:pt>
                <c:pt idx="9">
                  <c:v>Total de tratamientos terminados (Paciente terminado)</c:v>
                </c:pt>
                <c:pt idx="10">
                  <c:v>Sellantes aplicados</c:v>
                </c:pt>
                <c:pt idx="11">
                  <c:v>Superficies obturadas (cualquier material)</c:v>
                </c:pt>
                <c:pt idx="12">
                  <c:v>Exodoncias (cualquier tipo)</c:v>
                </c:pt>
              </c:strCache>
            </c:strRef>
          </c:cat>
          <c:val>
            <c:numRef>
              <c:f>'[produccion (20).xls]produccion (20)'!$H$3:$H$17</c:f>
              <c:numCache>
                <c:formatCode>#,##0</c:formatCode>
                <c:ptCount val="13"/>
                <c:pt idx="0">
                  <c:v>34479</c:v>
                </c:pt>
                <c:pt idx="1">
                  <c:v>6987</c:v>
                </c:pt>
                <c:pt idx="2">
                  <c:v>2371</c:v>
                </c:pt>
                <c:pt idx="3">
                  <c:v>2543</c:v>
                </c:pt>
                <c:pt idx="4">
                  <c:v>58605</c:v>
                </c:pt>
                <c:pt idx="5">
                  <c:v>22607</c:v>
                </c:pt>
                <c:pt idx="6">
                  <c:v>3890</c:v>
                </c:pt>
                <c:pt idx="7">
                  <c:v>4752</c:v>
                </c:pt>
                <c:pt idx="8">
                  <c:v>11267</c:v>
                </c:pt>
                <c:pt idx="9">
                  <c:v>5421</c:v>
                </c:pt>
                <c:pt idx="10">
                  <c:v>11291</c:v>
                </c:pt>
                <c:pt idx="11">
                  <c:v>15130</c:v>
                </c:pt>
                <c:pt idx="12">
                  <c:v>1740</c:v>
                </c:pt>
              </c:numCache>
            </c:numRef>
          </c:val>
          <c:extLst>
            <c:ext xmlns:c16="http://schemas.microsoft.com/office/drawing/2014/chart" uri="{C3380CC4-5D6E-409C-BE32-E72D297353CC}">
              <c16:uniqueId val="{00000006-C300-4710-A33E-67020A318DAB}"/>
            </c:ext>
          </c:extLst>
        </c:ser>
        <c:dLbls>
          <c:showLegendKey val="0"/>
          <c:showVal val="0"/>
          <c:showCatName val="0"/>
          <c:showSerName val="0"/>
          <c:showPercent val="0"/>
          <c:showBubbleSize val="0"/>
        </c:dLbls>
        <c:gapWidth val="219"/>
        <c:overlap val="-27"/>
        <c:axId val="481382040"/>
        <c:axId val="481384336"/>
      </c:barChart>
      <c:catAx>
        <c:axId val="481382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crossAx val="481384336"/>
        <c:crosses val="autoZero"/>
        <c:auto val="1"/>
        <c:lblAlgn val="ctr"/>
        <c:lblOffset val="100"/>
        <c:noMultiLvlLbl val="0"/>
      </c:catAx>
      <c:valAx>
        <c:axId val="4813843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crossAx val="481382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sz="1800"/>
      </a:pPr>
      <a:endParaRPr lang="es-CO"/>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'[produccion (20).xls]produccion (20)'!$B$1:$B$2</c:f>
              <c:strCache>
                <c:ptCount val="2"/>
                <c:pt idx="0">
                  <c:v>CONCEPTO</c:v>
                </c:pt>
                <c:pt idx="1">
                  <c:v>pobre_no_asegurada</c:v>
                </c:pt>
              </c:strCache>
            </c:strRef>
          </c:tx>
          <c:spPr>
            <a:solidFill>
              <a:schemeClr val="accent1"/>
            </a:solidFill>
            <a:ln>
              <a:noFill/>
            </a:ln>
            <a:effectLst/>
          </c:spPr>
          <c:invertIfNegative val="0"/>
          <c:cat>
            <c:strRef>
              <c:f>'[produccion (20).xls]produccion (20)'!$A$3:$A$25</c:f>
              <c:strCache>
                <c:ptCount val="3"/>
                <c:pt idx="0">
                  <c:v>Consultas de medicina general urgentes realizadas</c:v>
                </c:pt>
                <c:pt idx="1">
                  <c:v>Consultas de medicina especializada urgentes realizadas</c:v>
                </c:pt>
                <c:pt idx="2">
                  <c:v>Pacientes en Observación</c:v>
                </c:pt>
              </c:strCache>
            </c:strRef>
          </c:cat>
          <c:val>
            <c:numRef>
              <c:f>'[produccion (20).xls]produccion (20)'!$B$3:$B$25</c:f>
            </c:numRef>
          </c:val>
          <c:extLst>
            <c:ext xmlns:c16="http://schemas.microsoft.com/office/drawing/2014/chart" uri="{C3380CC4-5D6E-409C-BE32-E72D297353CC}">
              <c16:uniqueId val="{00000000-2AF3-4E5A-BB98-992C61E7F7E1}"/>
            </c:ext>
          </c:extLst>
        </c:ser>
        <c:ser>
          <c:idx val="1"/>
          <c:order val="1"/>
          <c:tx>
            <c:strRef>
              <c:f>'[produccion (20).xls]produccion (20)'!$C$1:$C$2</c:f>
              <c:strCache>
                <c:ptCount val="2"/>
                <c:pt idx="0">
                  <c:v>CONCEPTO</c:v>
                </c:pt>
                <c:pt idx="1">
                  <c:v>no_poss</c:v>
                </c:pt>
              </c:strCache>
            </c:strRef>
          </c:tx>
          <c:spPr>
            <a:solidFill>
              <a:schemeClr val="accent2"/>
            </a:solidFill>
            <a:ln>
              <a:noFill/>
            </a:ln>
            <a:effectLst/>
          </c:spPr>
          <c:invertIfNegative val="0"/>
          <c:cat>
            <c:strRef>
              <c:f>'[produccion (20).xls]produccion (20)'!$A$3:$A$25</c:f>
              <c:strCache>
                <c:ptCount val="3"/>
                <c:pt idx="0">
                  <c:v>Consultas de medicina general urgentes realizadas</c:v>
                </c:pt>
                <c:pt idx="1">
                  <c:v>Consultas de medicina especializada urgentes realizadas</c:v>
                </c:pt>
                <c:pt idx="2">
                  <c:v>Pacientes en Observación</c:v>
                </c:pt>
              </c:strCache>
            </c:strRef>
          </c:cat>
          <c:val>
            <c:numRef>
              <c:f>'[produccion (20).xls]produccion (20)'!$C$3:$C$25</c:f>
            </c:numRef>
          </c:val>
          <c:extLst>
            <c:ext xmlns:c16="http://schemas.microsoft.com/office/drawing/2014/chart" uri="{C3380CC4-5D6E-409C-BE32-E72D297353CC}">
              <c16:uniqueId val="{00000001-2AF3-4E5A-BB98-992C61E7F7E1}"/>
            </c:ext>
          </c:extLst>
        </c:ser>
        <c:ser>
          <c:idx val="2"/>
          <c:order val="2"/>
          <c:tx>
            <c:strRef>
              <c:f>'[produccion (20).xls]produccion (20)'!$D$1:$D$2</c:f>
              <c:strCache>
                <c:ptCount val="2"/>
                <c:pt idx="0">
                  <c:v>CONCEPTO</c:v>
                </c:pt>
                <c:pt idx="1">
                  <c:v>subsidiado</c:v>
                </c:pt>
              </c:strCache>
            </c:strRef>
          </c:tx>
          <c:spPr>
            <a:solidFill>
              <a:schemeClr val="accent3"/>
            </a:solidFill>
            <a:ln>
              <a:noFill/>
            </a:ln>
            <a:effectLst/>
          </c:spPr>
          <c:invertIfNegative val="0"/>
          <c:cat>
            <c:strRef>
              <c:f>'[produccion (20).xls]produccion (20)'!$A$3:$A$25</c:f>
              <c:strCache>
                <c:ptCount val="3"/>
                <c:pt idx="0">
                  <c:v>Consultas de medicina general urgentes realizadas</c:v>
                </c:pt>
                <c:pt idx="1">
                  <c:v>Consultas de medicina especializada urgentes realizadas</c:v>
                </c:pt>
                <c:pt idx="2">
                  <c:v>Pacientes en Observación</c:v>
                </c:pt>
              </c:strCache>
            </c:strRef>
          </c:cat>
          <c:val>
            <c:numRef>
              <c:f>'[produccion (20).xls]produccion (20)'!$D$3:$D$25</c:f>
            </c:numRef>
          </c:val>
          <c:extLst>
            <c:ext xmlns:c16="http://schemas.microsoft.com/office/drawing/2014/chart" uri="{C3380CC4-5D6E-409C-BE32-E72D297353CC}">
              <c16:uniqueId val="{00000002-2AF3-4E5A-BB98-992C61E7F7E1}"/>
            </c:ext>
          </c:extLst>
        </c:ser>
        <c:ser>
          <c:idx val="3"/>
          <c:order val="3"/>
          <c:tx>
            <c:strRef>
              <c:f>'[produccion (20).xls]produccion (20)'!$E$1:$E$2</c:f>
              <c:strCache>
                <c:ptCount val="2"/>
                <c:pt idx="0">
                  <c:v>CONCEPTO</c:v>
                </c:pt>
                <c:pt idx="1">
                  <c:v>contributivo</c:v>
                </c:pt>
              </c:strCache>
            </c:strRef>
          </c:tx>
          <c:spPr>
            <a:solidFill>
              <a:schemeClr val="accent4"/>
            </a:solidFill>
            <a:ln>
              <a:noFill/>
            </a:ln>
            <a:effectLst/>
          </c:spPr>
          <c:invertIfNegative val="0"/>
          <c:cat>
            <c:strRef>
              <c:f>'[produccion (20).xls]produccion (20)'!$A$3:$A$25</c:f>
              <c:strCache>
                <c:ptCount val="3"/>
                <c:pt idx="0">
                  <c:v>Consultas de medicina general urgentes realizadas</c:v>
                </c:pt>
                <c:pt idx="1">
                  <c:v>Consultas de medicina especializada urgentes realizadas</c:v>
                </c:pt>
                <c:pt idx="2">
                  <c:v>Pacientes en Observación</c:v>
                </c:pt>
              </c:strCache>
            </c:strRef>
          </c:cat>
          <c:val>
            <c:numRef>
              <c:f>'[produccion (20).xls]produccion (20)'!$E$3:$E$25</c:f>
            </c:numRef>
          </c:val>
          <c:extLst>
            <c:ext xmlns:c16="http://schemas.microsoft.com/office/drawing/2014/chart" uri="{C3380CC4-5D6E-409C-BE32-E72D297353CC}">
              <c16:uniqueId val="{00000003-2AF3-4E5A-BB98-992C61E7F7E1}"/>
            </c:ext>
          </c:extLst>
        </c:ser>
        <c:ser>
          <c:idx val="4"/>
          <c:order val="4"/>
          <c:tx>
            <c:strRef>
              <c:f>'[produccion (20).xls]produccion (20)'!$F$1:$F$2</c:f>
              <c:strCache>
                <c:ptCount val="2"/>
                <c:pt idx="0">
                  <c:v>CONCEPTO</c:v>
                </c:pt>
                <c:pt idx="1">
                  <c:v>otros</c:v>
                </c:pt>
              </c:strCache>
            </c:strRef>
          </c:tx>
          <c:spPr>
            <a:solidFill>
              <a:schemeClr val="accent5"/>
            </a:solidFill>
            <a:ln>
              <a:noFill/>
            </a:ln>
            <a:effectLst/>
          </c:spPr>
          <c:invertIfNegative val="0"/>
          <c:cat>
            <c:strRef>
              <c:f>'[produccion (20).xls]produccion (20)'!$A$3:$A$25</c:f>
              <c:strCache>
                <c:ptCount val="3"/>
                <c:pt idx="0">
                  <c:v>Consultas de medicina general urgentes realizadas</c:v>
                </c:pt>
                <c:pt idx="1">
                  <c:v>Consultas de medicina especializada urgentes realizadas</c:v>
                </c:pt>
                <c:pt idx="2">
                  <c:v>Pacientes en Observación</c:v>
                </c:pt>
              </c:strCache>
            </c:strRef>
          </c:cat>
          <c:val>
            <c:numRef>
              <c:f>'[produccion (20).xls]produccion (20)'!$F$3:$F$25</c:f>
            </c:numRef>
          </c:val>
          <c:extLst>
            <c:ext xmlns:c16="http://schemas.microsoft.com/office/drawing/2014/chart" uri="{C3380CC4-5D6E-409C-BE32-E72D297353CC}">
              <c16:uniqueId val="{00000004-2AF3-4E5A-BB98-992C61E7F7E1}"/>
            </c:ext>
          </c:extLst>
        </c:ser>
        <c:ser>
          <c:idx val="5"/>
          <c:order val="5"/>
          <c:tx>
            <c:strRef>
              <c:f>'[produccion (20).xls]produccion (20)'!$G$1:$G$2</c:f>
              <c:strCache>
                <c:ptCount val="2"/>
                <c:pt idx="0">
                  <c:v>TOTAL 2016</c:v>
                </c:pt>
              </c:strCache>
            </c:strRef>
          </c:tx>
          <c:spPr>
            <a:solidFill>
              <a:schemeClr val="accent6"/>
            </a:solidFill>
            <a:ln>
              <a:noFill/>
            </a:ln>
            <a:effectLst/>
          </c:spPr>
          <c:invertIfNegative val="0"/>
          <c:cat>
            <c:strRef>
              <c:f>'[produccion (20).xls]produccion (20)'!$A$3:$A$25</c:f>
              <c:strCache>
                <c:ptCount val="3"/>
                <c:pt idx="0">
                  <c:v>Consultas de medicina general urgentes realizadas</c:v>
                </c:pt>
                <c:pt idx="1">
                  <c:v>Consultas de medicina especializada urgentes realizadas</c:v>
                </c:pt>
                <c:pt idx="2">
                  <c:v>Pacientes en Observación</c:v>
                </c:pt>
              </c:strCache>
            </c:strRef>
          </c:cat>
          <c:val>
            <c:numRef>
              <c:f>'[produccion (20).xls]produccion (20)'!$G$3:$G$25</c:f>
              <c:numCache>
                <c:formatCode>#,##0</c:formatCode>
                <c:ptCount val="3"/>
                <c:pt idx="0">
                  <c:v>30339</c:v>
                </c:pt>
                <c:pt idx="1">
                  <c:v>3750</c:v>
                </c:pt>
                <c:pt idx="2">
                  <c:v>3480</c:v>
                </c:pt>
              </c:numCache>
            </c:numRef>
          </c:val>
          <c:extLst>
            <c:ext xmlns:c16="http://schemas.microsoft.com/office/drawing/2014/chart" uri="{C3380CC4-5D6E-409C-BE32-E72D297353CC}">
              <c16:uniqueId val="{00000005-2AF3-4E5A-BB98-992C61E7F7E1}"/>
            </c:ext>
          </c:extLst>
        </c:ser>
        <c:ser>
          <c:idx val="6"/>
          <c:order val="6"/>
          <c:tx>
            <c:strRef>
              <c:f>'[produccion (20).xls]produccion (20)'!$H$1:$H$2</c:f>
              <c:strCache>
                <c:ptCount val="2"/>
                <c:pt idx="0">
                  <c:v>TOTAL 2017</c:v>
                </c:pt>
              </c:strCache>
            </c:strRef>
          </c:tx>
          <c:spPr>
            <a:solidFill>
              <a:schemeClr val="accent1">
                <a:lumMod val="60000"/>
              </a:schemeClr>
            </a:solidFill>
            <a:ln>
              <a:noFill/>
            </a:ln>
            <a:effectLst/>
          </c:spPr>
          <c:invertIfNegative val="0"/>
          <c:cat>
            <c:strRef>
              <c:f>'[produccion (20).xls]produccion (20)'!$A$3:$A$25</c:f>
              <c:strCache>
                <c:ptCount val="3"/>
                <c:pt idx="0">
                  <c:v>Consultas de medicina general urgentes realizadas</c:v>
                </c:pt>
                <c:pt idx="1">
                  <c:v>Consultas de medicina especializada urgentes realizadas</c:v>
                </c:pt>
                <c:pt idx="2">
                  <c:v>Pacientes en Observación</c:v>
                </c:pt>
              </c:strCache>
            </c:strRef>
          </c:cat>
          <c:val>
            <c:numRef>
              <c:f>'[produccion (20).xls]produccion (20)'!$H$3:$H$25</c:f>
              <c:numCache>
                <c:formatCode>#,##0</c:formatCode>
                <c:ptCount val="3"/>
                <c:pt idx="0">
                  <c:v>27906</c:v>
                </c:pt>
                <c:pt idx="1">
                  <c:v>4110</c:v>
                </c:pt>
                <c:pt idx="2">
                  <c:v>7090</c:v>
                </c:pt>
              </c:numCache>
            </c:numRef>
          </c:val>
          <c:extLst>
            <c:ext xmlns:c16="http://schemas.microsoft.com/office/drawing/2014/chart" uri="{C3380CC4-5D6E-409C-BE32-E72D297353CC}">
              <c16:uniqueId val="{00000006-2AF3-4E5A-BB98-992C61E7F7E1}"/>
            </c:ext>
          </c:extLst>
        </c:ser>
        <c:dLbls>
          <c:showLegendKey val="0"/>
          <c:showVal val="0"/>
          <c:showCatName val="0"/>
          <c:showSerName val="0"/>
          <c:showPercent val="0"/>
          <c:showBubbleSize val="0"/>
        </c:dLbls>
        <c:gapWidth val="219"/>
        <c:overlap val="-27"/>
        <c:axId val="481382040"/>
        <c:axId val="481384336"/>
      </c:barChart>
      <c:catAx>
        <c:axId val="481382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81384336"/>
        <c:crosses val="autoZero"/>
        <c:auto val="1"/>
        <c:lblAlgn val="ctr"/>
        <c:lblOffset val="100"/>
        <c:noMultiLvlLbl val="0"/>
      </c:catAx>
      <c:valAx>
        <c:axId val="4813843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81382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'[produccion (20).xls]produccion (20)'!$B$1:$B$2</c:f>
              <c:strCache>
                <c:ptCount val="2"/>
                <c:pt idx="0">
                  <c:v>CONCEPTO</c:v>
                </c:pt>
                <c:pt idx="1">
                  <c:v>pobre_no_asegurada</c:v>
                </c:pt>
              </c:strCache>
            </c:strRef>
          </c:tx>
          <c:spPr>
            <a:solidFill>
              <a:schemeClr val="accent1"/>
            </a:solidFill>
            <a:ln>
              <a:noFill/>
            </a:ln>
            <a:effectLst/>
          </c:spPr>
          <c:invertIfNegative val="0"/>
          <c:cat>
            <c:strRef>
              <c:f>'[produccion (20).xls]produccion (20)'!$A$3:$A$19</c:f>
              <c:strCache>
                <c:ptCount val="2"/>
                <c:pt idx="0">
                  <c:v>Partos vaginales</c:v>
                </c:pt>
                <c:pt idx="1">
                  <c:v>Partos por cesárea</c:v>
                </c:pt>
              </c:strCache>
            </c:strRef>
          </c:cat>
          <c:val>
            <c:numRef>
              <c:f>'[produccion (20).xls]produccion (20)'!$B$3:$B$19</c:f>
            </c:numRef>
          </c:val>
          <c:extLst>
            <c:ext xmlns:c16="http://schemas.microsoft.com/office/drawing/2014/chart" uri="{C3380CC4-5D6E-409C-BE32-E72D297353CC}">
              <c16:uniqueId val="{00000000-4018-4C00-B10A-C19A5D9EDB36}"/>
            </c:ext>
          </c:extLst>
        </c:ser>
        <c:ser>
          <c:idx val="1"/>
          <c:order val="1"/>
          <c:tx>
            <c:strRef>
              <c:f>'[produccion (20).xls]produccion (20)'!$C$1:$C$2</c:f>
              <c:strCache>
                <c:ptCount val="2"/>
                <c:pt idx="0">
                  <c:v>CONCEPTO</c:v>
                </c:pt>
                <c:pt idx="1">
                  <c:v>no_poss</c:v>
                </c:pt>
              </c:strCache>
            </c:strRef>
          </c:tx>
          <c:spPr>
            <a:solidFill>
              <a:schemeClr val="accent2"/>
            </a:solidFill>
            <a:ln>
              <a:noFill/>
            </a:ln>
            <a:effectLst/>
          </c:spPr>
          <c:invertIfNegative val="0"/>
          <c:cat>
            <c:strRef>
              <c:f>'[produccion (20).xls]produccion (20)'!$A$3:$A$19</c:f>
              <c:strCache>
                <c:ptCount val="2"/>
                <c:pt idx="0">
                  <c:v>Partos vaginales</c:v>
                </c:pt>
                <c:pt idx="1">
                  <c:v>Partos por cesárea</c:v>
                </c:pt>
              </c:strCache>
            </c:strRef>
          </c:cat>
          <c:val>
            <c:numRef>
              <c:f>'[produccion (20).xls]produccion (20)'!$C$3:$C$19</c:f>
            </c:numRef>
          </c:val>
          <c:extLst>
            <c:ext xmlns:c16="http://schemas.microsoft.com/office/drawing/2014/chart" uri="{C3380CC4-5D6E-409C-BE32-E72D297353CC}">
              <c16:uniqueId val="{00000001-4018-4C00-B10A-C19A5D9EDB36}"/>
            </c:ext>
          </c:extLst>
        </c:ser>
        <c:ser>
          <c:idx val="2"/>
          <c:order val="2"/>
          <c:tx>
            <c:strRef>
              <c:f>'[produccion (20).xls]produccion (20)'!$D$1:$D$2</c:f>
              <c:strCache>
                <c:ptCount val="2"/>
                <c:pt idx="0">
                  <c:v>CONCEPTO</c:v>
                </c:pt>
                <c:pt idx="1">
                  <c:v>subsidiado</c:v>
                </c:pt>
              </c:strCache>
            </c:strRef>
          </c:tx>
          <c:spPr>
            <a:solidFill>
              <a:schemeClr val="accent3"/>
            </a:solidFill>
            <a:ln>
              <a:noFill/>
            </a:ln>
            <a:effectLst/>
          </c:spPr>
          <c:invertIfNegative val="0"/>
          <c:cat>
            <c:strRef>
              <c:f>'[produccion (20).xls]produccion (20)'!$A$3:$A$19</c:f>
              <c:strCache>
                <c:ptCount val="2"/>
                <c:pt idx="0">
                  <c:v>Partos vaginales</c:v>
                </c:pt>
                <c:pt idx="1">
                  <c:v>Partos por cesárea</c:v>
                </c:pt>
              </c:strCache>
            </c:strRef>
          </c:cat>
          <c:val>
            <c:numRef>
              <c:f>'[produccion (20).xls]produccion (20)'!$D$3:$D$19</c:f>
            </c:numRef>
          </c:val>
          <c:extLst>
            <c:ext xmlns:c16="http://schemas.microsoft.com/office/drawing/2014/chart" uri="{C3380CC4-5D6E-409C-BE32-E72D297353CC}">
              <c16:uniqueId val="{00000002-4018-4C00-B10A-C19A5D9EDB36}"/>
            </c:ext>
          </c:extLst>
        </c:ser>
        <c:ser>
          <c:idx val="3"/>
          <c:order val="3"/>
          <c:tx>
            <c:strRef>
              <c:f>'[produccion (20).xls]produccion (20)'!$E$1:$E$2</c:f>
              <c:strCache>
                <c:ptCount val="2"/>
                <c:pt idx="0">
                  <c:v>CONCEPTO</c:v>
                </c:pt>
                <c:pt idx="1">
                  <c:v>contributivo</c:v>
                </c:pt>
              </c:strCache>
            </c:strRef>
          </c:tx>
          <c:spPr>
            <a:solidFill>
              <a:schemeClr val="accent4"/>
            </a:solidFill>
            <a:ln>
              <a:noFill/>
            </a:ln>
            <a:effectLst/>
          </c:spPr>
          <c:invertIfNegative val="0"/>
          <c:cat>
            <c:strRef>
              <c:f>'[produccion (20).xls]produccion (20)'!$A$3:$A$19</c:f>
              <c:strCache>
                <c:ptCount val="2"/>
                <c:pt idx="0">
                  <c:v>Partos vaginales</c:v>
                </c:pt>
                <c:pt idx="1">
                  <c:v>Partos por cesárea</c:v>
                </c:pt>
              </c:strCache>
            </c:strRef>
          </c:cat>
          <c:val>
            <c:numRef>
              <c:f>'[produccion (20).xls]produccion (20)'!$E$3:$E$19</c:f>
            </c:numRef>
          </c:val>
          <c:extLst>
            <c:ext xmlns:c16="http://schemas.microsoft.com/office/drawing/2014/chart" uri="{C3380CC4-5D6E-409C-BE32-E72D297353CC}">
              <c16:uniqueId val="{00000003-4018-4C00-B10A-C19A5D9EDB36}"/>
            </c:ext>
          </c:extLst>
        </c:ser>
        <c:ser>
          <c:idx val="4"/>
          <c:order val="4"/>
          <c:tx>
            <c:strRef>
              <c:f>'[produccion (20).xls]produccion (20)'!$F$1:$F$2</c:f>
              <c:strCache>
                <c:ptCount val="2"/>
                <c:pt idx="0">
                  <c:v>CONCEPTO</c:v>
                </c:pt>
                <c:pt idx="1">
                  <c:v>otros</c:v>
                </c:pt>
              </c:strCache>
            </c:strRef>
          </c:tx>
          <c:spPr>
            <a:solidFill>
              <a:schemeClr val="accent5"/>
            </a:solidFill>
            <a:ln>
              <a:noFill/>
            </a:ln>
            <a:effectLst/>
          </c:spPr>
          <c:invertIfNegative val="0"/>
          <c:cat>
            <c:strRef>
              <c:f>'[produccion (20).xls]produccion (20)'!$A$3:$A$19</c:f>
              <c:strCache>
                <c:ptCount val="2"/>
                <c:pt idx="0">
                  <c:v>Partos vaginales</c:v>
                </c:pt>
                <c:pt idx="1">
                  <c:v>Partos por cesárea</c:v>
                </c:pt>
              </c:strCache>
            </c:strRef>
          </c:cat>
          <c:val>
            <c:numRef>
              <c:f>'[produccion (20).xls]produccion (20)'!$F$3:$F$19</c:f>
            </c:numRef>
          </c:val>
          <c:extLst>
            <c:ext xmlns:c16="http://schemas.microsoft.com/office/drawing/2014/chart" uri="{C3380CC4-5D6E-409C-BE32-E72D297353CC}">
              <c16:uniqueId val="{00000004-4018-4C00-B10A-C19A5D9EDB36}"/>
            </c:ext>
          </c:extLst>
        </c:ser>
        <c:ser>
          <c:idx val="5"/>
          <c:order val="5"/>
          <c:tx>
            <c:strRef>
              <c:f>'[produccion (20).xls]produccion (20)'!$G$1:$G$2</c:f>
              <c:strCache>
                <c:ptCount val="2"/>
                <c:pt idx="0">
                  <c:v>TOTAL 2016</c:v>
                </c:pt>
              </c:strCache>
            </c:strRef>
          </c:tx>
          <c:spPr>
            <a:solidFill>
              <a:schemeClr val="accent6"/>
            </a:solidFill>
            <a:ln>
              <a:noFill/>
            </a:ln>
            <a:effectLst/>
          </c:spPr>
          <c:invertIfNegative val="0"/>
          <c:cat>
            <c:strRef>
              <c:f>'[produccion (20).xls]produccion (20)'!$A$3:$A$19</c:f>
              <c:strCache>
                <c:ptCount val="2"/>
                <c:pt idx="0">
                  <c:v>Partos vaginales</c:v>
                </c:pt>
                <c:pt idx="1">
                  <c:v>Partos por cesárea</c:v>
                </c:pt>
              </c:strCache>
            </c:strRef>
          </c:cat>
          <c:val>
            <c:numRef>
              <c:f>'[produccion (20).xls]produccion (20)'!$G$3:$G$19</c:f>
              <c:numCache>
                <c:formatCode>#,##0</c:formatCode>
                <c:ptCount val="2"/>
                <c:pt idx="0">
                  <c:v>847</c:v>
                </c:pt>
                <c:pt idx="1">
                  <c:v>376</c:v>
                </c:pt>
              </c:numCache>
            </c:numRef>
          </c:val>
          <c:extLst>
            <c:ext xmlns:c16="http://schemas.microsoft.com/office/drawing/2014/chart" uri="{C3380CC4-5D6E-409C-BE32-E72D297353CC}">
              <c16:uniqueId val="{00000005-4018-4C00-B10A-C19A5D9EDB36}"/>
            </c:ext>
          </c:extLst>
        </c:ser>
        <c:ser>
          <c:idx val="6"/>
          <c:order val="6"/>
          <c:tx>
            <c:strRef>
              <c:f>'[produccion (20).xls]produccion (20)'!$H$1:$H$2</c:f>
              <c:strCache>
                <c:ptCount val="2"/>
                <c:pt idx="0">
                  <c:v>TOTAL 2017</c:v>
                </c:pt>
              </c:strCache>
            </c:strRef>
          </c:tx>
          <c:spPr>
            <a:solidFill>
              <a:schemeClr val="accent1">
                <a:lumMod val="60000"/>
              </a:schemeClr>
            </a:solidFill>
            <a:ln>
              <a:noFill/>
            </a:ln>
            <a:effectLst/>
          </c:spPr>
          <c:invertIfNegative val="0"/>
          <c:cat>
            <c:strRef>
              <c:f>'[produccion (20).xls]produccion (20)'!$A$3:$A$19</c:f>
              <c:strCache>
                <c:ptCount val="2"/>
                <c:pt idx="0">
                  <c:v>Partos vaginales</c:v>
                </c:pt>
                <c:pt idx="1">
                  <c:v>Partos por cesárea</c:v>
                </c:pt>
              </c:strCache>
            </c:strRef>
          </c:cat>
          <c:val>
            <c:numRef>
              <c:f>'[produccion (20).xls]produccion (20)'!$H$3:$H$19</c:f>
              <c:numCache>
                <c:formatCode>#,##0</c:formatCode>
                <c:ptCount val="2"/>
                <c:pt idx="0">
                  <c:v>827</c:v>
                </c:pt>
                <c:pt idx="1">
                  <c:v>401</c:v>
                </c:pt>
              </c:numCache>
            </c:numRef>
          </c:val>
          <c:extLst>
            <c:ext xmlns:c16="http://schemas.microsoft.com/office/drawing/2014/chart" uri="{C3380CC4-5D6E-409C-BE32-E72D297353CC}">
              <c16:uniqueId val="{00000006-4018-4C00-B10A-C19A5D9EDB36}"/>
            </c:ext>
          </c:extLst>
        </c:ser>
        <c:dLbls>
          <c:showLegendKey val="0"/>
          <c:showVal val="0"/>
          <c:showCatName val="0"/>
          <c:showSerName val="0"/>
          <c:showPercent val="0"/>
          <c:showBubbleSize val="0"/>
        </c:dLbls>
        <c:gapWidth val="219"/>
        <c:overlap val="-27"/>
        <c:axId val="484488240"/>
        <c:axId val="484490536"/>
      </c:barChart>
      <c:catAx>
        <c:axId val="484488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84490536"/>
        <c:crosses val="autoZero"/>
        <c:auto val="1"/>
        <c:lblAlgn val="ctr"/>
        <c:lblOffset val="100"/>
        <c:noMultiLvlLbl val="0"/>
      </c:catAx>
      <c:valAx>
        <c:axId val="4844905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84488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'[produccion (20).xls]produccion (20)'!$B$1:$B$2</c:f>
              <c:strCache>
                <c:ptCount val="2"/>
                <c:pt idx="0">
                  <c:v>CONCEPTO</c:v>
                </c:pt>
                <c:pt idx="1">
                  <c:v>pobre_no_asegurada</c:v>
                </c:pt>
              </c:strCache>
            </c:strRef>
          </c:tx>
          <c:spPr>
            <a:solidFill>
              <a:schemeClr val="accent1"/>
            </a:solidFill>
            <a:ln>
              <a:noFill/>
            </a:ln>
            <a:effectLst/>
          </c:spPr>
          <c:invertIfNegative val="0"/>
          <c:cat>
            <c:strRef>
              <c:f>'[produccion (20).xls]produccion (20)'!$A$3:$A$36</c:f>
              <c:strCache>
                <c:ptCount val="13"/>
                <c:pt idx="0">
                  <c:v>Total de egresos</c:v>
                </c:pt>
                <c:pt idx="1">
                  <c:v>Egresos obstétricos (partos, cesáreas y otros egresos obstétricos)</c:v>
                </c:pt>
                <c:pt idx="2">
                  <c:v>Egresos quirúrgicos (Sin incluir partos, cesáreas y otros egresos obstétricos)</c:v>
                </c:pt>
                <c:pt idx="3">
                  <c:v>Egresos no quirúrgicos (No incluye salud mental, partos, cesáreas y otros egresos obstétricos)</c:v>
                </c:pt>
                <c:pt idx="4">
                  <c:v>Egresos salud mental</c:v>
                </c:pt>
                <c:pt idx="5">
                  <c:v>Pacientes en Observación</c:v>
                </c:pt>
                <c:pt idx="6">
                  <c:v>Total de días estancia de los egresos</c:v>
                </c:pt>
                <c:pt idx="7">
                  <c:v>Días estancia de los egresos obstétricos (Partos, cesáreas y otros obstétricos)</c:v>
                </c:pt>
                <c:pt idx="8">
                  <c:v>Días estancia de los egresos quirúrgicos (Sin Incluir partos, cesáreas y otros obstétricos)</c:v>
                </c:pt>
                <c:pt idx="9">
                  <c:v>Días estancia de los egresos No quirúrgicos (No incluye salud mental, partos, cesáreas y otros obstétricos)</c:v>
                </c:pt>
                <c:pt idx="10">
                  <c:v>Días estancia de los egresos salud mental</c:v>
                </c:pt>
                <c:pt idx="11">
                  <c:v>Total de días cama ocupados</c:v>
                </c:pt>
                <c:pt idx="12">
                  <c:v>Total de días cama disponibles</c:v>
                </c:pt>
              </c:strCache>
            </c:strRef>
          </c:cat>
          <c:val>
            <c:numRef>
              <c:f>'[produccion (20).xls]produccion (20)'!$B$3:$B$36</c:f>
            </c:numRef>
          </c:val>
          <c:extLst>
            <c:ext xmlns:c16="http://schemas.microsoft.com/office/drawing/2014/chart" uri="{C3380CC4-5D6E-409C-BE32-E72D297353CC}">
              <c16:uniqueId val="{00000000-EF0D-4DF2-8F9E-8E0B6F5656F8}"/>
            </c:ext>
          </c:extLst>
        </c:ser>
        <c:ser>
          <c:idx val="1"/>
          <c:order val="1"/>
          <c:tx>
            <c:strRef>
              <c:f>'[produccion (20).xls]produccion (20)'!$C$1:$C$2</c:f>
              <c:strCache>
                <c:ptCount val="2"/>
                <c:pt idx="0">
                  <c:v>CONCEPTO</c:v>
                </c:pt>
                <c:pt idx="1">
                  <c:v>no_poss</c:v>
                </c:pt>
              </c:strCache>
            </c:strRef>
          </c:tx>
          <c:spPr>
            <a:solidFill>
              <a:schemeClr val="accent2"/>
            </a:solidFill>
            <a:ln>
              <a:noFill/>
            </a:ln>
            <a:effectLst/>
          </c:spPr>
          <c:invertIfNegative val="0"/>
          <c:cat>
            <c:strRef>
              <c:f>'[produccion (20).xls]produccion (20)'!$A$3:$A$36</c:f>
              <c:strCache>
                <c:ptCount val="13"/>
                <c:pt idx="0">
                  <c:v>Total de egresos</c:v>
                </c:pt>
                <c:pt idx="1">
                  <c:v>Egresos obstétricos (partos, cesáreas y otros egresos obstétricos)</c:v>
                </c:pt>
                <c:pt idx="2">
                  <c:v>Egresos quirúrgicos (Sin incluir partos, cesáreas y otros egresos obstétricos)</c:v>
                </c:pt>
                <c:pt idx="3">
                  <c:v>Egresos no quirúrgicos (No incluye salud mental, partos, cesáreas y otros egresos obstétricos)</c:v>
                </c:pt>
                <c:pt idx="4">
                  <c:v>Egresos salud mental</c:v>
                </c:pt>
                <c:pt idx="5">
                  <c:v>Pacientes en Observación</c:v>
                </c:pt>
                <c:pt idx="6">
                  <c:v>Total de días estancia de los egresos</c:v>
                </c:pt>
                <c:pt idx="7">
                  <c:v>Días estancia de los egresos obstétricos (Partos, cesáreas y otros obstétricos)</c:v>
                </c:pt>
                <c:pt idx="8">
                  <c:v>Días estancia de los egresos quirúrgicos (Sin Incluir partos, cesáreas y otros obstétricos)</c:v>
                </c:pt>
                <c:pt idx="9">
                  <c:v>Días estancia de los egresos No quirúrgicos (No incluye salud mental, partos, cesáreas y otros obstétricos)</c:v>
                </c:pt>
                <c:pt idx="10">
                  <c:v>Días estancia de los egresos salud mental</c:v>
                </c:pt>
                <c:pt idx="11">
                  <c:v>Total de días cama ocupados</c:v>
                </c:pt>
                <c:pt idx="12">
                  <c:v>Total de días cama disponibles</c:v>
                </c:pt>
              </c:strCache>
            </c:strRef>
          </c:cat>
          <c:val>
            <c:numRef>
              <c:f>'[produccion (20).xls]produccion (20)'!$C$3:$C$36</c:f>
            </c:numRef>
          </c:val>
          <c:extLst>
            <c:ext xmlns:c16="http://schemas.microsoft.com/office/drawing/2014/chart" uri="{C3380CC4-5D6E-409C-BE32-E72D297353CC}">
              <c16:uniqueId val="{00000001-EF0D-4DF2-8F9E-8E0B6F5656F8}"/>
            </c:ext>
          </c:extLst>
        </c:ser>
        <c:ser>
          <c:idx val="2"/>
          <c:order val="2"/>
          <c:tx>
            <c:strRef>
              <c:f>'[produccion (20).xls]produccion (20)'!$D$1:$D$2</c:f>
              <c:strCache>
                <c:ptCount val="2"/>
                <c:pt idx="0">
                  <c:v>CONCEPTO</c:v>
                </c:pt>
                <c:pt idx="1">
                  <c:v>subsidiado</c:v>
                </c:pt>
              </c:strCache>
            </c:strRef>
          </c:tx>
          <c:spPr>
            <a:solidFill>
              <a:schemeClr val="accent3"/>
            </a:solidFill>
            <a:ln>
              <a:noFill/>
            </a:ln>
            <a:effectLst/>
          </c:spPr>
          <c:invertIfNegative val="0"/>
          <c:cat>
            <c:strRef>
              <c:f>'[produccion (20).xls]produccion (20)'!$A$3:$A$36</c:f>
              <c:strCache>
                <c:ptCount val="13"/>
                <c:pt idx="0">
                  <c:v>Total de egresos</c:v>
                </c:pt>
                <c:pt idx="1">
                  <c:v>Egresos obstétricos (partos, cesáreas y otros egresos obstétricos)</c:v>
                </c:pt>
                <c:pt idx="2">
                  <c:v>Egresos quirúrgicos (Sin incluir partos, cesáreas y otros egresos obstétricos)</c:v>
                </c:pt>
                <c:pt idx="3">
                  <c:v>Egresos no quirúrgicos (No incluye salud mental, partos, cesáreas y otros egresos obstétricos)</c:v>
                </c:pt>
                <c:pt idx="4">
                  <c:v>Egresos salud mental</c:v>
                </c:pt>
                <c:pt idx="5">
                  <c:v>Pacientes en Observación</c:v>
                </c:pt>
                <c:pt idx="6">
                  <c:v>Total de días estancia de los egresos</c:v>
                </c:pt>
                <c:pt idx="7">
                  <c:v>Días estancia de los egresos obstétricos (Partos, cesáreas y otros obstétricos)</c:v>
                </c:pt>
                <c:pt idx="8">
                  <c:v>Días estancia de los egresos quirúrgicos (Sin Incluir partos, cesáreas y otros obstétricos)</c:v>
                </c:pt>
                <c:pt idx="9">
                  <c:v>Días estancia de los egresos No quirúrgicos (No incluye salud mental, partos, cesáreas y otros obstétricos)</c:v>
                </c:pt>
                <c:pt idx="10">
                  <c:v>Días estancia de los egresos salud mental</c:v>
                </c:pt>
                <c:pt idx="11">
                  <c:v>Total de días cama ocupados</c:v>
                </c:pt>
                <c:pt idx="12">
                  <c:v>Total de días cama disponibles</c:v>
                </c:pt>
              </c:strCache>
            </c:strRef>
          </c:cat>
          <c:val>
            <c:numRef>
              <c:f>'[produccion (20).xls]produccion (20)'!$D$3:$D$36</c:f>
            </c:numRef>
          </c:val>
          <c:extLst>
            <c:ext xmlns:c16="http://schemas.microsoft.com/office/drawing/2014/chart" uri="{C3380CC4-5D6E-409C-BE32-E72D297353CC}">
              <c16:uniqueId val="{00000002-EF0D-4DF2-8F9E-8E0B6F5656F8}"/>
            </c:ext>
          </c:extLst>
        </c:ser>
        <c:ser>
          <c:idx val="3"/>
          <c:order val="3"/>
          <c:tx>
            <c:strRef>
              <c:f>'[produccion (20).xls]produccion (20)'!$E$1:$E$2</c:f>
              <c:strCache>
                <c:ptCount val="2"/>
                <c:pt idx="0">
                  <c:v>CONCEPTO</c:v>
                </c:pt>
                <c:pt idx="1">
                  <c:v>contributivo</c:v>
                </c:pt>
              </c:strCache>
            </c:strRef>
          </c:tx>
          <c:spPr>
            <a:solidFill>
              <a:schemeClr val="accent4"/>
            </a:solidFill>
            <a:ln>
              <a:noFill/>
            </a:ln>
            <a:effectLst/>
          </c:spPr>
          <c:invertIfNegative val="0"/>
          <c:cat>
            <c:strRef>
              <c:f>'[produccion (20).xls]produccion (20)'!$A$3:$A$36</c:f>
              <c:strCache>
                <c:ptCount val="13"/>
                <c:pt idx="0">
                  <c:v>Total de egresos</c:v>
                </c:pt>
                <c:pt idx="1">
                  <c:v>Egresos obstétricos (partos, cesáreas y otros egresos obstétricos)</c:v>
                </c:pt>
                <c:pt idx="2">
                  <c:v>Egresos quirúrgicos (Sin incluir partos, cesáreas y otros egresos obstétricos)</c:v>
                </c:pt>
                <c:pt idx="3">
                  <c:v>Egresos no quirúrgicos (No incluye salud mental, partos, cesáreas y otros egresos obstétricos)</c:v>
                </c:pt>
                <c:pt idx="4">
                  <c:v>Egresos salud mental</c:v>
                </c:pt>
                <c:pt idx="5">
                  <c:v>Pacientes en Observación</c:v>
                </c:pt>
                <c:pt idx="6">
                  <c:v>Total de días estancia de los egresos</c:v>
                </c:pt>
                <c:pt idx="7">
                  <c:v>Días estancia de los egresos obstétricos (Partos, cesáreas y otros obstétricos)</c:v>
                </c:pt>
                <c:pt idx="8">
                  <c:v>Días estancia de los egresos quirúrgicos (Sin Incluir partos, cesáreas y otros obstétricos)</c:v>
                </c:pt>
                <c:pt idx="9">
                  <c:v>Días estancia de los egresos No quirúrgicos (No incluye salud mental, partos, cesáreas y otros obstétricos)</c:v>
                </c:pt>
                <c:pt idx="10">
                  <c:v>Días estancia de los egresos salud mental</c:v>
                </c:pt>
                <c:pt idx="11">
                  <c:v>Total de días cama ocupados</c:v>
                </c:pt>
                <c:pt idx="12">
                  <c:v>Total de días cama disponibles</c:v>
                </c:pt>
              </c:strCache>
            </c:strRef>
          </c:cat>
          <c:val>
            <c:numRef>
              <c:f>'[produccion (20).xls]produccion (20)'!$E$3:$E$36</c:f>
            </c:numRef>
          </c:val>
          <c:extLst>
            <c:ext xmlns:c16="http://schemas.microsoft.com/office/drawing/2014/chart" uri="{C3380CC4-5D6E-409C-BE32-E72D297353CC}">
              <c16:uniqueId val="{00000003-EF0D-4DF2-8F9E-8E0B6F5656F8}"/>
            </c:ext>
          </c:extLst>
        </c:ser>
        <c:ser>
          <c:idx val="4"/>
          <c:order val="4"/>
          <c:tx>
            <c:strRef>
              <c:f>'[produccion (20).xls]produccion (20)'!$F$1:$F$2</c:f>
              <c:strCache>
                <c:ptCount val="2"/>
                <c:pt idx="0">
                  <c:v>CONCEPTO</c:v>
                </c:pt>
                <c:pt idx="1">
                  <c:v>otros</c:v>
                </c:pt>
              </c:strCache>
            </c:strRef>
          </c:tx>
          <c:spPr>
            <a:solidFill>
              <a:schemeClr val="accent5"/>
            </a:solidFill>
            <a:ln>
              <a:noFill/>
            </a:ln>
            <a:effectLst/>
          </c:spPr>
          <c:invertIfNegative val="0"/>
          <c:cat>
            <c:strRef>
              <c:f>'[produccion (20).xls]produccion (20)'!$A$3:$A$36</c:f>
              <c:strCache>
                <c:ptCount val="13"/>
                <c:pt idx="0">
                  <c:v>Total de egresos</c:v>
                </c:pt>
                <c:pt idx="1">
                  <c:v>Egresos obstétricos (partos, cesáreas y otros egresos obstétricos)</c:v>
                </c:pt>
                <c:pt idx="2">
                  <c:v>Egresos quirúrgicos (Sin incluir partos, cesáreas y otros egresos obstétricos)</c:v>
                </c:pt>
                <c:pt idx="3">
                  <c:v>Egresos no quirúrgicos (No incluye salud mental, partos, cesáreas y otros egresos obstétricos)</c:v>
                </c:pt>
                <c:pt idx="4">
                  <c:v>Egresos salud mental</c:v>
                </c:pt>
                <c:pt idx="5">
                  <c:v>Pacientes en Observación</c:v>
                </c:pt>
                <c:pt idx="6">
                  <c:v>Total de días estancia de los egresos</c:v>
                </c:pt>
                <c:pt idx="7">
                  <c:v>Días estancia de los egresos obstétricos (Partos, cesáreas y otros obstétricos)</c:v>
                </c:pt>
                <c:pt idx="8">
                  <c:v>Días estancia de los egresos quirúrgicos (Sin Incluir partos, cesáreas y otros obstétricos)</c:v>
                </c:pt>
                <c:pt idx="9">
                  <c:v>Días estancia de los egresos No quirúrgicos (No incluye salud mental, partos, cesáreas y otros obstétricos)</c:v>
                </c:pt>
                <c:pt idx="10">
                  <c:v>Días estancia de los egresos salud mental</c:v>
                </c:pt>
                <c:pt idx="11">
                  <c:v>Total de días cama ocupados</c:v>
                </c:pt>
                <c:pt idx="12">
                  <c:v>Total de días cama disponibles</c:v>
                </c:pt>
              </c:strCache>
            </c:strRef>
          </c:cat>
          <c:val>
            <c:numRef>
              <c:f>'[produccion (20).xls]produccion (20)'!$F$3:$F$36</c:f>
            </c:numRef>
          </c:val>
          <c:extLst>
            <c:ext xmlns:c16="http://schemas.microsoft.com/office/drawing/2014/chart" uri="{C3380CC4-5D6E-409C-BE32-E72D297353CC}">
              <c16:uniqueId val="{00000004-EF0D-4DF2-8F9E-8E0B6F5656F8}"/>
            </c:ext>
          </c:extLst>
        </c:ser>
        <c:ser>
          <c:idx val="5"/>
          <c:order val="5"/>
          <c:tx>
            <c:strRef>
              <c:f>'[produccion (20).xls]produccion (20)'!$G$1:$G$2</c:f>
              <c:strCache>
                <c:ptCount val="2"/>
                <c:pt idx="0">
                  <c:v>TOTAL 2016</c:v>
                </c:pt>
              </c:strCache>
            </c:strRef>
          </c:tx>
          <c:spPr>
            <a:solidFill>
              <a:schemeClr val="accent6"/>
            </a:solidFill>
            <a:ln>
              <a:noFill/>
            </a:ln>
            <a:effectLst/>
          </c:spPr>
          <c:invertIfNegative val="0"/>
          <c:cat>
            <c:strRef>
              <c:f>'[produccion (20).xls]produccion (20)'!$A$3:$A$36</c:f>
              <c:strCache>
                <c:ptCount val="13"/>
                <c:pt idx="0">
                  <c:v>Total de egresos</c:v>
                </c:pt>
                <c:pt idx="1">
                  <c:v>Egresos obstétricos (partos, cesáreas y otros egresos obstétricos)</c:v>
                </c:pt>
                <c:pt idx="2">
                  <c:v>Egresos quirúrgicos (Sin incluir partos, cesáreas y otros egresos obstétricos)</c:v>
                </c:pt>
                <c:pt idx="3">
                  <c:v>Egresos no quirúrgicos (No incluye salud mental, partos, cesáreas y otros egresos obstétricos)</c:v>
                </c:pt>
                <c:pt idx="4">
                  <c:v>Egresos salud mental</c:v>
                </c:pt>
                <c:pt idx="5">
                  <c:v>Pacientes en Observación</c:v>
                </c:pt>
                <c:pt idx="6">
                  <c:v>Total de días estancia de los egresos</c:v>
                </c:pt>
                <c:pt idx="7">
                  <c:v>Días estancia de los egresos obstétricos (Partos, cesáreas y otros obstétricos)</c:v>
                </c:pt>
                <c:pt idx="8">
                  <c:v>Días estancia de los egresos quirúrgicos (Sin Incluir partos, cesáreas y otros obstétricos)</c:v>
                </c:pt>
                <c:pt idx="9">
                  <c:v>Días estancia de los egresos No quirúrgicos (No incluye salud mental, partos, cesáreas y otros obstétricos)</c:v>
                </c:pt>
                <c:pt idx="10">
                  <c:v>Días estancia de los egresos salud mental</c:v>
                </c:pt>
                <c:pt idx="11">
                  <c:v>Total de días cama ocupados</c:v>
                </c:pt>
                <c:pt idx="12">
                  <c:v>Total de días cama disponibles</c:v>
                </c:pt>
              </c:strCache>
            </c:strRef>
          </c:cat>
          <c:val>
            <c:numRef>
              <c:f>'[produccion (20).xls]produccion (20)'!$G$3:$G$36</c:f>
              <c:numCache>
                <c:formatCode>#,##0</c:formatCode>
                <c:ptCount val="13"/>
                <c:pt idx="0">
                  <c:v>4832</c:v>
                </c:pt>
                <c:pt idx="1">
                  <c:v>1645</c:v>
                </c:pt>
                <c:pt idx="2">
                  <c:v>925</c:v>
                </c:pt>
                <c:pt idx="3">
                  <c:v>2260</c:v>
                </c:pt>
                <c:pt idx="4">
                  <c:v>2</c:v>
                </c:pt>
                <c:pt idx="5">
                  <c:v>3480</c:v>
                </c:pt>
                <c:pt idx="6">
                  <c:v>16210</c:v>
                </c:pt>
                <c:pt idx="7">
                  <c:v>2591</c:v>
                </c:pt>
                <c:pt idx="8">
                  <c:v>2746</c:v>
                </c:pt>
                <c:pt idx="9">
                  <c:v>10867</c:v>
                </c:pt>
                <c:pt idx="10">
                  <c:v>6</c:v>
                </c:pt>
                <c:pt idx="11">
                  <c:v>15372</c:v>
                </c:pt>
                <c:pt idx="12">
                  <c:v>18819</c:v>
                </c:pt>
              </c:numCache>
            </c:numRef>
          </c:val>
          <c:extLst>
            <c:ext xmlns:c16="http://schemas.microsoft.com/office/drawing/2014/chart" uri="{C3380CC4-5D6E-409C-BE32-E72D297353CC}">
              <c16:uniqueId val="{00000005-EF0D-4DF2-8F9E-8E0B6F5656F8}"/>
            </c:ext>
          </c:extLst>
        </c:ser>
        <c:ser>
          <c:idx val="6"/>
          <c:order val="6"/>
          <c:tx>
            <c:strRef>
              <c:f>'[produccion (20).xls]produccion (20)'!$H$1:$H$2</c:f>
              <c:strCache>
                <c:ptCount val="2"/>
                <c:pt idx="0">
                  <c:v>TOTAL 2017</c:v>
                </c:pt>
              </c:strCache>
            </c:strRef>
          </c:tx>
          <c:spPr>
            <a:solidFill>
              <a:schemeClr val="accent1">
                <a:lumMod val="60000"/>
              </a:schemeClr>
            </a:solidFill>
            <a:ln>
              <a:noFill/>
            </a:ln>
            <a:effectLst/>
          </c:spPr>
          <c:invertIfNegative val="0"/>
          <c:cat>
            <c:strRef>
              <c:f>'[produccion (20).xls]produccion (20)'!$A$3:$A$36</c:f>
              <c:strCache>
                <c:ptCount val="13"/>
                <c:pt idx="0">
                  <c:v>Total de egresos</c:v>
                </c:pt>
                <c:pt idx="1">
                  <c:v>Egresos obstétricos (partos, cesáreas y otros egresos obstétricos)</c:v>
                </c:pt>
                <c:pt idx="2">
                  <c:v>Egresos quirúrgicos (Sin incluir partos, cesáreas y otros egresos obstétricos)</c:v>
                </c:pt>
                <c:pt idx="3">
                  <c:v>Egresos no quirúrgicos (No incluye salud mental, partos, cesáreas y otros egresos obstétricos)</c:v>
                </c:pt>
                <c:pt idx="4">
                  <c:v>Egresos salud mental</c:v>
                </c:pt>
                <c:pt idx="5">
                  <c:v>Pacientes en Observación</c:v>
                </c:pt>
                <c:pt idx="6">
                  <c:v>Total de días estancia de los egresos</c:v>
                </c:pt>
                <c:pt idx="7">
                  <c:v>Días estancia de los egresos obstétricos (Partos, cesáreas y otros obstétricos)</c:v>
                </c:pt>
                <c:pt idx="8">
                  <c:v>Días estancia de los egresos quirúrgicos (Sin Incluir partos, cesáreas y otros obstétricos)</c:v>
                </c:pt>
                <c:pt idx="9">
                  <c:v>Días estancia de los egresos No quirúrgicos (No incluye salud mental, partos, cesáreas y otros obstétricos)</c:v>
                </c:pt>
                <c:pt idx="10">
                  <c:v>Días estancia de los egresos salud mental</c:v>
                </c:pt>
                <c:pt idx="11">
                  <c:v>Total de días cama ocupados</c:v>
                </c:pt>
                <c:pt idx="12">
                  <c:v>Total de días cama disponibles</c:v>
                </c:pt>
              </c:strCache>
            </c:strRef>
          </c:cat>
          <c:val>
            <c:numRef>
              <c:f>'[produccion (20).xls]produccion (20)'!$H$3:$H$36</c:f>
              <c:numCache>
                <c:formatCode>#,##0</c:formatCode>
                <c:ptCount val="13"/>
                <c:pt idx="0">
                  <c:v>5050</c:v>
                </c:pt>
                <c:pt idx="1">
                  <c:v>1686</c:v>
                </c:pt>
                <c:pt idx="2">
                  <c:v>1017</c:v>
                </c:pt>
                <c:pt idx="3">
                  <c:v>2339</c:v>
                </c:pt>
                <c:pt idx="4">
                  <c:v>8</c:v>
                </c:pt>
                <c:pt idx="5">
                  <c:v>7090</c:v>
                </c:pt>
                <c:pt idx="6">
                  <c:v>15006</c:v>
                </c:pt>
                <c:pt idx="7">
                  <c:v>2780</c:v>
                </c:pt>
                <c:pt idx="8">
                  <c:v>3024</c:v>
                </c:pt>
                <c:pt idx="9">
                  <c:v>9172</c:v>
                </c:pt>
                <c:pt idx="10">
                  <c:v>30</c:v>
                </c:pt>
                <c:pt idx="11">
                  <c:v>13914</c:v>
                </c:pt>
                <c:pt idx="12">
                  <c:v>18631</c:v>
                </c:pt>
              </c:numCache>
            </c:numRef>
          </c:val>
          <c:extLst>
            <c:ext xmlns:c16="http://schemas.microsoft.com/office/drawing/2014/chart" uri="{C3380CC4-5D6E-409C-BE32-E72D297353CC}">
              <c16:uniqueId val="{00000006-EF0D-4DF2-8F9E-8E0B6F5656F8}"/>
            </c:ext>
          </c:extLst>
        </c:ser>
        <c:dLbls>
          <c:showLegendKey val="0"/>
          <c:showVal val="0"/>
          <c:showCatName val="0"/>
          <c:showSerName val="0"/>
          <c:showPercent val="0"/>
          <c:showBubbleSize val="0"/>
        </c:dLbls>
        <c:gapWidth val="219"/>
        <c:overlap val="-27"/>
        <c:axId val="481347600"/>
        <c:axId val="481345632"/>
      </c:barChart>
      <c:catAx>
        <c:axId val="481347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481345632"/>
        <c:crosses val="autoZero"/>
        <c:auto val="1"/>
        <c:lblAlgn val="ctr"/>
        <c:lblOffset val="100"/>
        <c:noMultiLvlLbl val="0"/>
      </c:catAx>
      <c:valAx>
        <c:axId val="4813456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481347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sz="1200"/>
      </a:pPr>
      <a:endParaRPr lang="es-CO"/>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'[produccion (20).xls]produccion (20)'!$B$1:$B$2</c:f>
              <c:strCache>
                <c:ptCount val="2"/>
                <c:pt idx="0">
                  <c:v>CONCEPTO</c:v>
                </c:pt>
                <c:pt idx="1">
                  <c:v>pobre_no_asegurada</c:v>
                </c:pt>
              </c:strCache>
            </c:strRef>
          </c:tx>
          <c:spPr>
            <a:solidFill>
              <a:schemeClr val="accent1"/>
            </a:solidFill>
            <a:ln>
              <a:noFill/>
            </a:ln>
            <a:effectLst/>
          </c:spPr>
          <c:invertIfNegative val="0"/>
          <c:cat>
            <c:strRef>
              <c:f>'[produccion (20).xls]produccion (20)'!$A$3:$A$41</c:f>
              <c:strCache>
                <c:ptCount val="5"/>
                <c:pt idx="0">
                  <c:v>Total de cirugías realizadas (Sin incluir partos y cesáreas)</c:v>
                </c:pt>
                <c:pt idx="1">
                  <c:v>Cirugías grupos 2-6</c:v>
                </c:pt>
                <c:pt idx="2">
                  <c:v>Cirugías grupos 7-10</c:v>
                </c:pt>
                <c:pt idx="3">
                  <c:v>Cirugías grupos 11-13</c:v>
                </c:pt>
                <c:pt idx="4">
                  <c:v>Cirugías grupos 20-23</c:v>
                </c:pt>
              </c:strCache>
            </c:strRef>
          </c:cat>
          <c:val>
            <c:numRef>
              <c:f>'[produccion (20).xls]produccion (20)'!$B$3:$B$41</c:f>
            </c:numRef>
          </c:val>
          <c:extLst>
            <c:ext xmlns:c16="http://schemas.microsoft.com/office/drawing/2014/chart" uri="{C3380CC4-5D6E-409C-BE32-E72D297353CC}">
              <c16:uniqueId val="{00000000-253C-461C-A815-8B689FBE4C8E}"/>
            </c:ext>
          </c:extLst>
        </c:ser>
        <c:ser>
          <c:idx val="1"/>
          <c:order val="1"/>
          <c:tx>
            <c:strRef>
              <c:f>'[produccion (20).xls]produccion (20)'!$C$1:$C$2</c:f>
              <c:strCache>
                <c:ptCount val="2"/>
                <c:pt idx="0">
                  <c:v>CONCEPTO</c:v>
                </c:pt>
                <c:pt idx="1">
                  <c:v>no_poss</c:v>
                </c:pt>
              </c:strCache>
            </c:strRef>
          </c:tx>
          <c:spPr>
            <a:solidFill>
              <a:schemeClr val="accent2"/>
            </a:solidFill>
            <a:ln>
              <a:noFill/>
            </a:ln>
            <a:effectLst/>
          </c:spPr>
          <c:invertIfNegative val="0"/>
          <c:cat>
            <c:strRef>
              <c:f>'[produccion (20).xls]produccion (20)'!$A$3:$A$41</c:f>
              <c:strCache>
                <c:ptCount val="5"/>
                <c:pt idx="0">
                  <c:v>Total de cirugías realizadas (Sin incluir partos y cesáreas)</c:v>
                </c:pt>
                <c:pt idx="1">
                  <c:v>Cirugías grupos 2-6</c:v>
                </c:pt>
                <c:pt idx="2">
                  <c:v>Cirugías grupos 7-10</c:v>
                </c:pt>
                <c:pt idx="3">
                  <c:v>Cirugías grupos 11-13</c:v>
                </c:pt>
                <c:pt idx="4">
                  <c:v>Cirugías grupos 20-23</c:v>
                </c:pt>
              </c:strCache>
            </c:strRef>
          </c:cat>
          <c:val>
            <c:numRef>
              <c:f>'[produccion (20).xls]produccion (20)'!$C$3:$C$41</c:f>
            </c:numRef>
          </c:val>
          <c:extLst>
            <c:ext xmlns:c16="http://schemas.microsoft.com/office/drawing/2014/chart" uri="{C3380CC4-5D6E-409C-BE32-E72D297353CC}">
              <c16:uniqueId val="{00000001-253C-461C-A815-8B689FBE4C8E}"/>
            </c:ext>
          </c:extLst>
        </c:ser>
        <c:ser>
          <c:idx val="2"/>
          <c:order val="2"/>
          <c:tx>
            <c:strRef>
              <c:f>'[produccion (20).xls]produccion (20)'!$D$1:$D$2</c:f>
              <c:strCache>
                <c:ptCount val="2"/>
                <c:pt idx="0">
                  <c:v>CONCEPTO</c:v>
                </c:pt>
                <c:pt idx="1">
                  <c:v>subsidiado</c:v>
                </c:pt>
              </c:strCache>
            </c:strRef>
          </c:tx>
          <c:spPr>
            <a:solidFill>
              <a:schemeClr val="accent3"/>
            </a:solidFill>
            <a:ln>
              <a:noFill/>
            </a:ln>
            <a:effectLst/>
          </c:spPr>
          <c:invertIfNegative val="0"/>
          <c:cat>
            <c:strRef>
              <c:f>'[produccion (20).xls]produccion (20)'!$A$3:$A$41</c:f>
              <c:strCache>
                <c:ptCount val="5"/>
                <c:pt idx="0">
                  <c:v>Total de cirugías realizadas (Sin incluir partos y cesáreas)</c:v>
                </c:pt>
                <c:pt idx="1">
                  <c:v>Cirugías grupos 2-6</c:v>
                </c:pt>
                <c:pt idx="2">
                  <c:v>Cirugías grupos 7-10</c:v>
                </c:pt>
                <c:pt idx="3">
                  <c:v>Cirugías grupos 11-13</c:v>
                </c:pt>
                <c:pt idx="4">
                  <c:v>Cirugías grupos 20-23</c:v>
                </c:pt>
              </c:strCache>
            </c:strRef>
          </c:cat>
          <c:val>
            <c:numRef>
              <c:f>'[produccion (20).xls]produccion (20)'!$D$3:$D$41</c:f>
            </c:numRef>
          </c:val>
          <c:extLst>
            <c:ext xmlns:c16="http://schemas.microsoft.com/office/drawing/2014/chart" uri="{C3380CC4-5D6E-409C-BE32-E72D297353CC}">
              <c16:uniqueId val="{00000002-253C-461C-A815-8B689FBE4C8E}"/>
            </c:ext>
          </c:extLst>
        </c:ser>
        <c:ser>
          <c:idx val="3"/>
          <c:order val="3"/>
          <c:tx>
            <c:strRef>
              <c:f>'[produccion (20).xls]produccion (20)'!$E$1:$E$2</c:f>
              <c:strCache>
                <c:ptCount val="2"/>
                <c:pt idx="0">
                  <c:v>CONCEPTO</c:v>
                </c:pt>
                <c:pt idx="1">
                  <c:v>contributivo</c:v>
                </c:pt>
              </c:strCache>
            </c:strRef>
          </c:tx>
          <c:spPr>
            <a:solidFill>
              <a:schemeClr val="accent4"/>
            </a:solidFill>
            <a:ln>
              <a:noFill/>
            </a:ln>
            <a:effectLst/>
          </c:spPr>
          <c:invertIfNegative val="0"/>
          <c:cat>
            <c:strRef>
              <c:f>'[produccion (20).xls]produccion (20)'!$A$3:$A$41</c:f>
              <c:strCache>
                <c:ptCount val="5"/>
                <c:pt idx="0">
                  <c:v>Total de cirugías realizadas (Sin incluir partos y cesáreas)</c:v>
                </c:pt>
                <c:pt idx="1">
                  <c:v>Cirugías grupos 2-6</c:v>
                </c:pt>
                <c:pt idx="2">
                  <c:v>Cirugías grupos 7-10</c:v>
                </c:pt>
                <c:pt idx="3">
                  <c:v>Cirugías grupos 11-13</c:v>
                </c:pt>
                <c:pt idx="4">
                  <c:v>Cirugías grupos 20-23</c:v>
                </c:pt>
              </c:strCache>
            </c:strRef>
          </c:cat>
          <c:val>
            <c:numRef>
              <c:f>'[produccion (20).xls]produccion (20)'!$E$3:$E$41</c:f>
            </c:numRef>
          </c:val>
          <c:extLst>
            <c:ext xmlns:c16="http://schemas.microsoft.com/office/drawing/2014/chart" uri="{C3380CC4-5D6E-409C-BE32-E72D297353CC}">
              <c16:uniqueId val="{00000003-253C-461C-A815-8B689FBE4C8E}"/>
            </c:ext>
          </c:extLst>
        </c:ser>
        <c:ser>
          <c:idx val="4"/>
          <c:order val="4"/>
          <c:tx>
            <c:strRef>
              <c:f>'[produccion (20).xls]produccion (20)'!$F$1:$F$2</c:f>
              <c:strCache>
                <c:ptCount val="2"/>
                <c:pt idx="0">
                  <c:v>CONCEPTO</c:v>
                </c:pt>
                <c:pt idx="1">
                  <c:v>otros</c:v>
                </c:pt>
              </c:strCache>
            </c:strRef>
          </c:tx>
          <c:spPr>
            <a:solidFill>
              <a:schemeClr val="accent5"/>
            </a:solidFill>
            <a:ln>
              <a:noFill/>
            </a:ln>
            <a:effectLst/>
          </c:spPr>
          <c:invertIfNegative val="0"/>
          <c:cat>
            <c:strRef>
              <c:f>'[produccion (20).xls]produccion (20)'!$A$3:$A$41</c:f>
              <c:strCache>
                <c:ptCount val="5"/>
                <c:pt idx="0">
                  <c:v>Total de cirugías realizadas (Sin incluir partos y cesáreas)</c:v>
                </c:pt>
                <c:pt idx="1">
                  <c:v>Cirugías grupos 2-6</c:v>
                </c:pt>
                <c:pt idx="2">
                  <c:v>Cirugías grupos 7-10</c:v>
                </c:pt>
                <c:pt idx="3">
                  <c:v>Cirugías grupos 11-13</c:v>
                </c:pt>
                <c:pt idx="4">
                  <c:v>Cirugías grupos 20-23</c:v>
                </c:pt>
              </c:strCache>
            </c:strRef>
          </c:cat>
          <c:val>
            <c:numRef>
              <c:f>'[produccion (20).xls]produccion (20)'!$F$3:$F$41</c:f>
            </c:numRef>
          </c:val>
          <c:extLst>
            <c:ext xmlns:c16="http://schemas.microsoft.com/office/drawing/2014/chart" uri="{C3380CC4-5D6E-409C-BE32-E72D297353CC}">
              <c16:uniqueId val="{00000004-253C-461C-A815-8B689FBE4C8E}"/>
            </c:ext>
          </c:extLst>
        </c:ser>
        <c:ser>
          <c:idx val="5"/>
          <c:order val="5"/>
          <c:tx>
            <c:strRef>
              <c:f>'[produccion (20).xls]produccion (20)'!$G$1:$G$2</c:f>
              <c:strCache>
                <c:ptCount val="2"/>
                <c:pt idx="0">
                  <c:v>TOTAL 2016</c:v>
                </c:pt>
              </c:strCache>
            </c:strRef>
          </c:tx>
          <c:spPr>
            <a:solidFill>
              <a:schemeClr val="accent6"/>
            </a:solidFill>
            <a:ln>
              <a:noFill/>
            </a:ln>
            <a:effectLst/>
          </c:spPr>
          <c:invertIfNegative val="0"/>
          <c:cat>
            <c:strRef>
              <c:f>'[produccion (20).xls]produccion (20)'!$A$3:$A$41</c:f>
              <c:strCache>
                <c:ptCount val="5"/>
                <c:pt idx="0">
                  <c:v>Total de cirugías realizadas (Sin incluir partos y cesáreas)</c:v>
                </c:pt>
                <c:pt idx="1">
                  <c:v>Cirugías grupos 2-6</c:v>
                </c:pt>
                <c:pt idx="2">
                  <c:v>Cirugías grupos 7-10</c:v>
                </c:pt>
                <c:pt idx="3">
                  <c:v>Cirugías grupos 11-13</c:v>
                </c:pt>
                <c:pt idx="4">
                  <c:v>Cirugías grupos 20-23</c:v>
                </c:pt>
              </c:strCache>
            </c:strRef>
          </c:cat>
          <c:val>
            <c:numRef>
              <c:f>'[produccion (20).xls]produccion (20)'!$G$3:$G$41</c:f>
              <c:numCache>
                <c:formatCode>#,##0</c:formatCode>
                <c:ptCount val="5"/>
                <c:pt idx="0">
                  <c:v>4488</c:v>
                </c:pt>
                <c:pt idx="1">
                  <c:v>1857</c:v>
                </c:pt>
                <c:pt idx="2">
                  <c:v>2158</c:v>
                </c:pt>
                <c:pt idx="3">
                  <c:v>416</c:v>
                </c:pt>
                <c:pt idx="4">
                  <c:v>57</c:v>
                </c:pt>
              </c:numCache>
            </c:numRef>
          </c:val>
          <c:extLst>
            <c:ext xmlns:c16="http://schemas.microsoft.com/office/drawing/2014/chart" uri="{C3380CC4-5D6E-409C-BE32-E72D297353CC}">
              <c16:uniqueId val="{00000005-253C-461C-A815-8B689FBE4C8E}"/>
            </c:ext>
          </c:extLst>
        </c:ser>
        <c:ser>
          <c:idx val="6"/>
          <c:order val="6"/>
          <c:tx>
            <c:strRef>
              <c:f>'[produccion (20).xls]produccion (20)'!$H$1:$H$2</c:f>
              <c:strCache>
                <c:ptCount val="2"/>
                <c:pt idx="0">
                  <c:v>TOTAL 2017</c:v>
                </c:pt>
              </c:strCache>
            </c:strRef>
          </c:tx>
          <c:spPr>
            <a:solidFill>
              <a:schemeClr val="accent1">
                <a:lumMod val="60000"/>
              </a:schemeClr>
            </a:solidFill>
            <a:ln>
              <a:noFill/>
            </a:ln>
            <a:effectLst/>
          </c:spPr>
          <c:invertIfNegative val="0"/>
          <c:cat>
            <c:strRef>
              <c:f>'[produccion (20).xls]produccion (20)'!$A$3:$A$41</c:f>
              <c:strCache>
                <c:ptCount val="5"/>
                <c:pt idx="0">
                  <c:v>Total de cirugías realizadas (Sin incluir partos y cesáreas)</c:v>
                </c:pt>
                <c:pt idx="1">
                  <c:v>Cirugías grupos 2-6</c:v>
                </c:pt>
                <c:pt idx="2">
                  <c:v>Cirugías grupos 7-10</c:v>
                </c:pt>
                <c:pt idx="3">
                  <c:v>Cirugías grupos 11-13</c:v>
                </c:pt>
                <c:pt idx="4">
                  <c:v>Cirugías grupos 20-23</c:v>
                </c:pt>
              </c:strCache>
            </c:strRef>
          </c:cat>
          <c:val>
            <c:numRef>
              <c:f>'[produccion (20).xls]produccion (20)'!$H$3:$H$41</c:f>
              <c:numCache>
                <c:formatCode>#,##0</c:formatCode>
                <c:ptCount val="5"/>
                <c:pt idx="0">
                  <c:v>4557</c:v>
                </c:pt>
                <c:pt idx="1">
                  <c:v>2035</c:v>
                </c:pt>
                <c:pt idx="2">
                  <c:v>2291</c:v>
                </c:pt>
                <c:pt idx="3">
                  <c:v>190</c:v>
                </c:pt>
                <c:pt idx="4">
                  <c:v>41</c:v>
                </c:pt>
              </c:numCache>
            </c:numRef>
          </c:val>
          <c:extLst>
            <c:ext xmlns:c16="http://schemas.microsoft.com/office/drawing/2014/chart" uri="{C3380CC4-5D6E-409C-BE32-E72D297353CC}">
              <c16:uniqueId val="{00000006-253C-461C-A815-8B689FBE4C8E}"/>
            </c:ext>
          </c:extLst>
        </c:ser>
        <c:dLbls>
          <c:showLegendKey val="0"/>
          <c:showVal val="0"/>
          <c:showCatName val="0"/>
          <c:showSerName val="0"/>
          <c:showPercent val="0"/>
          <c:showBubbleSize val="0"/>
        </c:dLbls>
        <c:gapWidth val="219"/>
        <c:overlap val="-27"/>
        <c:axId val="481382696"/>
        <c:axId val="481378104"/>
      </c:barChart>
      <c:catAx>
        <c:axId val="481382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crossAx val="481378104"/>
        <c:crosses val="autoZero"/>
        <c:auto val="1"/>
        <c:lblAlgn val="ctr"/>
        <c:lblOffset val="100"/>
        <c:noMultiLvlLbl val="0"/>
      </c:catAx>
      <c:valAx>
        <c:axId val="4813781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crossAx val="481382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sz="1800"/>
      </a:pPr>
      <a:endParaRPr lang="es-CO"/>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'[produccion (20).xls]produccion (20)'!$B$1:$B$2</c:f>
              <c:strCache>
                <c:ptCount val="2"/>
                <c:pt idx="0">
                  <c:v>CONCEPTO</c:v>
                </c:pt>
                <c:pt idx="1">
                  <c:v>pobre_no_asegurada</c:v>
                </c:pt>
              </c:strCache>
            </c:strRef>
          </c:tx>
          <c:spPr>
            <a:solidFill>
              <a:schemeClr val="accent1"/>
            </a:solidFill>
            <a:ln>
              <a:noFill/>
            </a:ln>
            <a:effectLst/>
          </c:spPr>
          <c:invertIfNegative val="0"/>
          <c:cat>
            <c:strRef>
              <c:f>'[produccion (20).xls]produccion (20)'!$A$3:$A$46</c:f>
              <c:strCache>
                <c:ptCount val="5"/>
                <c:pt idx="0">
                  <c:v>Exámenes de laboratorio</c:v>
                </c:pt>
                <c:pt idx="1">
                  <c:v>Número de imágenes diagnósticas tomadas</c:v>
                </c:pt>
                <c:pt idx="2">
                  <c:v>Número de sesiones de terapias respiratorias realizadas</c:v>
                </c:pt>
                <c:pt idx="3">
                  <c:v>Número de sesiones de terapias físicas realizadas</c:v>
                </c:pt>
                <c:pt idx="4">
                  <c:v>Número de sesiones de otras terapias (sin incluir respiratorias y físicas)</c:v>
                </c:pt>
              </c:strCache>
            </c:strRef>
          </c:cat>
          <c:val>
            <c:numRef>
              <c:f>'[produccion (20).xls]produccion (20)'!$B$3:$B$46</c:f>
            </c:numRef>
          </c:val>
          <c:extLst>
            <c:ext xmlns:c16="http://schemas.microsoft.com/office/drawing/2014/chart" uri="{C3380CC4-5D6E-409C-BE32-E72D297353CC}">
              <c16:uniqueId val="{00000000-9D9C-4FEC-9AA7-FEC9972CFB52}"/>
            </c:ext>
          </c:extLst>
        </c:ser>
        <c:ser>
          <c:idx val="1"/>
          <c:order val="1"/>
          <c:tx>
            <c:strRef>
              <c:f>'[produccion (20).xls]produccion (20)'!$C$1:$C$2</c:f>
              <c:strCache>
                <c:ptCount val="2"/>
                <c:pt idx="0">
                  <c:v>CONCEPTO</c:v>
                </c:pt>
                <c:pt idx="1">
                  <c:v>no_poss</c:v>
                </c:pt>
              </c:strCache>
            </c:strRef>
          </c:tx>
          <c:spPr>
            <a:solidFill>
              <a:schemeClr val="accent2"/>
            </a:solidFill>
            <a:ln>
              <a:noFill/>
            </a:ln>
            <a:effectLst/>
          </c:spPr>
          <c:invertIfNegative val="0"/>
          <c:cat>
            <c:strRef>
              <c:f>'[produccion (20).xls]produccion (20)'!$A$3:$A$46</c:f>
              <c:strCache>
                <c:ptCount val="5"/>
                <c:pt idx="0">
                  <c:v>Exámenes de laboratorio</c:v>
                </c:pt>
                <c:pt idx="1">
                  <c:v>Número de imágenes diagnósticas tomadas</c:v>
                </c:pt>
                <c:pt idx="2">
                  <c:v>Número de sesiones de terapias respiratorias realizadas</c:v>
                </c:pt>
                <c:pt idx="3">
                  <c:v>Número de sesiones de terapias físicas realizadas</c:v>
                </c:pt>
                <c:pt idx="4">
                  <c:v>Número de sesiones de otras terapias (sin incluir respiratorias y físicas)</c:v>
                </c:pt>
              </c:strCache>
            </c:strRef>
          </c:cat>
          <c:val>
            <c:numRef>
              <c:f>'[produccion (20).xls]produccion (20)'!$C$3:$C$46</c:f>
            </c:numRef>
          </c:val>
          <c:extLst>
            <c:ext xmlns:c16="http://schemas.microsoft.com/office/drawing/2014/chart" uri="{C3380CC4-5D6E-409C-BE32-E72D297353CC}">
              <c16:uniqueId val="{00000001-9D9C-4FEC-9AA7-FEC9972CFB52}"/>
            </c:ext>
          </c:extLst>
        </c:ser>
        <c:ser>
          <c:idx val="2"/>
          <c:order val="2"/>
          <c:tx>
            <c:strRef>
              <c:f>'[produccion (20).xls]produccion (20)'!$D$1:$D$2</c:f>
              <c:strCache>
                <c:ptCount val="2"/>
                <c:pt idx="0">
                  <c:v>CONCEPTO</c:v>
                </c:pt>
                <c:pt idx="1">
                  <c:v>subsidiado</c:v>
                </c:pt>
              </c:strCache>
            </c:strRef>
          </c:tx>
          <c:spPr>
            <a:solidFill>
              <a:schemeClr val="accent3"/>
            </a:solidFill>
            <a:ln>
              <a:noFill/>
            </a:ln>
            <a:effectLst/>
          </c:spPr>
          <c:invertIfNegative val="0"/>
          <c:cat>
            <c:strRef>
              <c:f>'[produccion (20).xls]produccion (20)'!$A$3:$A$46</c:f>
              <c:strCache>
                <c:ptCount val="5"/>
                <c:pt idx="0">
                  <c:v>Exámenes de laboratorio</c:v>
                </c:pt>
                <c:pt idx="1">
                  <c:v>Número de imágenes diagnósticas tomadas</c:v>
                </c:pt>
                <c:pt idx="2">
                  <c:v>Número de sesiones de terapias respiratorias realizadas</c:v>
                </c:pt>
                <c:pt idx="3">
                  <c:v>Número de sesiones de terapias físicas realizadas</c:v>
                </c:pt>
                <c:pt idx="4">
                  <c:v>Número de sesiones de otras terapias (sin incluir respiratorias y físicas)</c:v>
                </c:pt>
              </c:strCache>
            </c:strRef>
          </c:cat>
          <c:val>
            <c:numRef>
              <c:f>'[produccion (20).xls]produccion (20)'!$D$3:$D$46</c:f>
            </c:numRef>
          </c:val>
          <c:extLst>
            <c:ext xmlns:c16="http://schemas.microsoft.com/office/drawing/2014/chart" uri="{C3380CC4-5D6E-409C-BE32-E72D297353CC}">
              <c16:uniqueId val="{00000002-9D9C-4FEC-9AA7-FEC9972CFB52}"/>
            </c:ext>
          </c:extLst>
        </c:ser>
        <c:ser>
          <c:idx val="3"/>
          <c:order val="3"/>
          <c:tx>
            <c:strRef>
              <c:f>'[produccion (20).xls]produccion (20)'!$E$1:$E$2</c:f>
              <c:strCache>
                <c:ptCount val="2"/>
                <c:pt idx="0">
                  <c:v>CONCEPTO</c:v>
                </c:pt>
                <c:pt idx="1">
                  <c:v>contributivo</c:v>
                </c:pt>
              </c:strCache>
            </c:strRef>
          </c:tx>
          <c:spPr>
            <a:solidFill>
              <a:schemeClr val="accent4"/>
            </a:solidFill>
            <a:ln>
              <a:noFill/>
            </a:ln>
            <a:effectLst/>
          </c:spPr>
          <c:invertIfNegative val="0"/>
          <c:cat>
            <c:strRef>
              <c:f>'[produccion (20).xls]produccion (20)'!$A$3:$A$46</c:f>
              <c:strCache>
                <c:ptCount val="5"/>
                <c:pt idx="0">
                  <c:v>Exámenes de laboratorio</c:v>
                </c:pt>
                <c:pt idx="1">
                  <c:v>Número de imágenes diagnósticas tomadas</c:v>
                </c:pt>
                <c:pt idx="2">
                  <c:v>Número de sesiones de terapias respiratorias realizadas</c:v>
                </c:pt>
                <c:pt idx="3">
                  <c:v>Número de sesiones de terapias físicas realizadas</c:v>
                </c:pt>
                <c:pt idx="4">
                  <c:v>Número de sesiones de otras terapias (sin incluir respiratorias y físicas)</c:v>
                </c:pt>
              </c:strCache>
            </c:strRef>
          </c:cat>
          <c:val>
            <c:numRef>
              <c:f>'[produccion (20).xls]produccion (20)'!$E$3:$E$46</c:f>
            </c:numRef>
          </c:val>
          <c:extLst>
            <c:ext xmlns:c16="http://schemas.microsoft.com/office/drawing/2014/chart" uri="{C3380CC4-5D6E-409C-BE32-E72D297353CC}">
              <c16:uniqueId val="{00000003-9D9C-4FEC-9AA7-FEC9972CFB52}"/>
            </c:ext>
          </c:extLst>
        </c:ser>
        <c:ser>
          <c:idx val="4"/>
          <c:order val="4"/>
          <c:tx>
            <c:strRef>
              <c:f>'[produccion (20).xls]produccion (20)'!$F$1:$F$2</c:f>
              <c:strCache>
                <c:ptCount val="2"/>
                <c:pt idx="0">
                  <c:v>CONCEPTO</c:v>
                </c:pt>
                <c:pt idx="1">
                  <c:v>otros</c:v>
                </c:pt>
              </c:strCache>
            </c:strRef>
          </c:tx>
          <c:spPr>
            <a:solidFill>
              <a:schemeClr val="accent5"/>
            </a:solidFill>
            <a:ln>
              <a:noFill/>
            </a:ln>
            <a:effectLst/>
          </c:spPr>
          <c:invertIfNegative val="0"/>
          <c:cat>
            <c:strRef>
              <c:f>'[produccion (20).xls]produccion (20)'!$A$3:$A$46</c:f>
              <c:strCache>
                <c:ptCount val="5"/>
                <c:pt idx="0">
                  <c:v>Exámenes de laboratorio</c:v>
                </c:pt>
                <c:pt idx="1">
                  <c:v>Número de imágenes diagnósticas tomadas</c:v>
                </c:pt>
                <c:pt idx="2">
                  <c:v>Número de sesiones de terapias respiratorias realizadas</c:v>
                </c:pt>
                <c:pt idx="3">
                  <c:v>Número de sesiones de terapias físicas realizadas</c:v>
                </c:pt>
                <c:pt idx="4">
                  <c:v>Número de sesiones de otras terapias (sin incluir respiratorias y físicas)</c:v>
                </c:pt>
              </c:strCache>
            </c:strRef>
          </c:cat>
          <c:val>
            <c:numRef>
              <c:f>'[produccion (20).xls]produccion (20)'!$F$3:$F$46</c:f>
            </c:numRef>
          </c:val>
          <c:extLst>
            <c:ext xmlns:c16="http://schemas.microsoft.com/office/drawing/2014/chart" uri="{C3380CC4-5D6E-409C-BE32-E72D297353CC}">
              <c16:uniqueId val="{00000004-9D9C-4FEC-9AA7-FEC9972CFB52}"/>
            </c:ext>
          </c:extLst>
        </c:ser>
        <c:ser>
          <c:idx val="5"/>
          <c:order val="5"/>
          <c:tx>
            <c:strRef>
              <c:f>'[produccion (20).xls]produccion (20)'!$G$1:$G$2</c:f>
              <c:strCache>
                <c:ptCount val="2"/>
                <c:pt idx="0">
                  <c:v>TOTAL 2016</c:v>
                </c:pt>
              </c:strCache>
            </c:strRef>
          </c:tx>
          <c:spPr>
            <a:solidFill>
              <a:schemeClr val="accent6"/>
            </a:solidFill>
            <a:ln>
              <a:noFill/>
            </a:ln>
            <a:effectLst/>
          </c:spPr>
          <c:invertIfNegative val="0"/>
          <c:cat>
            <c:strRef>
              <c:f>'[produccion (20).xls]produccion (20)'!$A$3:$A$46</c:f>
              <c:strCache>
                <c:ptCount val="5"/>
                <c:pt idx="0">
                  <c:v>Exámenes de laboratorio</c:v>
                </c:pt>
                <c:pt idx="1">
                  <c:v>Número de imágenes diagnósticas tomadas</c:v>
                </c:pt>
                <c:pt idx="2">
                  <c:v>Número de sesiones de terapias respiratorias realizadas</c:v>
                </c:pt>
                <c:pt idx="3">
                  <c:v>Número de sesiones de terapias físicas realizadas</c:v>
                </c:pt>
                <c:pt idx="4">
                  <c:v>Número de sesiones de otras terapias (sin incluir respiratorias y físicas)</c:v>
                </c:pt>
              </c:strCache>
            </c:strRef>
          </c:cat>
          <c:val>
            <c:numRef>
              <c:f>'[produccion (20).xls]produccion (20)'!$G$3:$G$46</c:f>
              <c:numCache>
                <c:formatCode>#,##0</c:formatCode>
                <c:ptCount val="5"/>
                <c:pt idx="0">
                  <c:v>222153</c:v>
                </c:pt>
                <c:pt idx="1">
                  <c:v>29599</c:v>
                </c:pt>
                <c:pt idx="2">
                  <c:v>3446</c:v>
                </c:pt>
                <c:pt idx="3">
                  <c:v>7850</c:v>
                </c:pt>
                <c:pt idx="4">
                  <c:v>947</c:v>
                </c:pt>
              </c:numCache>
            </c:numRef>
          </c:val>
          <c:extLst>
            <c:ext xmlns:c16="http://schemas.microsoft.com/office/drawing/2014/chart" uri="{C3380CC4-5D6E-409C-BE32-E72D297353CC}">
              <c16:uniqueId val="{00000005-9D9C-4FEC-9AA7-FEC9972CFB52}"/>
            </c:ext>
          </c:extLst>
        </c:ser>
        <c:ser>
          <c:idx val="6"/>
          <c:order val="6"/>
          <c:tx>
            <c:strRef>
              <c:f>'[produccion (20).xls]produccion (20)'!$H$1:$H$2</c:f>
              <c:strCache>
                <c:ptCount val="2"/>
                <c:pt idx="0">
                  <c:v>TOTAL 2017</c:v>
                </c:pt>
              </c:strCache>
            </c:strRef>
          </c:tx>
          <c:spPr>
            <a:solidFill>
              <a:schemeClr val="accent1">
                <a:lumMod val="60000"/>
              </a:schemeClr>
            </a:solidFill>
            <a:ln>
              <a:noFill/>
            </a:ln>
            <a:effectLst/>
          </c:spPr>
          <c:invertIfNegative val="0"/>
          <c:cat>
            <c:strRef>
              <c:f>'[produccion (20).xls]produccion (20)'!$A$3:$A$46</c:f>
              <c:strCache>
                <c:ptCount val="5"/>
                <c:pt idx="0">
                  <c:v>Exámenes de laboratorio</c:v>
                </c:pt>
                <c:pt idx="1">
                  <c:v>Número de imágenes diagnósticas tomadas</c:v>
                </c:pt>
                <c:pt idx="2">
                  <c:v>Número de sesiones de terapias respiratorias realizadas</c:v>
                </c:pt>
                <c:pt idx="3">
                  <c:v>Número de sesiones de terapias físicas realizadas</c:v>
                </c:pt>
                <c:pt idx="4">
                  <c:v>Número de sesiones de otras terapias (sin incluir respiratorias y físicas)</c:v>
                </c:pt>
              </c:strCache>
            </c:strRef>
          </c:cat>
          <c:val>
            <c:numRef>
              <c:f>'[produccion (20).xls]produccion (20)'!$H$3:$H$46</c:f>
              <c:numCache>
                <c:formatCode>#,##0</c:formatCode>
                <c:ptCount val="5"/>
                <c:pt idx="0">
                  <c:v>213510</c:v>
                </c:pt>
                <c:pt idx="1">
                  <c:v>30920</c:v>
                </c:pt>
                <c:pt idx="2">
                  <c:v>2704</c:v>
                </c:pt>
                <c:pt idx="3">
                  <c:v>11253</c:v>
                </c:pt>
                <c:pt idx="4">
                  <c:v>685</c:v>
                </c:pt>
              </c:numCache>
            </c:numRef>
          </c:val>
          <c:extLst>
            <c:ext xmlns:c16="http://schemas.microsoft.com/office/drawing/2014/chart" uri="{C3380CC4-5D6E-409C-BE32-E72D297353CC}">
              <c16:uniqueId val="{00000006-9D9C-4FEC-9AA7-FEC9972CFB52}"/>
            </c:ext>
          </c:extLst>
        </c:ser>
        <c:dLbls>
          <c:showLegendKey val="0"/>
          <c:showVal val="0"/>
          <c:showCatName val="0"/>
          <c:showSerName val="0"/>
          <c:showPercent val="0"/>
          <c:showBubbleSize val="0"/>
        </c:dLbls>
        <c:gapWidth val="219"/>
        <c:overlap val="-27"/>
        <c:axId val="481394504"/>
        <c:axId val="481389256"/>
      </c:barChart>
      <c:catAx>
        <c:axId val="481394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crossAx val="481389256"/>
        <c:crosses val="autoZero"/>
        <c:auto val="1"/>
        <c:lblAlgn val="ctr"/>
        <c:lblOffset val="100"/>
        <c:noMultiLvlLbl val="0"/>
      </c:catAx>
      <c:valAx>
        <c:axId val="4813892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crossAx val="481394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sz="1800"/>
      </a:pPr>
      <a:endParaRPr lang="es-CO"/>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'[produccion (20).xls]produccion (20)'!$B$1:$B$2</c:f>
              <c:strCache>
                <c:ptCount val="2"/>
                <c:pt idx="0">
                  <c:v>CONCEPTO</c:v>
                </c:pt>
                <c:pt idx="1">
                  <c:v>pobre_no_asegurada</c:v>
                </c:pt>
              </c:strCache>
            </c:strRef>
          </c:tx>
          <c:spPr>
            <a:solidFill>
              <a:schemeClr val="accent1"/>
            </a:solidFill>
            <a:ln>
              <a:noFill/>
            </a:ln>
            <a:effectLst/>
          </c:spPr>
          <c:invertIfNegative val="0"/>
          <c:cat>
            <c:strRef>
              <c:f>'[produccion (20).xls]produccion (20)'!$A$3:$A$48</c:f>
              <c:strCache>
                <c:ptCount val="2"/>
                <c:pt idx="0">
                  <c:v>Número de visitas domiciliarias, comunitarias e institucionales -PIC-</c:v>
                </c:pt>
                <c:pt idx="1">
                  <c:v>Número de sesiones de talleres colectivos -PIC-</c:v>
                </c:pt>
              </c:strCache>
            </c:strRef>
          </c:cat>
          <c:val>
            <c:numRef>
              <c:f>'[produccion (20).xls]produccion (20)'!$B$3:$B$48</c:f>
            </c:numRef>
          </c:val>
          <c:extLst>
            <c:ext xmlns:c16="http://schemas.microsoft.com/office/drawing/2014/chart" uri="{C3380CC4-5D6E-409C-BE32-E72D297353CC}">
              <c16:uniqueId val="{00000000-89F8-4464-A1EF-4A0F86353328}"/>
            </c:ext>
          </c:extLst>
        </c:ser>
        <c:ser>
          <c:idx val="1"/>
          <c:order val="1"/>
          <c:tx>
            <c:strRef>
              <c:f>'[produccion (20).xls]produccion (20)'!$C$1:$C$2</c:f>
              <c:strCache>
                <c:ptCount val="2"/>
                <c:pt idx="0">
                  <c:v>CONCEPTO</c:v>
                </c:pt>
                <c:pt idx="1">
                  <c:v>no_poss</c:v>
                </c:pt>
              </c:strCache>
            </c:strRef>
          </c:tx>
          <c:spPr>
            <a:solidFill>
              <a:schemeClr val="accent2"/>
            </a:solidFill>
            <a:ln>
              <a:noFill/>
            </a:ln>
            <a:effectLst/>
          </c:spPr>
          <c:invertIfNegative val="0"/>
          <c:cat>
            <c:strRef>
              <c:f>'[produccion (20).xls]produccion (20)'!$A$3:$A$48</c:f>
              <c:strCache>
                <c:ptCount val="2"/>
                <c:pt idx="0">
                  <c:v>Número de visitas domiciliarias, comunitarias e institucionales -PIC-</c:v>
                </c:pt>
                <c:pt idx="1">
                  <c:v>Número de sesiones de talleres colectivos -PIC-</c:v>
                </c:pt>
              </c:strCache>
            </c:strRef>
          </c:cat>
          <c:val>
            <c:numRef>
              <c:f>'[produccion (20).xls]produccion (20)'!$C$3:$C$48</c:f>
            </c:numRef>
          </c:val>
          <c:extLst>
            <c:ext xmlns:c16="http://schemas.microsoft.com/office/drawing/2014/chart" uri="{C3380CC4-5D6E-409C-BE32-E72D297353CC}">
              <c16:uniqueId val="{00000001-89F8-4464-A1EF-4A0F86353328}"/>
            </c:ext>
          </c:extLst>
        </c:ser>
        <c:ser>
          <c:idx val="2"/>
          <c:order val="2"/>
          <c:tx>
            <c:strRef>
              <c:f>'[produccion (20).xls]produccion (20)'!$D$1:$D$2</c:f>
              <c:strCache>
                <c:ptCount val="2"/>
                <c:pt idx="0">
                  <c:v>CONCEPTO</c:v>
                </c:pt>
                <c:pt idx="1">
                  <c:v>subsidiado</c:v>
                </c:pt>
              </c:strCache>
            </c:strRef>
          </c:tx>
          <c:spPr>
            <a:solidFill>
              <a:schemeClr val="accent3"/>
            </a:solidFill>
            <a:ln>
              <a:noFill/>
            </a:ln>
            <a:effectLst/>
          </c:spPr>
          <c:invertIfNegative val="0"/>
          <c:cat>
            <c:strRef>
              <c:f>'[produccion (20).xls]produccion (20)'!$A$3:$A$48</c:f>
              <c:strCache>
                <c:ptCount val="2"/>
                <c:pt idx="0">
                  <c:v>Número de visitas domiciliarias, comunitarias e institucionales -PIC-</c:v>
                </c:pt>
                <c:pt idx="1">
                  <c:v>Número de sesiones de talleres colectivos -PIC-</c:v>
                </c:pt>
              </c:strCache>
            </c:strRef>
          </c:cat>
          <c:val>
            <c:numRef>
              <c:f>'[produccion (20).xls]produccion (20)'!$D$3:$D$48</c:f>
            </c:numRef>
          </c:val>
          <c:extLst>
            <c:ext xmlns:c16="http://schemas.microsoft.com/office/drawing/2014/chart" uri="{C3380CC4-5D6E-409C-BE32-E72D297353CC}">
              <c16:uniqueId val="{00000002-89F8-4464-A1EF-4A0F86353328}"/>
            </c:ext>
          </c:extLst>
        </c:ser>
        <c:ser>
          <c:idx val="3"/>
          <c:order val="3"/>
          <c:tx>
            <c:strRef>
              <c:f>'[produccion (20).xls]produccion (20)'!$E$1:$E$2</c:f>
              <c:strCache>
                <c:ptCount val="2"/>
                <c:pt idx="0">
                  <c:v>CONCEPTO</c:v>
                </c:pt>
                <c:pt idx="1">
                  <c:v>contributivo</c:v>
                </c:pt>
              </c:strCache>
            </c:strRef>
          </c:tx>
          <c:spPr>
            <a:solidFill>
              <a:schemeClr val="accent4"/>
            </a:solidFill>
            <a:ln>
              <a:noFill/>
            </a:ln>
            <a:effectLst/>
          </c:spPr>
          <c:invertIfNegative val="0"/>
          <c:cat>
            <c:strRef>
              <c:f>'[produccion (20).xls]produccion (20)'!$A$3:$A$48</c:f>
              <c:strCache>
                <c:ptCount val="2"/>
                <c:pt idx="0">
                  <c:v>Número de visitas domiciliarias, comunitarias e institucionales -PIC-</c:v>
                </c:pt>
                <c:pt idx="1">
                  <c:v>Número de sesiones de talleres colectivos -PIC-</c:v>
                </c:pt>
              </c:strCache>
            </c:strRef>
          </c:cat>
          <c:val>
            <c:numRef>
              <c:f>'[produccion (20).xls]produccion (20)'!$E$3:$E$48</c:f>
            </c:numRef>
          </c:val>
          <c:extLst>
            <c:ext xmlns:c16="http://schemas.microsoft.com/office/drawing/2014/chart" uri="{C3380CC4-5D6E-409C-BE32-E72D297353CC}">
              <c16:uniqueId val="{00000003-89F8-4464-A1EF-4A0F86353328}"/>
            </c:ext>
          </c:extLst>
        </c:ser>
        <c:ser>
          <c:idx val="4"/>
          <c:order val="4"/>
          <c:tx>
            <c:strRef>
              <c:f>'[produccion (20).xls]produccion (20)'!$F$1:$F$2</c:f>
              <c:strCache>
                <c:ptCount val="2"/>
                <c:pt idx="0">
                  <c:v>CONCEPTO</c:v>
                </c:pt>
                <c:pt idx="1">
                  <c:v>otros</c:v>
                </c:pt>
              </c:strCache>
            </c:strRef>
          </c:tx>
          <c:spPr>
            <a:solidFill>
              <a:schemeClr val="accent5"/>
            </a:solidFill>
            <a:ln>
              <a:noFill/>
            </a:ln>
            <a:effectLst/>
          </c:spPr>
          <c:invertIfNegative val="0"/>
          <c:cat>
            <c:strRef>
              <c:f>'[produccion (20).xls]produccion (20)'!$A$3:$A$48</c:f>
              <c:strCache>
                <c:ptCount val="2"/>
                <c:pt idx="0">
                  <c:v>Número de visitas domiciliarias, comunitarias e institucionales -PIC-</c:v>
                </c:pt>
                <c:pt idx="1">
                  <c:v>Número de sesiones de talleres colectivos -PIC-</c:v>
                </c:pt>
              </c:strCache>
            </c:strRef>
          </c:cat>
          <c:val>
            <c:numRef>
              <c:f>'[produccion (20).xls]produccion (20)'!$F$3:$F$48</c:f>
            </c:numRef>
          </c:val>
          <c:extLst>
            <c:ext xmlns:c16="http://schemas.microsoft.com/office/drawing/2014/chart" uri="{C3380CC4-5D6E-409C-BE32-E72D297353CC}">
              <c16:uniqueId val="{00000004-89F8-4464-A1EF-4A0F86353328}"/>
            </c:ext>
          </c:extLst>
        </c:ser>
        <c:ser>
          <c:idx val="5"/>
          <c:order val="5"/>
          <c:tx>
            <c:strRef>
              <c:f>'[produccion (20).xls]produccion (20)'!$G$1:$G$2</c:f>
              <c:strCache>
                <c:ptCount val="2"/>
                <c:pt idx="0">
                  <c:v>TOTAL 2016</c:v>
                </c:pt>
              </c:strCache>
            </c:strRef>
          </c:tx>
          <c:spPr>
            <a:solidFill>
              <a:schemeClr val="accent6"/>
            </a:solidFill>
            <a:ln>
              <a:noFill/>
            </a:ln>
            <a:effectLst/>
          </c:spPr>
          <c:invertIfNegative val="0"/>
          <c:cat>
            <c:strRef>
              <c:f>'[produccion (20).xls]produccion (20)'!$A$3:$A$48</c:f>
              <c:strCache>
                <c:ptCount val="2"/>
                <c:pt idx="0">
                  <c:v>Número de visitas domiciliarias, comunitarias e institucionales -PIC-</c:v>
                </c:pt>
                <c:pt idx="1">
                  <c:v>Número de sesiones de talleres colectivos -PIC-</c:v>
                </c:pt>
              </c:strCache>
            </c:strRef>
          </c:cat>
          <c:val>
            <c:numRef>
              <c:f>'[produccion (20).xls]produccion (20)'!$G$3:$G$48</c:f>
              <c:numCache>
                <c:formatCode>#,##0</c:formatCode>
                <c:ptCount val="2"/>
                <c:pt idx="0">
                  <c:v>17019</c:v>
                </c:pt>
                <c:pt idx="1">
                  <c:v>697</c:v>
                </c:pt>
              </c:numCache>
            </c:numRef>
          </c:val>
          <c:extLst>
            <c:ext xmlns:c16="http://schemas.microsoft.com/office/drawing/2014/chart" uri="{C3380CC4-5D6E-409C-BE32-E72D297353CC}">
              <c16:uniqueId val="{00000005-89F8-4464-A1EF-4A0F86353328}"/>
            </c:ext>
          </c:extLst>
        </c:ser>
        <c:ser>
          <c:idx val="6"/>
          <c:order val="6"/>
          <c:tx>
            <c:strRef>
              <c:f>'[produccion (20).xls]produccion (20)'!$H$1:$H$2</c:f>
              <c:strCache>
                <c:ptCount val="2"/>
                <c:pt idx="0">
                  <c:v>TOTAL 2017</c:v>
                </c:pt>
              </c:strCache>
            </c:strRef>
          </c:tx>
          <c:spPr>
            <a:solidFill>
              <a:schemeClr val="accent1">
                <a:lumMod val="60000"/>
              </a:schemeClr>
            </a:solidFill>
            <a:ln>
              <a:noFill/>
            </a:ln>
            <a:effectLst/>
          </c:spPr>
          <c:invertIfNegative val="0"/>
          <c:cat>
            <c:strRef>
              <c:f>'[produccion (20).xls]produccion (20)'!$A$3:$A$48</c:f>
              <c:strCache>
                <c:ptCount val="2"/>
                <c:pt idx="0">
                  <c:v>Número de visitas domiciliarias, comunitarias e institucionales -PIC-</c:v>
                </c:pt>
                <c:pt idx="1">
                  <c:v>Número de sesiones de talleres colectivos -PIC-</c:v>
                </c:pt>
              </c:strCache>
            </c:strRef>
          </c:cat>
          <c:val>
            <c:numRef>
              <c:f>'[produccion (20).xls]produccion (20)'!$H$3:$H$48</c:f>
              <c:numCache>
                <c:formatCode>#,##0</c:formatCode>
                <c:ptCount val="2"/>
                <c:pt idx="0">
                  <c:v>13595</c:v>
                </c:pt>
                <c:pt idx="1">
                  <c:v>535</c:v>
                </c:pt>
              </c:numCache>
            </c:numRef>
          </c:val>
          <c:extLst>
            <c:ext xmlns:c16="http://schemas.microsoft.com/office/drawing/2014/chart" uri="{C3380CC4-5D6E-409C-BE32-E72D297353CC}">
              <c16:uniqueId val="{00000006-89F8-4464-A1EF-4A0F86353328}"/>
            </c:ext>
          </c:extLst>
        </c:ser>
        <c:dLbls>
          <c:showLegendKey val="0"/>
          <c:showVal val="0"/>
          <c:showCatName val="0"/>
          <c:showSerName val="0"/>
          <c:showPercent val="0"/>
          <c:showBubbleSize val="0"/>
        </c:dLbls>
        <c:gapWidth val="219"/>
        <c:overlap val="-27"/>
        <c:axId val="481342024"/>
        <c:axId val="481341040"/>
      </c:barChart>
      <c:catAx>
        <c:axId val="481342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81341040"/>
        <c:crosses val="autoZero"/>
        <c:auto val="1"/>
        <c:lblAlgn val="ctr"/>
        <c:lblOffset val="100"/>
        <c:noMultiLvlLbl val="0"/>
      </c:catAx>
      <c:valAx>
        <c:axId val="4813410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81342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RECAUDO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tx>
            <c:strRef>
              <c:f>'[INGRESOS COMPARATIVO 2016 CON 2017.xlsx]ingreso (1)'!$B$1:$B$2</c:f>
              <c:strCache>
                <c:ptCount val="2"/>
                <c:pt idx="0">
                  <c:v>2.016</c:v>
                </c:pt>
                <c:pt idx="1">
                  <c:v>PRESUPUESTO DEFINITIVO</c:v>
                </c:pt>
              </c:strCache>
            </c:strRef>
          </c:tx>
          <c:spPr>
            <a:solidFill>
              <a:schemeClr val="accent1"/>
            </a:solidFill>
            <a:ln>
              <a:noFill/>
            </a:ln>
            <a:effectLst/>
          </c:spPr>
          <c:invertIfNegative val="0"/>
          <c:cat>
            <c:strRef>
              <c:f>'[INGRESOS COMPARATIVO 2016 CON 2017.xlsx]ingreso (1)'!$A$3:$A$25</c:f>
              <c:strCache>
                <c:ptCount val="6"/>
                <c:pt idx="0">
                  <c:v>...Venta de servicios de salud</c:v>
                </c:pt>
                <c:pt idx="1">
                  <c:v>...Total Aportes (No ligados a la venta de servicios)</c:v>
                </c:pt>
                <c:pt idx="2">
                  <c:v>...Otros ingresos corrientes</c:v>
                </c:pt>
                <c:pt idx="3">
                  <c:v>Otros ingresos</c:v>
                </c:pt>
                <c:pt idx="4">
                  <c:v>Cuentas por cobrar Otras vigencias</c:v>
                </c:pt>
                <c:pt idx="5">
                  <c:v>Total de ingresos</c:v>
                </c:pt>
              </c:strCache>
            </c:strRef>
          </c:cat>
          <c:val>
            <c:numRef>
              <c:f>'[INGRESOS COMPARATIVO 2016 CON 2017.xlsx]ingreso (1)'!$B$3:$B$25</c:f>
            </c:numRef>
          </c:val>
          <c:extLst>
            <c:ext xmlns:c16="http://schemas.microsoft.com/office/drawing/2014/chart" uri="{C3380CC4-5D6E-409C-BE32-E72D297353CC}">
              <c16:uniqueId val="{00000000-3546-4A7B-9DC3-CB05186D894E}"/>
            </c:ext>
          </c:extLst>
        </c:ser>
        <c:ser>
          <c:idx val="1"/>
          <c:order val="1"/>
          <c:tx>
            <c:strRef>
              <c:f>'[INGRESOS COMPARATIVO 2016 CON 2017.xlsx]ingreso (1)'!$C$1:$C$2</c:f>
              <c:strCache>
                <c:ptCount val="2"/>
                <c:pt idx="0">
                  <c:v>2.016</c:v>
                </c:pt>
                <c:pt idx="1">
                  <c:v>TOTAL RECONOCIMIENTO</c:v>
                </c:pt>
              </c:strCache>
            </c:strRef>
          </c:tx>
          <c:spPr>
            <a:solidFill>
              <a:schemeClr val="accent2"/>
            </a:solidFill>
            <a:ln>
              <a:noFill/>
            </a:ln>
            <a:effectLst/>
          </c:spPr>
          <c:invertIfNegative val="0"/>
          <c:cat>
            <c:strRef>
              <c:f>'[INGRESOS COMPARATIVO 2016 CON 2017.xlsx]ingreso (1)'!$A$3:$A$25</c:f>
              <c:strCache>
                <c:ptCount val="6"/>
                <c:pt idx="0">
                  <c:v>...Venta de servicios de salud</c:v>
                </c:pt>
                <c:pt idx="1">
                  <c:v>...Total Aportes (No ligados a la venta de servicios)</c:v>
                </c:pt>
                <c:pt idx="2">
                  <c:v>...Otros ingresos corrientes</c:v>
                </c:pt>
                <c:pt idx="3">
                  <c:v>Otros ingresos</c:v>
                </c:pt>
                <c:pt idx="4">
                  <c:v>Cuentas por cobrar Otras vigencias</c:v>
                </c:pt>
                <c:pt idx="5">
                  <c:v>Total de ingresos</c:v>
                </c:pt>
              </c:strCache>
            </c:strRef>
          </c:cat>
          <c:val>
            <c:numRef>
              <c:f>'[INGRESOS COMPARATIVO 2016 CON 2017.xlsx]ingreso (1)'!$C$3:$C$25</c:f>
            </c:numRef>
          </c:val>
          <c:extLst>
            <c:ext xmlns:c16="http://schemas.microsoft.com/office/drawing/2014/chart" uri="{C3380CC4-5D6E-409C-BE32-E72D297353CC}">
              <c16:uniqueId val="{00000001-3546-4A7B-9DC3-CB05186D894E}"/>
            </c:ext>
          </c:extLst>
        </c:ser>
        <c:ser>
          <c:idx val="2"/>
          <c:order val="2"/>
          <c:tx>
            <c:strRef>
              <c:f>'[INGRESOS COMPARATIVO 2016 CON 2017.xlsx]ingreso (1)'!$D$1:$D$2</c:f>
              <c:strCache>
                <c:ptCount val="2"/>
                <c:pt idx="0">
                  <c:v>2.016</c:v>
                </c:pt>
                <c:pt idx="1">
                  <c:v>recaudado</c:v>
                </c:pt>
              </c:strCache>
            </c:strRef>
          </c:tx>
          <c:spPr>
            <a:solidFill>
              <a:schemeClr val="accent3"/>
            </a:solidFill>
            <a:ln>
              <a:noFill/>
            </a:ln>
            <a:effectLst/>
          </c:spPr>
          <c:invertIfNegative val="0"/>
          <c:cat>
            <c:strRef>
              <c:f>'[INGRESOS COMPARATIVO 2016 CON 2017.xlsx]ingreso (1)'!$A$3:$A$25</c:f>
              <c:strCache>
                <c:ptCount val="6"/>
                <c:pt idx="0">
                  <c:v>...Venta de servicios de salud</c:v>
                </c:pt>
                <c:pt idx="1">
                  <c:v>...Total Aportes (No ligados a la venta de servicios)</c:v>
                </c:pt>
                <c:pt idx="2">
                  <c:v>...Otros ingresos corrientes</c:v>
                </c:pt>
                <c:pt idx="3">
                  <c:v>Otros ingresos</c:v>
                </c:pt>
                <c:pt idx="4">
                  <c:v>Cuentas por cobrar Otras vigencias</c:v>
                </c:pt>
                <c:pt idx="5">
                  <c:v>Total de ingresos</c:v>
                </c:pt>
              </c:strCache>
            </c:strRef>
          </c:cat>
          <c:val>
            <c:numRef>
              <c:f>'[INGRESOS COMPARATIVO 2016 CON 2017.xlsx]ingreso (1)'!$D$3:$D$25</c:f>
            </c:numRef>
          </c:val>
          <c:extLst>
            <c:ext xmlns:c16="http://schemas.microsoft.com/office/drawing/2014/chart" uri="{C3380CC4-5D6E-409C-BE32-E72D297353CC}">
              <c16:uniqueId val="{00000002-3546-4A7B-9DC3-CB05186D894E}"/>
            </c:ext>
          </c:extLst>
        </c:ser>
        <c:ser>
          <c:idx val="3"/>
          <c:order val="3"/>
          <c:tx>
            <c:strRef>
              <c:f>'[INGRESOS COMPARATIVO 2016 CON 2017.xlsx]ingreso (1)'!$E$1:$E$2</c:f>
              <c:strCache>
                <c:ptCount val="2"/>
                <c:pt idx="0">
                  <c:v>2.016</c:v>
                </c:pt>
                <c:pt idx="1">
                  <c:v>recaudado_vigencias_anteriores</c:v>
                </c:pt>
              </c:strCache>
            </c:strRef>
          </c:tx>
          <c:spPr>
            <a:solidFill>
              <a:schemeClr val="accent4"/>
            </a:solidFill>
            <a:ln>
              <a:noFill/>
            </a:ln>
            <a:effectLst/>
          </c:spPr>
          <c:invertIfNegative val="0"/>
          <c:cat>
            <c:strRef>
              <c:f>'[INGRESOS COMPARATIVO 2016 CON 2017.xlsx]ingreso (1)'!$A$3:$A$25</c:f>
              <c:strCache>
                <c:ptCount val="6"/>
                <c:pt idx="0">
                  <c:v>...Venta de servicios de salud</c:v>
                </c:pt>
                <c:pt idx="1">
                  <c:v>...Total Aportes (No ligados a la venta de servicios)</c:v>
                </c:pt>
                <c:pt idx="2">
                  <c:v>...Otros ingresos corrientes</c:v>
                </c:pt>
                <c:pt idx="3">
                  <c:v>Otros ingresos</c:v>
                </c:pt>
                <c:pt idx="4">
                  <c:v>Cuentas por cobrar Otras vigencias</c:v>
                </c:pt>
                <c:pt idx="5">
                  <c:v>Total de ingresos</c:v>
                </c:pt>
              </c:strCache>
            </c:strRef>
          </c:cat>
          <c:val>
            <c:numRef>
              <c:f>'[INGRESOS COMPARATIVO 2016 CON 2017.xlsx]ingreso (1)'!$E$3:$E$25</c:f>
            </c:numRef>
          </c:val>
          <c:extLst>
            <c:ext xmlns:c16="http://schemas.microsoft.com/office/drawing/2014/chart" uri="{C3380CC4-5D6E-409C-BE32-E72D297353CC}">
              <c16:uniqueId val="{00000003-3546-4A7B-9DC3-CB05186D894E}"/>
            </c:ext>
          </c:extLst>
        </c:ser>
        <c:ser>
          <c:idx val="4"/>
          <c:order val="4"/>
          <c:tx>
            <c:strRef>
              <c:f>'[INGRESOS COMPARATIVO 2016 CON 2017.xlsx]ingreso (1)'!$F$1:$F$2</c:f>
              <c:strCache>
                <c:ptCount val="2"/>
                <c:pt idx="0">
                  <c:v>2.016</c:v>
                </c:pt>
                <c:pt idx="1">
                  <c:v>% CUMPLIMIENTO/PTO</c:v>
                </c:pt>
              </c:strCache>
            </c:strRef>
          </c:tx>
          <c:spPr>
            <a:solidFill>
              <a:schemeClr val="accent5"/>
            </a:solidFill>
            <a:ln>
              <a:noFill/>
            </a:ln>
            <a:effectLst/>
          </c:spPr>
          <c:invertIfNegative val="0"/>
          <c:cat>
            <c:strRef>
              <c:f>'[INGRESOS COMPARATIVO 2016 CON 2017.xlsx]ingreso (1)'!$A$3:$A$25</c:f>
              <c:strCache>
                <c:ptCount val="6"/>
                <c:pt idx="0">
                  <c:v>...Venta de servicios de salud</c:v>
                </c:pt>
                <c:pt idx="1">
                  <c:v>...Total Aportes (No ligados a la venta de servicios)</c:v>
                </c:pt>
                <c:pt idx="2">
                  <c:v>...Otros ingresos corrientes</c:v>
                </c:pt>
                <c:pt idx="3">
                  <c:v>Otros ingresos</c:v>
                </c:pt>
                <c:pt idx="4">
                  <c:v>Cuentas por cobrar Otras vigencias</c:v>
                </c:pt>
                <c:pt idx="5">
                  <c:v>Total de ingresos</c:v>
                </c:pt>
              </c:strCache>
            </c:strRef>
          </c:cat>
          <c:val>
            <c:numRef>
              <c:f>'[INGRESOS COMPARATIVO 2016 CON 2017.xlsx]ingreso (1)'!$F$3:$F$25</c:f>
            </c:numRef>
          </c:val>
          <c:extLst>
            <c:ext xmlns:c16="http://schemas.microsoft.com/office/drawing/2014/chart" uri="{C3380CC4-5D6E-409C-BE32-E72D297353CC}">
              <c16:uniqueId val="{00000004-3546-4A7B-9DC3-CB05186D894E}"/>
            </c:ext>
          </c:extLst>
        </c:ser>
        <c:ser>
          <c:idx val="5"/>
          <c:order val="5"/>
          <c:tx>
            <c:strRef>
              <c:f>'[INGRESOS COMPARATIVO 2016 CON 2017.xlsx]ingreso (1)'!$G$1:$G$2</c:f>
              <c:strCache>
                <c:ptCount val="2"/>
                <c:pt idx="0">
                  <c:v>2.016</c:v>
                </c:pt>
                <c:pt idx="1">
                  <c:v>TOTAL RECAUDADO</c:v>
                </c:pt>
              </c:strCache>
            </c:strRef>
          </c:tx>
          <c:spPr>
            <a:solidFill>
              <a:schemeClr val="accent6"/>
            </a:solidFill>
            <a:ln>
              <a:noFill/>
            </a:ln>
            <a:effectLst/>
          </c:spPr>
          <c:invertIfNegative val="0"/>
          <c:cat>
            <c:strRef>
              <c:f>'[INGRESOS COMPARATIVO 2016 CON 2017.xlsx]ingreso (1)'!$A$3:$A$25</c:f>
              <c:strCache>
                <c:ptCount val="6"/>
                <c:pt idx="0">
                  <c:v>...Venta de servicios de salud</c:v>
                </c:pt>
                <c:pt idx="1">
                  <c:v>...Total Aportes (No ligados a la venta de servicios)</c:v>
                </c:pt>
                <c:pt idx="2">
                  <c:v>...Otros ingresos corrientes</c:v>
                </c:pt>
                <c:pt idx="3">
                  <c:v>Otros ingresos</c:v>
                </c:pt>
                <c:pt idx="4">
                  <c:v>Cuentas por cobrar Otras vigencias</c:v>
                </c:pt>
                <c:pt idx="5">
                  <c:v>Total de ingresos</c:v>
                </c:pt>
              </c:strCache>
            </c:strRef>
          </c:cat>
          <c:val>
            <c:numRef>
              <c:f>'[INGRESOS COMPARATIVO 2016 CON 2017.xlsx]ingreso (1)'!$G$3:$G$25</c:f>
              <c:numCache>
                <c:formatCode>#,##0</c:formatCode>
                <c:ptCount val="6"/>
                <c:pt idx="0">
                  <c:v>13627649322</c:v>
                </c:pt>
                <c:pt idx="1">
                  <c:v>120000000</c:v>
                </c:pt>
                <c:pt idx="2">
                  <c:v>47070447</c:v>
                </c:pt>
                <c:pt idx="3">
                  <c:v>1065379</c:v>
                </c:pt>
                <c:pt idx="4">
                  <c:v>4900549517</c:v>
                </c:pt>
                <c:pt idx="5">
                  <c:v>19287768820</c:v>
                </c:pt>
              </c:numCache>
            </c:numRef>
          </c:val>
          <c:extLst>
            <c:ext xmlns:c16="http://schemas.microsoft.com/office/drawing/2014/chart" uri="{C3380CC4-5D6E-409C-BE32-E72D297353CC}">
              <c16:uniqueId val="{00000005-3546-4A7B-9DC3-CB05186D894E}"/>
            </c:ext>
          </c:extLst>
        </c:ser>
        <c:ser>
          <c:idx val="6"/>
          <c:order val="6"/>
          <c:tx>
            <c:strRef>
              <c:f>'[INGRESOS COMPARATIVO 2016 CON 2017.xlsx]ingreso (1)'!$H$1:$H$2</c:f>
              <c:strCache>
                <c:ptCount val="2"/>
                <c:pt idx="0">
                  <c:v>2.016</c:v>
                </c:pt>
                <c:pt idx="1">
                  <c:v>% RECAUDO/PRESUPUESTO </c:v>
                </c:pt>
              </c:strCache>
            </c:strRef>
          </c:tx>
          <c:spPr>
            <a:solidFill>
              <a:schemeClr val="accent1">
                <a:lumMod val="60000"/>
              </a:schemeClr>
            </a:solidFill>
            <a:ln>
              <a:noFill/>
            </a:ln>
            <a:effectLst/>
          </c:spPr>
          <c:invertIfNegative val="0"/>
          <c:cat>
            <c:strRef>
              <c:f>'[INGRESOS COMPARATIVO 2016 CON 2017.xlsx]ingreso (1)'!$A$3:$A$25</c:f>
              <c:strCache>
                <c:ptCount val="6"/>
                <c:pt idx="0">
                  <c:v>...Venta de servicios de salud</c:v>
                </c:pt>
                <c:pt idx="1">
                  <c:v>...Total Aportes (No ligados a la venta de servicios)</c:v>
                </c:pt>
                <c:pt idx="2">
                  <c:v>...Otros ingresos corrientes</c:v>
                </c:pt>
                <c:pt idx="3">
                  <c:v>Otros ingresos</c:v>
                </c:pt>
                <c:pt idx="4">
                  <c:v>Cuentas por cobrar Otras vigencias</c:v>
                </c:pt>
                <c:pt idx="5">
                  <c:v>Total de ingresos</c:v>
                </c:pt>
              </c:strCache>
            </c:strRef>
          </c:cat>
          <c:val>
            <c:numRef>
              <c:f>'[INGRESOS COMPARATIVO 2016 CON 2017.xlsx]ingreso (1)'!$H$3:$H$25</c:f>
            </c:numRef>
          </c:val>
          <c:extLst>
            <c:ext xmlns:c16="http://schemas.microsoft.com/office/drawing/2014/chart" uri="{C3380CC4-5D6E-409C-BE32-E72D297353CC}">
              <c16:uniqueId val="{00000006-3546-4A7B-9DC3-CB05186D894E}"/>
            </c:ext>
          </c:extLst>
        </c:ser>
        <c:ser>
          <c:idx val="7"/>
          <c:order val="7"/>
          <c:tx>
            <c:strRef>
              <c:f>'[INGRESOS COMPARATIVO 2016 CON 2017.xlsx]ingreso (1)'!$I$1:$I$2</c:f>
              <c:strCache>
                <c:ptCount val="2"/>
                <c:pt idx="0">
                  <c:v>2.016</c:v>
                </c:pt>
                <c:pt idx="1">
                  <c:v>% RECAUDO/RECONOCIMIENTO</c:v>
                </c:pt>
              </c:strCache>
            </c:strRef>
          </c:tx>
          <c:spPr>
            <a:solidFill>
              <a:schemeClr val="accent2">
                <a:lumMod val="60000"/>
              </a:schemeClr>
            </a:solidFill>
            <a:ln>
              <a:noFill/>
            </a:ln>
            <a:effectLst/>
          </c:spPr>
          <c:invertIfNegative val="0"/>
          <c:cat>
            <c:strRef>
              <c:f>'[INGRESOS COMPARATIVO 2016 CON 2017.xlsx]ingreso (1)'!$A$3:$A$25</c:f>
              <c:strCache>
                <c:ptCount val="6"/>
                <c:pt idx="0">
                  <c:v>...Venta de servicios de salud</c:v>
                </c:pt>
                <c:pt idx="1">
                  <c:v>...Total Aportes (No ligados a la venta de servicios)</c:v>
                </c:pt>
                <c:pt idx="2">
                  <c:v>...Otros ingresos corrientes</c:v>
                </c:pt>
                <c:pt idx="3">
                  <c:v>Otros ingresos</c:v>
                </c:pt>
                <c:pt idx="4">
                  <c:v>Cuentas por cobrar Otras vigencias</c:v>
                </c:pt>
                <c:pt idx="5">
                  <c:v>Total de ingresos</c:v>
                </c:pt>
              </c:strCache>
            </c:strRef>
          </c:cat>
          <c:val>
            <c:numRef>
              <c:f>'[INGRESOS COMPARATIVO 2016 CON 2017.xlsx]ingreso (1)'!$I$3:$I$25</c:f>
            </c:numRef>
          </c:val>
          <c:extLst>
            <c:ext xmlns:c16="http://schemas.microsoft.com/office/drawing/2014/chart" uri="{C3380CC4-5D6E-409C-BE32-E72D297353CC}">
              <c16:uniqueId val="{00000007-3546-4A7B-9DC3-CB05186D894E}"/>
            </c:ext>
          </c:extLst>
        </c:ser>
        <c:ser>
          <c:idx val="8"/>
          <c:order val="8"/>
          <c:tx>
            <c:strRef>
              <c:f>'[INGRESOS COMPARATIVO 2016 CON 2017.xlsx]ingreso (1)'!$J$1:$J$2</c:f>
              <c:strCache>
                <c:ptCount val="2"/>
                <c:pt idx="0">
                  <c:v>2.017</c:v>
                </c:pt>
                <c:pt idx="1">
                  <c:v>PRESUPUESTO DEFINITIVO</c:v>
                </c:pt>
              </c:strCache>
            </c:strRef>
          </c:tx>
          <c:spPr>
            <a:solidFill>
              <a:schemeClr val="accent3">
                <a:lumMod val="60000"/>
              </a:schemeClr>
            </a:solidFill>
            <a:ln>
              <a:noFill/>
            </a:ln>
            <a:effectLst/>
          </c:spPr>
          <c:invertIfNegative val="0"/>
          <c:cat>
            <c:strRef>
              <c:f>'[INGRESOS COMPARATIVO 2016 CON 2017.xlsx]ingreso (1)'!$A$3:$A$25</c:f>
              <c:strCache>
                <c:ptCount val="6"/>
                <c:pt idx="0">
                  <c:v>...Venta de servicios de salud</c:v>
                </c:pt>
                <c:pt idx="1">
                  <c:v>...Total Aportes (No ligados a la venta de servicios)</c:v>
                </c:pt>
                <c:pt idx="2">
                  <c:v>...Otros ingresos corrientes</c:v>
                </c:pt>
                <c:pt idx="3">
                  <c:v>Otros ingresos</c:v>
                </c:pt>
                <c:pt idx="4">
                  <c:v>Cuentas por cobrar Otras vigencias</c:v>
                </c:pt>
                <c:pt idx="5">
                  <c:v>Total de ingresos</c:v>
                </c:pt>
              </c:strCache>
            </c:strRef>
          </c:cat>
          <c:val>
            <c:numRef>
              <c:f>'[INGRESOS COMPARATIVO 2016 CON 2017.xlsx]ingreso (1)'!$J$3:$J$25</c:f>
            </c:numRef>
          </c:val>
          <c:extLst>
            <c:ext xmlns:c16="http://schemas.microsoft.com/office/drawing/2014/chart" uri="{C3380CC4-5D6E-409C-BE32-E72D297353CC}">
              <c16:uniqueId val="{00000008-3546-4A7B-9DC3-CB05186D894E}"/>
            </c:ext>
          </c:extLst>
        </c:ser>
        <c:ser>
          <c:idx val="9"/>
          <c:order val="9"/>
          <c:tx>
            <c:strRef>
              <c:f>'[INGRESOS COMPARATIVO 2016 CON 2017.xlsx]ingreso (1)'!$K$1:$K$2</c:f>
              <c:strCache>
                <c:ptCount val="2"/>
                <c:pt idx="0">
                  <c:v>2.017</c:v>
                </c:pt>
                <c:pt idx="1">
                  <c:v>TOTAL RECONOCIMIENTO</c:v>
                </c:pt>
              </c:strCache>
            </c:strRef>
          </c:tx>
          <c:spPr>
            <a:solidFill>
              <a:schemeClr val="accent4">
                <a:lumMod val="60000"/>
              </a:schemeClr>
            </a:solidFill>
            <a:ln>
              <a:noFill/>
            </a:ln>
            <a:effectLst/>
          </c:spPr>
          <c:invertIfNegative val="0"/>
          <c:cat>
            <c:strRef>
              <c:f>'[INGRESOS COMPARATIVO 2016 CON 2017.xlsx]ingreso (1)'!$A$3:$A$25</c:f>
              <c:strCache>
                <c:ptCount val="6"/>
                <c:pt idx="0">
                  <c:v>...Venta de servicios de salud</c:v>
                </c:pt>
                <c:pt idx="1">
                  <c:v>...Total Aportes (No ligados a la venta de servicios)</c:v>
                </c:pt>
                <c:pt idx="2">
                  <c:v>...Otros ingresos corrientes</c:v>
                </c:pt>
                <c:pt idx="3">
                  <c:v>Otros ingresos</c:v>
                </c:pt>
                <c:pt idx="4">
                  <c:v>Cuentas por cobrar Otras vigencias</c:v>
                </c:pt>
                <c:pt idx="5">
                  <c:v>Total de ingresos</c:v>
                </c:pt>
              </c:strCache>
            </c:strRef>
          </c:cat>
          <c:val>
            <c:numRef>
              <c:f>'[INGRESOS COMPARATIVO 2016 CON 2017.xlsx]ingreso (1)'!$K$3:$K$25</c:f>
            </c:numRef>
          </c:val>
          <c:extLst>
            <c:ext xmlns:c16="http://schemas.microsoft.com/office/drawing/2014/chart" uri="{C3380CC4-5D6E-409C-BE32-E72D297353CC}">
              <c16:uniqueId val="{00000009-3546-4A7B-9DC3-CB05186D894E}"/>
            </c:ext>
          </c:extLst>
        </c:ser>
        <c:ser>
          <c:idx val="10"/>
          <c:order val="10"/>
          <c:tx>
            <c:strRef>
              <c:f>'[INGRESOS COMPARATIVO 2016 CON 2017.xlsx]ingreso (1)'!$L$1:$L$2</c:f>
              <c:strCache>
                <c:ptCount val="2"/>
                <c:pt idx="0">
                  <c:v>2.017</c:v>
                </c:pt>
                <c:pt idx="1">
                  <c:v>%CUMPLI/PTO</c:v>
                </c:pt>
              </c:strCache>
            </c:strRef>
          </c:tx>
          <c:spPr>
            <a:solidFill>
              <a:schemeClr val="accent5">
                <a:lumMod val="60000"/>
              </a:schemeClr>
            </a:solidFill>
            <a:ln>
              <a:noFill/>
            </a:ln>
            <a:effectLst/>
          </c:spPr>
          <c:invertIfNegative val="0"/>
          <c:cat>
            <c:strRef>
              <c:f>'[INGRESOS COMPARATIVO 2016 CON 2017.xlsx]ingreso (1)'!$A$3:$A$25</c:f>
              <c:strCache>
                <c:ptCount val="6"/>
                <c:pt idx="0">
                  <c:v>...Venta de servicios de salud</c:v>
                </c:pt>
                <c:pt idx="1">
                  <c:v>...Total Aportes (No ligados a la venta de servicios)</c:v>
                </c:pt>
                <c:pt idx="2">
                  <c:v>...Otros ingresos corrientes</c:v>
                </c:pt>
                <c:pt idx="3">
                  <c:v>Otros ingresos</c:v>
                </c:pt>
                <c:pt idx="4">
                  <c:v>Cuentas por cobrar Otras vigencias</c:v>
                </c:pt>
                <c:pt idx="5">
                  <c:v>Total de ingresos</c:v>
                </c:pt>
              </c:strCache>
            </c:strRef>
          </c:cat>
          <c:val>
            <c:numRef>
              <c:f>'[INGRESOS COMPARATIVO 2016 CON 2017.xlsx]ingreso (1)'!$L$3:$L$25</c:f>
            </c:numRef>
          </c:val>
          <c:extLst>
            <c:ext xmlns:c16="http://schemas.microsoft.com/office/drawing/2014/chart" uri="{C3380CC4-5D6E-409C-BE32-E72D297353CC}">
              <c16:uniqueId val="{0000000A-3546-4A7B-9DC3-CB05186D894E}"/>
            </c:ext>
          </c:extLst>
        </c:ser>
        <c:ser>
          <c:idx val="11"/>
          <c:order val="11"/>
          <c:tx>
            <c:strRef>
              <c:f>'[INGRESOS COMPARATIVO 2016 CON 2017.xlsx]ingreso (1)'!$M$1:$M$2</c:f>
              <c:strCache>
                <c:ptCount val="2"/>
                <c:pt idx="0">
                  <c:v>2.017</c:v>
                </c:pt>
                <c:pt idx="1">
                  <c:v>TOTAL RECAUDADO</c:v>
                </c:pt>
              </c:strCache>
            </c:strRef>
          </c:tx>
          <c:spPr>
            <a:solidFill>
              <a:schemeClr val="accent6">
                <a:lumMod val="60000"/>
              </a:schemeClr>
            </a:solidFill>
            <a:ln>
              <a:noFill/>
            </a:ln>
            <a:effectLst/>
          </c:spPr>
          <c:invertIfNegative val="0"/>
          <c:cat>
            <c:strRef>
              <c:f>'[INGRESOS COMPARATIVO 2016 CON 2017.xlsx]ingreso (1)'!$A$3:$A$25</c:f>
              <c:strCache>
                <c:ptCount val="6"/>
                <c:pt idx="0">
                  <c:v>...Venta de servicios de salud</c:v>
                </c:pt>
                <c:pt idx="1">
                  <c:v>...Total Aportes (No ligados a la venta de servicios)</c:v>
                </c:pt>
                <c:pt idx="2">
                  <c:v>...Otros ingresos corrientes</c:v>
                </c:pt>
                <c:pt idx="3">
                  <c:v>Otros ingresos</c:v>
                </c:pt>
                <c:pt idx="4">
                  <c:v>Cuentas por cobrar Otras vigencias</c:v>
                </c:pt>
                <c:pt idx="5">
                  <c:v>Total de ingresos</c:v>
                </c:pt>
              </c:strCache>
            </c:strRef>
          </c:cat>
          <c:val>
            <c:numRef>
              <c:f>'[INGRESOS COMPARATIVO 2016 CON 2017.xlsx]ingreso (1)'!$M$3:$M$25</c:f>
              <c:numCache>
                <c:formatCode>#,##0</c:formatCode>
                <c:ptCount val="6"/>
                <c:pt idx="0">
                  <c:v>13468589873.16</c:v>
                </c:pt>
                <c:pt idx="1">
                  <c:v>200000000</c:v>
                </c:pt>
                <c:pt idx="2">
                  <c:v>45434927</c:v>
                </c:pt>
                <c:pt idx="3">
                  <c:v>1549621.58</c:v>
                </c:pt>
                <c:pt idx="4">
                  <c:v>7284710589.0500002</c:v>
                </c:pt>
                <c:pt idx="5">
                  <c:v>21325121372.790001</c:v>
                </c:pt>
              </c:numCache>
            </c:numRef>
          </c:val>
          <c:extLst>
            <c:ext xmlns:c16="http://schemas.microsoft.com/office/drawing/2014/chart" uri="{C3380CC4-5D6E-409C-BE32-E72D297353CC}">
              <c16:uniqueId val="{0000000B-3546-4A7B-9DC3-CB05186D894E}"/>
            </c:ext>
          </c:extLst>
        </c:ser>
        <c:ser>
          <c:idx val="12"/>
          <c:order val="12"/>
          <c:tx>
            <c:strRef>
              <c:f>'[INGRESOS COMPARATIVO 2016 CON 2017.xlsx]ingreso (1)'!$N$1:$N$2</c:f>
              <c:strCache>
                <c:ptCount val="2"/>
                <c:pt idx="0">
                  <c:v>2.017</c:v>
                </c:pt>
                <c:pt idx="1">
                  <c:v>% RECAUDO/PRESUPUESTO </c:v>
                </c:pt>
              </c:strCache>
            </c:strRef>
          </c:tx>
          <c:spPr>
            <a:solidFill>
              <a:schemeClr val="accent1">
                <a:lumMod val="80000"/>
                <a:lumOff val="20000"/>
              </a:schemeClr>
            </a:solidFill>
            <a:ln>
              <a:noFill/>
            </a:ln>
            <a:effectLst/>
          </c:spPr>
          <c:invertIfNegative val="0"/>
          <c:cat>
            <c:strRef>
              <c:f>'[INGRESOS COMPARATIVO 2016 CON 2017.xlsx]ingreso (1)'!$A$3:$A$25</c:f>
              <c:strCache>
                <c:ptCount val="6"/>
                <c:pt idx="0">
                  <c:v>...Venta de servicios de salud</c:v>
                </c:pt>
                <c:pt idx="1">
                  <c:v>...Total Aportes (No ligados a la venta de servicios)</c:v>
                </c:pt>
                <c:pt idx="2">
                  <c:v>...Otros ingresos corrientes</c:v>
                </c:pt>
                <c:pt idx="3">
                  <c:v>Otros ingresos</c:v>
                </c:pt>
                <c:pt idx="4">
                  <c:v>Cuentas por cobrar Otras vigencias</c:v>
                </c:pt>
                <c:pt idx="5">
                  <c:v>Total de ingresos</c:v>
                </c:pt>
              </c:strCache>
            </c:strRef>
          </c:cat>
          <c:val>
            <c:numRef>
              <c:f>'[INGRESOS COMPARATIVO 2016 CON 2017.xlsx]ingreso (1)'!$N$3:$N$25</c:f>
            </c:numRef>
          </c:val>
          <c:extLst>
            <c:ext xmlns:c16="http://schemas.microsoft.com/office/drawing/2014/chart" uri="{C3380CC4-5D6E-409C-BE32-E72D297353CC}">
              <c16:uniqueId val="{0000000C-3546-4A7B-9DC3-CB05186D894E}"/>
            </c:ext>
          </c:extLst>
        </c:ser>
        <c:ser>
          <c:idx val="13"/>
          <c:order val="13"/>
          <c:tx>
            <c:strRef>
              <c:f>'[INGRESOS COMPARATIVO 2016 CON 2017.xlsx]ingreso (1)'!$O$1:$O$2</c:f>
              <c:strCache>
                <c:ptCount val="2"/>
                <c:pt idx="0">
                  <c:v>2.017</c:v>
                </c:pt>
                <c:pt idx="1">
                  <c:v>% RECAUDO/RECONOCIMIENTO</c:v>
                </c:pt>
              </c:strCache>
            </c:strRef>
          </c:tx>
          <c:spPr>
            <a:solidFill>
              <a:schemeClr val="accent2">
                <a:lumMod val="80000"/>
                <a:lumOff val="20000"/>
              </a:schemeClr>
            </a:solidFill>
            <a:ln>
              <a:noFill/>
            </a:ln>
            <a:effectLst/>
          </c:spPr>
          <c:invertIfNegative val="0"/>
          <c:cat>
            <c:strRef>
              <c:f>'[INGRESOS COMPARATIVO 2016 CON 2017.xlsx]ingreso (1)'!$A$3:$A$25</c:f>
              <c:strCache>
                <c:ptCount val="6"/>
                <c:pt idx="0">
                  <c:v>...Venta de servicios de salud</c:v>
                </c:pt>
                <c:pt idx="1">
                  <c:v>...Total Aportes (No ligados a la venta de servicios)</c:v>
                </c:pt>
                <c:pt idx="2">
                  <c:v>...Otros ingresos corrientes</c:v>
                </c:pt>
                <c:pt idx="3">
                  <c:v>Otros ingresos</c:v>
                </c:pt>
                <c:pt idx="4">
                  <c:v>Cuentas por cobrar Otras vigencias</c:v>
                </c:pt>
                <c:pt idx="5">
                  <c:v>Total de ingresos</c:v>
                </c:pt>
              </c:strCache>
            </c:strRef>
          </c:cat>
          <c:val>
            <c:numRef>
              <c:f>'[INGRESOS COMPARATIVO 2016 CON 2017.xlsx]ingreso (1)'!$O$3:$O$25</c:f>
            </c:numRef>
          </c:val>
          <c:extLst>
            <c:ext xmlns:c16="http://schemas.microsoft.com/office/drawing/2014/chart" uri="{C3380CC4-5D6E-409C-BE32-E72D297353CC}">
              <c16:uniqueId val="{0000000D-3546-4A7B-9DC3-CB05186D894E}"/>
            </c:ext>
          </c:extLst>
        </c:ser>
        <c:dLbls>
          <c:showLegendKey val="0"/>
          <c:showVal val="0"/>
          <c:showCatName val="0"/>
          <c:showSerName val="0"/>
          <c:showPercent val="0"/>
          <c:showBubbleSize val="0"/>
        </c:dLbls>
        <c:gapWidth val="182"/>
        <c:axId val="371981240"/>
        <c:axId val="371981568"/>
      </c:barChart>
      <c:catAx>
        <c:axId val="371981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71981568"/>
        <c:crosses val="autoZero"/>
        <c:auto val="1"/>
        <c:lblAlgn val="ctr"/>
        <c:lblOffset val="100"/>
        <c:noMultiLvlLbl val="0"/>
      </c:catAx>
      <c:valAx>
        <c:axId val="3719815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71981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s-CO"/>
              <a:t>% DE RECAUDO</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tx>
            <c:strRef>
              <c:f>'[INGRESOS COMPARATIVO 2016 CON 2017.xlsx]ingreso (1)'!$B$1:$B$2</c:f>
              <c:strCache>
                <c:ptCount val="2"/>
                <c:pt idx="0">
                  <c:v>2.016</c:v>
                </c:pt>
                <c:pt idx="1">
                  <c:v>PRESUPUESTO DEFINITIVO</c:v>
                </c:pt>
              </c:strCache>
            </c:strRef>
          </c:tx>
          <c:spPr>
            <a:solidFill>
              <a:schemeClr val="accent1"/>
            </a:solidFill>
            <a:ln>
              <a:noFill/>
            </a:ln>
            <a:effectLst/>
          </c:spPr>
          <c:invertIfNegative val="0"/>
          <c:cat>
            <c:strRef>
              <c:f>'[INGRESOS COMPARATIVO 2016 CON 2017.xlsx]ingreso (1)'!$A$3:$A$25</c:f>
              <c:strCache>
                <c:ptCount val="6"/>
                <c:pt idx="0">
                  <c:v>...Venta de servicios de salud</c:v>
                </c:pt>
                <c:pt idx="1">
                  <c:v>...Total Aportes (No ligados a la venta de servicios)</c:v>
                </c:pt>
                <c:pt idx="2">
                  <c:v>...Otros ingresos corrientes</c:v>
                </c:pt>
                <c:pt idx="3">
                  <c:v>Otros ingresos</c:v>
                </c:pt>
                <c:pt idx="4">
                  <c:v>Cuentas por cobrar Otras vigencias</c:v>
                </c:pt>
                <c:pt idx="5">
                  <c:v>Total de ingresos</c:v>
                </c:pt>
              </c:strCache>
            </c:strRef>
          </c:cat>
          <c:val>
            <c:numRef>
              <c:f>'[INGRESOS COMPARATIVO 2016 CON 2017.xlsx]ingreso (1)'!$B$3:$B$25</c:f>
            </c:numRef>
          </c:val>
          <c:extLst>
            <c:ext xmlns:c16="http://schemas.microsoft.com/office/drawing/2014/chart" uri="{C3380CC4-5D6E-409C-BE32-E72D297353CC}">
              <c16:uniqueId val="{00000000-48BA-4CE9-B8D4-F036D4B90F38}"/>
            </c:ext>
          </c:extLst>
        </c:ser>
        <c:ser>
          <c:idx val="1"/>
          <c:order val="1"/>
          <c:tx>
            <c:strRef>
              <c:f>'[INGRESOS COMPARATIVO 2016 CON 2017.xlsx]ingreso (1)'!$C$1:$C$2</c:f>
              <c:strCache>
                <c:ptCount val="2"/>
                <c:pt idx="0">
                  <c:v>2.016</c:v>
                </c:pt>
                <c:pt idx="1">
                  <c:v>TOTAL RECONOCIMIENTO</c:v>
                </c:pt>
              </c:strCache>
            </c:strRef>
          </c:tx>
          <c:spPr>
            <a:solidFill>
              <a:schemeClr val="accent2"/>
            </a:solidFill>
            <a:ln>
              <a:noFill/>
            </a:ln>
            <a:effectLst/>
          </c:spPr>
          <c:invertIfNegative val="0"/>
          <c:cat>
            <c:strRef>
              <c:f>'[INGRESOS COMPARATIVO 2016 CON 2017.xlsx]ingreso (1)'!$A$3:$A$25</c:f>
              <c:strCache>
                <c:ptCount val="6"/>
                <c:pt idx="0">
                  <c:v>...Venta de servicios de salud</c:v>
                </c:pt>
                <c:pt idx="1">
                  <c:v>...Total Aportes (No ligados a la venta de servicios)</c:v>
                </c:pt>
                <c:pt idx="2">
                  <c:v>...Otros ingresos corrientes</c:v>
                </c:pt>
                <c:pt idx="3">
                  <c:v>Otros ingresos</c:v>
                </c:pt>
                <c:pt idx="4">
                  <c:v>Cuentas por cobrar Otras vigencias</c:v>
                </c:pt>
                <c:pt idx="5">
                  <c:v>Total de ingresos</c:v>
                </c:pt>
              </c:strCache>
            </c:strRef>
          </c:cat>
          <c:val>
            <c:numRef>
              <c:f>'[INGRESOS COMPARATIVO 2016 CON 2017.xlsx]ingreso (1)'!$C$3:$C$25</c:f>
            </c:numRef>
          </c:val>
          <c:extLst>
            <c:ext xmlns:c16="http://schemas.microsoft.com/office/drawing/2014/chart" uri="{C3380CC4-5D6E-409C-BE32-E72D297353CC}">
              <c16:uniqueId val="{00000001-48BA-4CE9-B8D4-F036D4B90F38}"/>
            </c:ext>
          </c:extLst>
        </c:ser>
        <c:ser>
          <c:idx val="2"/>
          <c:order val="2"/>
          <c:tx>
            <c:strRef>
              <c:f>'[INGRESOS COMPARATIVO 2016 CON 2017.xlsx]ingreso (1)'!$D$1:$D$2</c:f>
              <c:strCache>
                <c:ptCount val="2"/>
                <c:pt idx="0">
                  <c:v>2.016</c:v>
                </c:pt>
                <c:pt idx="1">
                  <c:v>recaudado</c:v>
                </c:pt>
              </c:strCache>
            </c:strRef>
          </c:tx>
          <c:spPr>
            <a:solidFill>
              <a:schemeClr val="accent3"/>
            </a:solidFill>
            <a:ln>
              <a:noFill/>
            </a:ln>
            <a:effectLst/>
          </c:spPr>
          <c:invertIfNegative val="0"/>
          <c:cat>
            <c:strRef>
              <c:f>'[INGRESOS COMPARATIVO 2016 CON 2017.xlsx]ingreso (1)'!$A$3:$A$25</c:f>
              <c:strCache>
                <c:ptCount val="6"/>
                <c:pt idx="0">
                  <c:v>...Venta de servicios de salud</c:v>
                </c:pt>
                <c:pt idx="1">
                  <c:v>...Total Aportes (No ligados a la venta de servicios)</c:v>
                </c:pt>
                <c:pt idx="2">
                  <c:v>...Otros ingresos corrientes</c:v>
                </c:pt>
                <c:pt idx="3">
                  <c:v>Otros ingresos</c:v>
                </c:pt>
                <c:pt idx="4">
                  <c:v>Cuentas por cobrar Otras vigencias</c:v>
                </c:pt>
                <c:pt idx="5">
                  <c:v>Total de ingresos</c:v>
                </c:pt>
              </c:strCache>
            </c:strRef>
          </c:cat>
          <c:val>
            <c:numRef>
              <c:f>'[INGRESOS COMPARATIVO 2016 CON 2017.xlsx]ingreso (1)'!$D$3:$D$25</c:f>
            </c:numRef>
          </c:val>
          <c:extLst>
            <c:ext xmlns:c16="http://schemas.microsoft.com/office/drawing/2014/chart" uri="{C3380CC4-5D6E-409C-BE32-E72D297353CC}">
              <c16:uniqueId val="{00000002-48BA-4CE9-B8D4-F036D4B90F38}"/>
            </c:ext>
          </c:extLst>
        </c:ser>
        <c:ser>
          <c:idx val="3"/>
          <c:order val="3"/>
          <c:tx>
            <c:strRef>
              <c:f>'[INGRESOS COMPARATIVO 2016 CON 2017.xlsx]ingreso (1)'!$E$1:$E$2</c:f>
              <c:strCache>
                <c:ptCount val="2"/>
                <c:pt idx="0">
                  <c:v>2.016</c:v>
                </c:pt>
                <c:pt idx="1">
                  <c:v>recaudado_vigencias_anteriores</c:v>
                </c:pt>
              </c:strCache>
            </c:strRef>
          </c:tx>
          <c:spPr>
            <a:solidFill>
              <a:schemeClr val="accent4"/>
            </a:solidFill>
            <a:ln>
              <a:noFill/>
            </a:ln>
            <a:effectLst/>
          </c:spPr>
          <c:invertIfNegative val="0"/>
          <c:cat>
            <c:strRef>
              <c:f>'[INGRESOS COMPARATIVO 2016 CON 2017.xlsx]ingreso (1)'!$A$3:$A$25</c:f>
              <c:strCache>
                <c:ptCount val="6"/>
                <c:pt idx="0">
                  <c:v>...Venta de servicios de salud</c:v>
                </c:pt>
                <c:pt idx="1">
                  <c:v>...Total Aportes (No ligados a la venta de servicios)</c:v>
                </c:pt>
                <c:pt idx="2">
                  <c:v>...Otros ingresos corrientes</c:v>
                </c:pt>
                <c:pt idx="3">
                  <c:v>Otros ingresos</c:v>
                </c:pt>
                <c:pt idx="4">
                  <c:v>Cuentas por cobrar Otras vigencias</c:v>
                </c:pt>
                <c:pt idx="5">
                  <c:v>Total de ingresos</c:v>
                </c:pt>
              </c:strCache>
            </c:strRef>
          </c:cat>
          <c:val>
            <c:numRef>
              <c:f>'[INGRESOS COMPARATIVO 2016 CON 2017.xlsx]ingreso (1)'!$E$3:$E$25</c:f>
            </c:numRef>
          </c:val>
          <c:extLst>
            <c:ext xmlns:c16="http://schemas.microsoft.com/office/drawing/2014/chart" uri="{C3380CC4-5D6E-409C-BE32-E72D297353CC}">
              <c16:uniqueId val="{00000003-48BA-4CE9-B8D4-F036D4B90F38}"/>
            </c:ext>
          </c:extLst>
        </c:ser>
        <c:ser>
          <c:idx val="4"/>
          <c:order val="4"/>
          <c:tx>
            <c:strRef>
              <c:f>'[INGRESOS COMPARATIVO 2016 CON 2017.xlsx]ingreso (1)'!$F$1:$F$2</c:f>
              <c:strCache>
                <c:ptCount val="2"/>
                <c:pt idx="0">
                  <c:v>2.016</c:v>
                </c:pt>
                <c:pt idx="1">
                  <c:v>% CUMPLIMIENTO/PTO</c:v>
                </c:pt>
              </c:strCache>
            </c:strRef>
          </c:tx>
          <c:spPr>
            <a:solidFill>
              <a:schemeClr val="accent5"/>
            </a:solidFill>
            <a:ln>
              <a:noFill/>
            </a:ln>
            <a:effectLst/>
          </c:spPr>
          <c:invertIfNegative val="0"/>
          <c:cat>
            <c:strRef>
              <c:f>'[INGRESOS COMPARATIVO 2016 CON 2017.xlsx]ingreso (1)'!$A$3:$A$25</c:f>
              <c:strCache>
                <c:ptCount val="6"/>
                <c:pt idx="0">
                  <c:v>...Venta de servicios de salud</c:v>
                </c:pt>
                <c:pt idx="1">
                  <c:v>...Total Aportes (No ligados a la venta de servicios)</c:v>
                </c:pt>
                <c:pt idx="2">
                  <c:v>...Otros ingresos corrientes</c:v>
                </c:pt>
                <c:pt idx="3">
                  <c:v>Otros ingresos</c:v>
                </c:pt>
                <c:pt idx="4">
                  <c:v>Cuentas por cobrar Otras vigencias</c:v>
                </c:pt>
                <c:pt idx="5">
                  <c:v>Total de ingresos</c:v>
                </c:pt>
              </c:strCache>
            </c:strRef>
          </c:cat>
          <c:val>
            <c:numRef>
              <c:f>'[INGRESOS COMPARATIVO 2016 CON 2017.xlsx]ingreso (1)'!$F$3:$F$25</c:f>
            </c:numRef>
          </c:val>
          <c:extLst>
            <c:ext xmlns:c16="http://schemas.microsoft.com/office/drawing/2014/chart" uri="{C3380CC4-5D6E-409C-BE32-E72D297353CC}">
              <c16:uniqueId val="{00000004-48BA-4CE9-B8D4-F036D4B90F38}"/>
            </c:ext>
          </c:extLst>
        </c:ser>
        <c:ser>
          <c:idx val="5"/>
          <c:order val="5"/>
          <c:tx>
            <c:strRef>
              <c:f>'[INGRESOS COMPARATIVO 2016 CON 2017.xlsx]ingreso (1)'!$G$1:$G$2</c:f>
              <c:strCache>
                <c:ptCount val="2"/>
                <c:pt idx="0">
                  <c:v>2.016</c:v>
                </c:pt>
                <c:pt idx="1">
                  <c:v>TOTAL RECAUDADO</c:v>
                </c:pt>
              </c:strCache>
            </c:strRef>
          </c:tx>
          <c:spPr>
            <a:solidFill>
              <a:schemeClr val="accent6"/>
            </a:solidFill>
            <a:ln>
              <a:noFill/>
            </a:ln>
            <a:effectLst/>
          </c:spPr>
          <c:invertIfNegative val="0"/>
          <c:cat>
            <c:strRef>
              <c:f>'[INGRESOS COMPARATIVO 2016 CON 2017.xlsx]ingreso (1)'!$A$3:$A$25</c:f>
              <c:strCache>
                <c:ptCount val="6"/>
                <c:pt idx="0">
                  <c:v>...Venta de servicios de salud</c:v>
                </c:pt>
                <c:pt idx="1">
                  <c:v>...Total Aportes (No ligados a la venta de servicios)</c:v>
                </c:pt>
                <c:pt idx="2">
                  <c:v>...Otros ingresos corrientes</c:v>
                </c:pt>
                <c:pt idx="3">
                  <c:v>Otros ingresos</c:v>
                </c:pt>
                <c:pt idx="4">
                  <c:v>Cuentas por cobrar Otras vigencias</c:v>
                </c:pt>
                <c:pt idx="5">
                  <c:v>Total de ingresos</c:v>
                </c:pt>
              </c:strCache>
            </c:strRef>
          </c:cat>
          <c:val>
            <c:numRef>
              <c:f>'[INGRESOS COMPARATIVO 2016 CON 2017.xlsx]ingreso (1)'!$G$3:$G$25</c:f>
            </c:numRef>
          </c:val>
          <c:extLst>
            <c:ext xmlns:c16="http://schemas.microsoft.com/office/drawing/2014/chart" uri="{C3380CC4-5D6E-409C-BE32-E72D297353CC}">
              <c16:uniqueId val="{00000005-48BA-4CE9-B8D4-F036D4B90F38}"/>
            </c:ext>
          </c:extLst>
        </c:ser>
        <c:ser>
          <c:idx val="6"/>
          <c:order val="6"/>
          <c:tx>
            <c:strRef>
              <c:f>'[INGRESOS COMPARATIVO 2016 CON 2017.xlsx]ingreso (1)'!$H$1:$H$2</c:f>
              <c:strCache>
                <c:ptCount val="2"/>
                <c:pt idx="0">
                  <c:v>2.016</c:v>
                </c:pt>
                <c:pt idx="1">
                  <c:v>% RECAUDO/PRESUPUESTO </c:v>
                </c:pt>
              </c:strCache>
            </c:strRef>
          </c:tx>
          <c:spPr>
            <a:solidFill>
              <a:schemeClr val="accent1">
                <a:lumMod val="60000"/>
              </a:schemeClr>
            </a:solidFill>
            <a:ln>
              <a:noFill/>
            </a:ln>
            <a:effectLst/>
          </c:spPr>
          <c:invertIfNegative val="0"/>
          <c:cat>
            <c:strRef>
              <c:f>'[INGRESOS COMPARATIVO 2016 CON 2017.xlsx]ingreso (1)'!$A$3:$A$25</c:f>
              <c:strCache>
                <c:ptCount val="6"/>
                <c:pt idx="0">
                  <c:v>...Venta de servicios de salud</c:v>
                </c:pt>
                <c:pt idx="1">
                  <c:v>...Total Aportes (No ligados a la venta de servicios)</c:v>
                </c:pt>
                <c:pt idx="2">
                  <c:v>...Otros ingresos corrientes</c:v>
                </c:pt>
                <c:pt idx="3">
                  <c:v>Otros ingresos</c:v>
                </c:pt>
                <c:pt idx="4">
                  <c:v>Cuentas por cobrar Otras vigencias</c:v>
                </c:pt>
                <c:pt idx="5">
                  <c:v>Total de ingresos</c:v>
                </c:pt>
              </c:strCache>
            </c:strRef>
          </c:cat>
          <c:val>
            <c:numRef>
              <c:f>'[INGRESOS COMPARATIVO 2016 CON 2017.xlsx]ingreso (1)'!$H$3:$H$25</c:f>
            </c:numRef>
          </c:val>
          <c:extLst>
            <c:ext xmlns:c16="http://schemas.microsoft.com/office/drawing/2014/chart" uri="{C3380CC4-5D6E-409C-BE32-E72D297353CC}">
              <c16:uniqueId val="{00000006-48BA-4CE9-B8D4-F036D4B90F38}"/>
            </c:ext>
          </c:extLst>
        </c:ser>
        <c:ser>
          <c:idx val="7"/>
          <c:order val="7"/>
          <c:tx>
            <c:strRef>
              <c:f>'[INGRESOS COMPARATIVO 2016 CON 2017.xlsx]ingreso (1)'!$I$1:$I$2</c:f>
              <c:strCache>
                <c:ptCount val="2"/>
                <c:pt idx="0">
                  <c:v>2.016</c:v>
                </c:pt>
                <c:pt idx="1">
                  <c:v>% RECAUDO/RECONOCIMIENTO</c:v>
                </c:pt>
              </c:strCache>
            </c:strRef>
          </c:tx>
          <c:spPr>
            <a:solidFill>
              <a:schemeClr val="accent2">
                <a:lumMod val="60000"/>
              </a:schemeClr>
            </a:solidFill>
            <a:ln>
              <a:noFill/>
            </a:ln>
            <a:effectLst/>
          </c:spPr>
          <c:invertIfNegative val="0"/>
          <c:cat>
            <c:strRef>
              <c:f>'[INGRESOS COMPARATIVO 2016 CON 2017.xlsx]ingreso (1)'!$A$3:$A$25</c:f>
              <c:strCache>
                <c:ptCount val="6"/>
                <c:pt idx="0">
                  <c:v>...Venta de servicios de salud</c:v>
                </c:pt>
                <c:pt idx="1">
                  <c:v>...Total Aportes (No ligados a la venta de servicios)</c:v>
                </c:pt>
                <c:pt idx="2">
                  <c:v>...Otros ingresos corrientes</c:v>
                </c:pt>
                <c:pt idx="3">
                  <c:v>Otros ingresos</c:v>
                </c:pt>
                <c:pt idx="4">
                  <c:v>Cuentas por cobrar Otras vigencias</c:v>
                </c:pt>
                <c:pt idx="5">
                  <c:v>Total de ingresos</c:v>
                </c:pt>
              </c:strCache>
            </c:strRef>
          </c:cat>
          <c:val>
            <c:numRef>
              <c:f>'[INGRESOS COMPARATIVO 2016 CON 2017.xlsx]ingreso (1)'!$I$3:$I$25</c:f>
              <c:numCache>
                <c:formatCode>0%</c:formatCode>
                <c:ptCount val="6"/>
                <c:pt idx="0">
                  <c:v>0.60636159451365546</c:v>
                </c:pt>
                <c:pt idx="1">
                  <c:v>0.1833452211064299</c:v>
                </c:pt>
                <c:pt idx="2">
                  <c:v>0.37604686654674024</c:v>
                </c:pt>
                <c:pt idx="3">
                  <c:v>0.99999812273731181</c:v>
                </c:pt>
                <c:pt idx="4">
                  <c:v>1</c:v>
                </c:pt>
                <c:pt idx="5">
                  <c:v>0.67094464018837674</c:v>
                </c:pt>
              </c:numCache>
            </c:numRef>
          </c:val>
          <c:extLst>
            <c:ext xmlns:c16="http://schemas.microsoft.com/office/drawing/2014/chart" uri="{C3380CC4-5D6E-409C-BE32-E72D297353CC}">
              <c16:uniqueId val="{00000007-48BA-4CE9-B8D4-F036D4B90F38}"/>
            </c:ext>
          </c:extLst>
        </c:ser>
        <c:ser>
          <c:idx val="8"/>
          <c:order val="8"/>
          <c:tx>
            <c:strRef>
              <c:f>'[INGRESOS COMPARATIVO 2016 CON 2017.xlsx]ingreso (1)'!$J$1:$J$2</c:f>
              <c:strCache>
                <c:ptCount val="2"/>
                <c:pt idx="0">
                  <c:v>2.017</c:v>
                </c:pt>
                <c:pt idx="1">
                  <c:v>PRESUPUESTO DEFINITIVO</c:v>
                </c:pt>
              </c:strCache>
            </c:strRef>
          </c:tx>
          <c:spPr>
            <a:solidFill>
              <a:schemeClr val="accent3">
                <a:lumMod val="60000"/>
              </a:schemeClr>
            </a:solidFill>
            <a:ln>
              <a:noFill/>
            </a:ln>
            <a:effectLst/>
          </c:spPr>
          <c:invertIfNegative val="0"/>
          <c:cat>
            <c:strRef>
              <c:f>'[INGRESOS COMPARATIVO 2016 CON 2017.xlsx]ingreso (1)'!$A$3:$A$25</c:f>
              <c:strCache>
                <c:ptCount val="6"/>
                <c:pt idx="0">
                  <c:v>...Venta de servicios de salud</c:v>
                </c:pt>
                <c:pt idx="1">
                  <c:v>...Total Aportes (No ligados a la venta de servicios)</c:v>
                </c:pt>
                <c:pt idx="2">
                  <c:v>...Otros ingresos corrientes</c:v>
                </c:pt>
                <c:pt idx="3">
                  <c:v>Otros ingresos</c:v>
                </c:pt>
                <c:pt idx="4">
                  <c:v>Cuentas por cobrar Otras vigencias</c:v>
                </c:pt>
                <c:pt idx="5">
                  <c:v>Total de ingresos</c:v>
                </c:pt>
              </c:strCache>
            </c:strRef>
          </c:cat>
          <c:val>
            <c:numRef>
              <c:f>'[INGRESOS COMPARATIVO 2016 CON 2017.xlsx]ingreso (1)'!$J$3:$J$25</c:f>
            </c:numRef>
          </c:val>
          <c:extLst>
            <c:ext xmlns:c16="http://schemas.microsoft.com/office/drawing/2014/chart" uri="{C3380CC4-5D6E-409C-BE32-E72D297353CC}">
              <c16:uniqueId val="{00000008-48BA-4CE9-B8D4-F036D4B90F38}"/>
            </c:ext>
          </c:extLst>
        </c:ser>
        <c:ser>
          <c:idx val="9"/>
          <c:order val="9"/>
          <c:tx>
            <c:strRef>
              <c:f>'[INGRESOS COMPARATIVO 2016 CON 2017.xlsx]ingreso (1)'!$K$1:$K$2</c:f>
              <c:strCache>
                <c:ptCount val="2"/>
                <c:pt idx="0">
                  <c:v>2.017</c:v>
                </c:pt>
                <c:pt idx="1">
                  <c:v>TOTAL RECONOCIMIENTO</c:v>
                </c:pt>
              </c:strCache>
            </c:strRef>
          </c:tx>
          <c:spPr>
            <a:solidFill>
              <a:schemeClr val="accent4">
                <a:lumMod val="60000"/>
              </a:schemeClr>
            </a:solidFill>
            <a:ln>
              <a:noFill/>
            </a:ln>
            <a:effectLst/>
          </c:spPr>
          <c:invertIfNegative val="0"/>
          <c:cat>
            <c:strRef>
              <c:f>'[INGRESOS COMPARATIVO 2016 CON 2017.xlsx]ingreso (1)'!$A$3:$A$25</c:f>
              <c:strCache>
                <c:ptCount val="6"/>
                <c:pt idx="0">
                  <c:v>...Venta de servicios de salud</c:v>
                </c:pt>
                <c:pt idx="1">
                  <c:v>...Total Aportes (No ligados a la venta de servicios)</c:v>
                </c:pt>
                <c:pt idx="2">
                  <c:v>...Otros ingresos corrientes</c:v>
                </c:pt>
                <c:pt idx="3">
                  <c:v>Otros ingresos</c:v>
                </c:pt>
                <c:pt idx="4">
                  <c:v>Cuentas por cobrar Otras vigencias</c:v>
                </c:pt>
                <c:pt idx="5">
                  <c:v>Total de ingresos</c:v>
                </c:pt>
              </c:strCache>
            </c:strRef>
          </c:cat>
          <c:val>
            <c:numRef>
              <c:f>'[INGRESOS COMPARATIVO 2016 CON 2017.xlsx]ingreso (1)'!$K$3:$K$25</c:f>
            </c:numRef>
          </c:val>
          <c:extLst>
            <c:ext xmlns:c16="http://schemas.microsoft.com/office/drawing/2014/chart" uri="{C3380CC4-5D6E-409C-BE32-E72D297353CC}">
              <c16:uniqueId val="{00000009-48BA-4CE9-B8D4-F036D4B90F38}"/>
            </c:ext>
          </c:extLst>
        </c:ser>
        <c:ser>
          <c:idx val="10"/>
          <c:order val="10"/>
          <c:tx>
            <c:strRef>
              <c:f>'[INGRESOS COMPARATIVO 2016 CON 2017.xlsx]ingreso (1)'!$L$1:$L$2</c:f>
              <c:strCache>
                <c:ptCount val="2"/>
                <c:pt idx="0">
                  <c:v>2.017</c:v>
                </c:pt>
                <c:pt idx="1">
                  <c:v>%CUMPLI/PTO</c:v>
                </c:pt>
              </c:strCache>
            </c:strRef>
          </c:tx>
          <c:spPr>
            <a:solidFill>
              <a:schemeClr val="accent5">
                <a:lumMod val="60000"/>
              </a:schemeClr>
            </a:solidFill>
            <a:ln>
              <a:noFill/>
            </a:ln>
            <a:effectLst/>
          </c:spPr>
          <c:invertIfNegative val="0"/>
          <c:cat>
            <c:strRef>
              <c:f>'[INGRESOS COMPARATIVO 2016 CON 2017.xlsx]ingreso (1)'!$A$3:$A$25</c:f>
              <c:strCache>
                <c:ptCount val="6"/>
                <c:pt idx="0">
                  <c:v>...Venta de servicios de salud</c:v>
                </c:pt>
                <c:pt idx="1">
                  <c:v>...Total Aportes (No ligados a la venta de servicios)</c:v>
                </c:pt>
                <c:pt idx="2">
                  <c:v>...Otros ingresos corrientes</c:v>
                </c:pt>
                <c:pt idx="3">
                  <c:v>Otros ingresos</c:v>
                </c:pt>
                <c:pt idx="4">
                  <c:v>Cuentas por cobrar Otras vigencias</c:v>
                </c:pt>
                <c:pt idx="5">
                  <c:v>Total de ingresos</c:v>
                </c:pt>
              </c:strCache>
            </c:strRef>
          </c:cat>
          <c:val>
            <c:numRef>
              <c:f>'[INGRESOS COMPARATIVO 2016 CON 2017.xlsx]ingreso (1)'!$L$3:$L$25</c:f>
            </c:numRef>
          </c:val>
          <c:extLst>
            <c:ext xmlns:c16="http://schemas.microsoft.com/office/drawing/2014/chart" uri="{C3380CC4-5D6E-409C-BE32-E72D297353CC}">
              <c16:uniqueId val="{0000000A-48BA-4CE9-B8D4-F036D4B90F38}"/>
            </c:ext>
          </c:extLst>
        </c:ser>
        <c:ser>
          <c:idx val="11"/>
          <c:order val="11"/>
          <c:tx>
            <c:strRef>
              <c:f>'[INGRESOS COMPARATIVO 2016 CON 2017.xlsx]ingreso (1)'!$M$1:$M$2</c:f>
              <c:strCache>
                <c:ptCount val="2"/>
                <c:pt idx="0">
                  <c:v>2.017</c:v>
                </c:pt>
                <c:pt idx="1">
                  <c:v>TOTAL RECAUDADO</c:v>
                </c:pt>
              </c:strCache>
            </c:strRef>
          </c:tx>
          <c:spPr>
            <a:solidFill>
              <a:schemeClr val="accent6">
                <a:lumMod val="60000"/>
              </a:schemeClr>
            </a:solidFill>
            <a:ln>
              <a:noFill/>
            </a:ln>
            <a:effectLst/>
          </c:spPr>
          <c:invertIfNegative val="0"/>
          <c:cat>
            <c:strRef>
              <c:f>'[INGRESOS COMPARATIVO 2016 CON 2017.xlsx]ingreso (1)'!$A$3:$A$25</c:f>
              <c:strCache>
                <c:ptCount val="6"/>
                <c:pt idx="0">
                  <c:v>...Venta de servicios de salud</c:v>
                </c:pt>
                <c:pt idx="1">
                  <c:v>...Total Aportes (No ligados a la venta de servicios)</c:v>
                </c:pt>
                <c:pt idx="2">
                  <c:v>...Otros ingresos corrientes</c:v>
                </c:pt>
                <c:pt idx="3">
                  <c:v>Otros ingresos</c:v>
                </c:pt>
                <c:pt idx="4">
                  <c:v>Cuentas por cobrar Otras vigencias</c:v>
                </c:pt>
                <c:pt idx="5">
                  <c:v>Total de ingresos</c:v>
                </c:pt>
              </c:strCache>
            </c:strRef>
          </c:cat>
          <c:val>
            <c:numRef>
              <c:f>'[INGRESOS COMPARATIVO 2016 CON 2017.xlsx]ingreso (1)'!$M$3:$M$25</c:f>
            </c:numRef>
          </c:val>
          <c:extLst>
            <c:ext xmlns:c16="http://schemas.microsoft.com/office/drawing/2014/chart" uri="{C3380CC4-5D6E-409C-BE32-E72D297353CC}">
              <c16:uniqueId val="{0000000B-48BA-4CE9-B8D4-F036D4B90F38}"/>
            </c:ext>
          </c:extLst>
        </c:ser>
        <c:ser>
          <c:idx val="12"/>
          <c:order val="12"/>
          <c:tx>
            <c:strRef>
              <c:f>'[INGRESOS COMPARATIVO 2016 CON 2017.xlsx]ingreso (1)'!$N$1:$N$2</c:f>
              <c:strCache>
                <c:ptCount val="2"/>
                <c:pt idx="0">
                  <c:v>2.017</c:v>
                </c:pt>
                <c:pt idx="1">
                  <c:v>% RECAUDO/PRESUPUESTO </c:v>
                </c:pt>
              </c:strCache>
            </c:strRef>
          </c:tx>
          <c:spPr>
            <a:solidFill>
              <a:schemeClr val="accent1">
                <a:lumMod val="80000"/>
                <a:lumOff val="20000"/>
              </a:schemeClr>
            </a:solidFill>
            <a:ln>
              <a:noFill/>
            </a:ln>
            <a:effectLst/>
          </c:spPr>
          <c:invertIfNegative val="0"/>
          <c:cat>
            <c:strRef>
              <c:f>'[INGRESOS COMPARATIVO 2016 CON 2017.xlsx]ingreso (1)'!$A$3:$A$25</c:f>
              <c:strCache>
                <c:ptCount val="6"/>
                <c:pt idx="0">
                  <c:v>...Venta de servicios de salud</c:v>
                </c:pt>
                <c:pt idx="1">
                  <c:v>...Total Aportes (No ligados a la venta de servicios)</c:v>
                </c:pt>
                <c:pt idx="2">
                  <c:v>...Otros ingresos corrientes</c:v>
                </c:pt>
                <c:pt idx="3">
                  <c:v>Otros ingresos</c:v>
                </c:pt>
                <c:pt idx="4">
                  <c:v>Cuentas por cobrar Otras vigencias</c:v>
                </c:pt>
                <c:pt idx="5">
                  <c:v>Total de ingresos</c:v>
                </c:pt>
              </c:strCache>
            </c:strRef>
          </c:cat>
          <c:val>
            <c:numRef>
              <c:f>'[INGRESOS COMPARATIVO 2016 CON 2017.xlsx]ingreso (1)'!$N$3:$N$25</c:f>
            </c:numRef>
          </c:val>
          <c:extLst>
            <c:ext xmlns:c16="http://schemas.microsoft.com/office/drawing/2014/chart" uri="{C3380CC4-5D6E-409C-BE32-E72D297353CC}">
              <c16:uniqueId val="{0000000C-48BA-4CE9-B8D4-F036D4B90F38}"/>
            </c:ext>
          </c:extLst>
        </c:ser>
        <c:ser>
          <c:idx val="13"/>
          <c:order val="13"/>
          <c:tx>
            <c:strRef>
              <c:f>'[INGRESOS COMPARATIVO 2016 CON 2017.xlsx]ingreso (1)'!$O$1:$O$2</c:f>
              <c:strCache>
                <c:ptCount val="2"/>
                <c:pt idx="0">
                  <c:v>2.017</c:v>
                </c:pt>
                <c:pt idx="1">
                  <c:v>% RECAUDO/RECONOCIMIENTO</c:v>
                </c:pt>
              </c:strCache>
            </c:strRef>
          </c:tx>
          <c:spPr>
            <a:solidFill>
              <a:schemeClr val="accent2">
                <a:lumMod val="80000"/>
                <a:lumOff val="20000"/>
              </a:schemeClr>
            </a:solidFill>
            <a:ln>
              <a:noFill/>
            </a:ln>
            <a:effectLst/>
          </c:spPr>
          <c:invertIfNegative val="0"/>
          <c:cat>
            <c:strRef>
              <c:f>'[INGRESOS COMPARATIVO 2016 CON 2017.xlsx]ingreso (1)'!$A$3:$A$25</c:f>
              <c:strCache>
                <c:ptCount val="6"/>
                <c:pt idx="0">
                  <c:v>...Venta de servicios de salud</c:v>
                </c:pt>
                <c:pt idx="1">
                  <c:v>...Total Aportes (No ligados a la venta de servicios)</c:v>
                </c:pt>
                <c:pt idx="2">
                  <c:v>...Otros ingresos corrientes</c:v>
                </c:pt>
                <c:pt idx="3">
                  <c:v>Otros ingresos</c:v>
                </c:pt>
                <c:pt idx="4">
                  <c:v>Cuentas por cobrar Otras vigencias</c:v>
                </c:pt>
                <c:pt idx="5">
                  <c:v>Total de ingresos</c:v>
                </c:pt>
              </c:strCache>
            </c:strRef>
          </c:cat>
          <c:val>
            <c:numRef>
              <c:f>'[INGRESOS COMPARATIVO 2016 CON 2017.xlsx]ingreso (1)'!$O$3:$O$25</c:f>
              <c:numCache>
                <c:formatCode>0%</c:formatCode>
                <c:ptCount val="6"/>
                <c:pt idx="0">
                  <c:v>0.60154619203584736</c:v>
                </c:pt>
                <c:pt idx="1">
                  <c:v>0.73480922460395526</c:v>
                </c:pt>
                <c:pt idx="2">
                  <c:v>0.14870022506838798</c:v>
                </c:pt>
                <c:pt idx="3">
                  <c:v>1</c:v>
                </c:pt>
                <c:pt idx="4">
                  <c:v>0.99999999998352718</c:v>
                </c:pt>
                <c:pt idx="5">
                  <c:v>0.69738312960894466</c:v>
                </c:pt>
              </c:numCache>
            </c:numRef>
          </c:val>
          <c:extLst>
            <c:ext xmlns:c16="http://schemas.microsoft.com/office/drawing/2014/chart" uri="{C3380CC4-5D6E-409C-BE32-E72D297353CC}">
              <c16:uniqueId val="{0000000D-48BA-4CE9-B8D4-F036D4B90F38}"/>
            </c:ext>
          </c:extLst>
        </c:ser>
        <c:dLbls>
          <c:showLegendKey val="0"/>
          <c:showVal val="0"/>
          <c:showCatName val="0"/>
          <c:showSerName val="0"/>
          <c:showPercent val="0"/>
          <c:showBubbleSize val="0"/>
        </c:dLbls>
        <c:gapWidth val="182"/>
        <c:axId val="365140552"/>
        <c:axId val="365141864"/>
      </c:barChart>
      <c:catAx>
        <c:axId val="365140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365141864"/>
        <c:crosses val="autoZero"/>
        <c:auto val="1"/>
        <c:lblAlgn val="ctr"/>
        <c:lblOffset val="100"/>
        <c:noMultiLvlLbl val="0"/>
      </c:catAx>
      <c:valAx>
        <c:axId val="3651418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365140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sz="1200"/>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s-CO"/>
              <a:t>TOTAL CARTERA</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tx>
            <c:strRef>
              <c:f>'[carteraDeudor (18).xls]carteraDeudor (18)'!$A$2</c:f>
              <c:strCache>
                <c:ptCount val="1"/>
                <c:pt idx="0">
                  <c:v>...EPS001-Aliansalud Entidad Promotora de Salud S.A.</c:v>
                </c:pt>
              </c:strCache>
            </c:strRef>
          </c:tx>
          <c:spPr>
            <a:solidFill>
              <a:schemeClr val="accent1"/>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(18)'!$B$2:$F$2</c:f>
            </c:numRef>
          </c:val>
          <c:extLst>
            <c:ext xmlns:c16="http://schemas.microsoft.com/office/drawing/2014/chart" uri="{C3380CC4-5D6E-409C-BE32-E72D297353CC}">
              <c16:uniqueId val="{00000000-62D8-4FD8-AB66-758BBCD2E47F}"/>
            </c:ext>
          </c:extLst>
        </c:ser>
        <c:ser>
          <c:idx val="1"/>
          <c:order val="1"/>
          <c:tx>
            <c:strRef>
              <c:f>'[carteraDeudor (18).xls]carteraDeudor (18)'!$A$3</c:f>
              <c:strCache>
                <c:ptCount val="1"/>
                <c:pt idx="0">
                  <c:v>...MovilidadRC-ESSC62-Asociación Mutual La Esperanza "Asmet Salud"</c:v>
                </c:pt>
              </c:strCache>
            </c:strRef>
          </c:tx>
          <c:spPr>
            <a:solidFill>
              <a:schemeClr val="accent2"/>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(18)'!$B$3:$F$3</c:f>
            </c:numRef>
          </c:val>
          <c:extLst>
            <c:ext xmlns:c16="http://schemas.microsoft.com/office/drawing/2014/chart" uri="{C3380CC4-5D6E-409C-BE32-E72D297353CC}">
              <c16:uniqueId val="{00000001-62D8-4FD8-AB66-758BBCD2E47F}"/>
            </c:ext>
          </c:extLst>
        </c:ser>
        <c:ser>
          <c:idx val="2"/>
          <c:order val="2"/>
          <c:tx>
            <c:strRef>
              <c:f>'[carteraDeudor (18).xls]carteraDeudor (18)'!$A$4</c:f>
              <c:strCache>
                <c:ptCount val="1"/>
                <c:pt idx="0">
                  <c:v>...EPS003-Cafesalud EPS</c:v>
                </c:pt>
              </c:strCache>
            </c:strRef>
          </c:tx>
          <c:spPr>
            <a:solidFill>
              <a:schemeClr val="accent3"/>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(18)'!$B$4:$F$4</c:f>
            </c:numRef>
          </c:val>
          <c:extLst>
            <c:ext xmlns:c16="http://schemas.microsoft.com/office/drawing/2014/chart" uri="{C3380CC4-5D6E-409C-BE32-E72D297353CC}">
              <c16:uniqueId val="{00000002-62D8-4FD8-AB66-758BBCD2E47F}"/>
            </c:ext>
          </c:extLst>
        </c:ser>
        <c:ser>
          <c:idx val="3"/>
          <c:order val="3"/>
          <c:tx>
            <c:strRef>
              <c:f>'[carteraDeudor (18).xls]carteraDeudor (18)'!$A$5</c:f>
              <c:strCache>
                <c:ptCount val="1"/>
                <c:pt idx="0">
                  <c:v>...MovilidadRC-ESSC33-Cooperativa de Salud Comunitaria "COMPARTA"</c:v>
                </c:pt>
              </c:strCache>
            </c:strRef>
          </c:tx>
          <c:spPr>
            <a:solidFill>
              <a:schemeClr val="accent4"/>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(18)'!$B$5:$F$5</c:f>
            </c:numRef>
          </c:val>
          <c:extLst>
            <c:ext xmlns:c16="http://schemas.microsoft.com/office/drawing/2014/chart" uri="{C3380CC4-5D6E-409C-BE32-E72D297353CC}">
              <c16:uniqueId val="{00000003-62D8-4FD8-AB66-758BBCD2E47F}"/>
            </c:ext>
          </c:extLst>
        </c:ser>
        <c:ser>
          <c:idx val="4"/>
          <c:order val="4"/>
          <c:tx>
            <c:strRef>
              <c:f>'[carteraDeudor (18).xls]carteraDeudor (18)'!$A$6</c:f>
              <c:strCache>
                <c:ptCount val="1"/>
                <c:pt idx="0">
                  <c:v>...EPS008-Compensar EPS</c:v>
                </c:pt>
              </c:strCache>
            </c:strRef>
          </c:tx>
          <c:spPr>
            <a:solidFill>
              <a:schemeClr val="accent5"/>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(18)'!$B$6:$F$6</c:f>
            </c:numRef>
          </c:val>
          <c:extLst>
            <c:ext xmlns:c16="http://schemas.microsoft.com/office/drawing/2014/chart" uri="{C3380CC4-5D6E-409C-BE32-E72D297353CC}">
              <c16:uniqueId val="{00000004-62D8-4FD8-AB66-758BBCD2E47F}"/>
            </c:ext>
          </c:extLst>
        </c:ser>
        <c:ser>
          <c:idx val="5"/>
          <c:order val="5"/>
          <c:tx>
            <c:strRef>
              <c:f>'[carteraDeudor (18).xls]carteraDeudor (18)'!$A$7</c:f>
              <c:strCache>
                <c:ptCount val="1"/>
                <c:pt idx="0">
                  <c:v>...EPS016-Coomeva EPS SA</c:v>
                </c:pt>
              </c:strCache>
            </c:strRef>
          </c:tx>
          <c:spPr>
            <a:solidFill>
              <a:schemeClr val="accent6"/>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(18)'!$B$7:$F$7</c:f>
            </c:numRef>
          </c:val>
          <c:extLst>
            <c:ext xmlns:c16="http://schemas.microsoft.com/office/drawing/2014/chart" uri="{C3380CC4-5D6E-409C-BE32-E72D297353CC}">
              <c16:uniqueId val="{00000005-62D8-4FD8-AB66-758BBCD2E47F}"/>
            </c:ext>
          </c:extLst>
        </c:ser>
        <c:ser>
          <c:idx val="6"/>
          <c:order val="6"/>
          <c:tx>
            <c:strRef>
              <c:f>'[carteraDeudor (18).xls]carteraDeudor (18)'!$A$8</c:f>
              <c:strCache>
                <c:ptCount val="1"/>
                <c:pt idx="0">
                  <c:v>...EPS023-Cruz Blanca SA EPS</c:v>
                </c:pt>
              </c:strCache>
            </c:strRef>
          </c:tx>
          <c:spPr>
            <a:solidFill>
              <a:schemeClr val="accent1">
                <a:lumMod val="6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(18)'!$B$8:$F$8</c:f>
            </c:numRef>
          </c:val>
          <c:extLst>
            <c:ext xmlns:c16="http://schemas.microsoft.com/office/drawing/2014/chart" uri="{C3380CC4-5D6E-409C-BE32-E72D297353CC}">
              <c16:uniqueId val="{00000006-62D8-4FD8-AB66-758BBCD2E47F}"/>
            </c:ext>
          </c:extLst>
        </c:ser>
        <c:ser>
          <c:idx val="7"/>
          <c:order val="7"/>
          <c:tx>
            <c:strRef>
              <c:f>'[carteraDeudor (18).xls]carteraDeudor (18)'!$A$9</c:f>
              <c:strCache>
                <c:ptCount val="1"/>
                <c:pt idx="0">
                  <c:v>...MovilidadRC-ESSC91-Entidad Cooperativa Solidaria de Salud "ECOOPSOS"</c:v>
                </c:pt>
              </c:strCache>
            </c:strRef>
          </c:tx>
          <c:spPr>
            <a:solidFill>
              <a:schemeClr val="accent2">
                <a:lumMod val="6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(18)'!$B$9:$F$9</c:f>
            </c:numRef>
          </c:val>
          <c:extLst>
            <c:ext xmlns:c16="http://schemas.microsoft.com/office/drawing/2014/chart" uri="{C3380CC4-5D6E-409C-BE32-E72D297353CC}">
              <c16:uniqueId val="{00000007-62D8-4FD8-AB66-758BBCD2E47F}"/>
            </c:ext>
          </c:extLst>
        </c:ser>
        <c:ser>
          <c:idx val="8"/>
          <c:order val="8"/>
          <c:tx>
            <c:strRef>
              <c:f>'[carteraDeudor (18).xls]carteraDeudor (18)'!$A$10</c:f>
              <c:strCache>
                <c:ptCount val="1"/>
                <c:pt idx="0">
                  <c:v>...EPS005-Sanitas EPS</c:v>
                </c:pt>
              </c:strCache>
            </c:strRef>
          </c:tx>
          <c:spPr>
            <a:solidFill>
              <a:schemeClr val="accent3">
                <a:lumMod val="6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(18)'!$B$10:$F$10</c:f>
            </c:numRef>
          </c:val>
          <c:extLst>
            <c:ext xmlns:c16="http://schemas.microsoft.com/office/drawing/2014/chart" uri="{C3380CC4-5D6E-409C-BE32-E72D297353CC}">
              <c16:uniqueId val="{00000008-62D8-4FD8-AB66-758BBCD2E47F}"/>
            </c:ext>
          </c:extLst>
        </c:ser>
        <c:ser>
          <c:idx val="9"/>
          <c:order val="9"/>
          <c:tx>
            <c:strRef>
              <c:f>'[carteraDeudor (18).xls]carteraDeudor (18)'!$A$11</c:f>
              <c:strCache>
                <c:ptCount val="1"/>
                <c:pt idx="0">
                  <c:v>...EPS017-Famisanar LTDA EPS</c:v>
                </c:pt>
              </c:strCache>
            </c:strRef>
          </c:tx>
          <c:spPr>
            <a:solidFill>
              <a:schemeClr val="accent4">
                <a:lumMod val="6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(18)'!$B$11:$F$11</c:f>
            </c:numRef>
          </c:val>
          <c:extLst>
            <c:ext xmlns:c16="http://schemas.microsoft.com/office/drawing/2014/chart" uri="{C3380CC4-5D6E-409C-BE32-E72D297353CC}">
              <c16:uniqueId val="{00000009-62D8-4FD8-AB66-758BBCD2E47F}"/>
            </c:ext>
          </c:extLst>
        </c:ser>
        <c:ser>
          <c:idx val="10"/>
          <c:order val="10"/>
          <c:tx>
            <c:strRef>
              <c:f>'[carteraDeudor (18).xls]carteraDeudor (18)'!$A$12</c:f>
              <c:strCache>
                <c:ptCount val="1"/>
                <c:pt idx="0">
                  <c:v>...EPS044-MEDIMAS EPS SAS</c:v>
                </c:pt>
              </c:strCache>
            </c:strRef>
          </c:tx>
          <c:spPr>
            <a:solidFill>
              <a:schemeClr val="accent5">
                <a:lumMod val="6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(18)'!$B$12:$F$12</c:f>
            </c:numRef>
          </c:val>
          <c:extLst>
            <c:ext xmlns:c16="http://schemas.microsoft.com/office/drawing/2014/chart" uri="{C3380CC4-5D6E-409C-BE32-E72D297353CC}">
              <c16:uniqueId val="{0000000A-62D8-4FD8-AB66-758BBCD2E47F}"/>
            </c:ext>
          </c:extLst>
        </c:ser>
        <c:ser>
          <c:idx val="11"/>
          <c:order val="11"/>
          <c:tx>
            <c:strRef>
              <c:f>'[carteraDeudor (18).xls]carteraDeudor (18)'!$A$13</c:f>
              <c:strCache>
                <c:ptCount val="1"/>
                <c:pt idx="0">
                  <c:v>...EPS037-Nueva EPS SA</c:v>
                </c:pt>
              </c:strCache>
            </c:strRef>
          </c:tx>
          <c:spPr>
            <a:solidFill>
              <a:schemeClr val="accent6">
                <a:lumMod val="6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(18)'!$B$13:$F$13</c:f>
            </c:numRef>
          </c:val>
          <c:extLst>
            <c:ext xmlns:c16="http://schemas.microsoft.com/office/drawing/2014/chart" uri="{C3380CC4-5D6E-409C-BE32-E72D297353CC}">
              <c16:uniqueId val="{0000000B-62D8-4FD8-AB66-758BBCD2E47F}"/>
            </c:ext>
          </c:extLst>
        </c:ser>
        <c:ser>
          <c:idx val="12"/>
          <c:order val="12"/>
          <c:tx>
            <c:strRef>
              <c:f>'[carteraDeudor (18).xls]carteraDeudor (18)'!$A$14</c:f>
              <c:strCache>
                <c:ptCount val="1"/>
                <c:pt idx="0">
                  <c:v>...MovilidadRC-EPSIC6-Entidad Promotora de Salud "Pijaosalud EPSI"</c:v>
                </c:pt>
              </c:strCache>
            </c:strRef>
          </c:tx>
          <c:spPr>
            <a:solidFill>
              <a:schemeClr val="accent1">
                <a:lumMod val="80000"/>
                <a:lumOff val="2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(18)'!$B$14:$F$14</c:f>
            </c:numRef>
          </c:val>
          <c:extLst>
            <c:ext xmlns:c16="http://schemas.microsoft.com/office/drawing/2014/chart" uri="{C3380CC4-5D6E-409C-BE32-E72D297353CC}">
              <c16:uniqueId val="{0000000C-62D8-4FD8-AB66-758BBCD2E47F}"/>
            </c:ext>
          </c:extLst>
        </c:ser>
        <c:ser>
          <c:idx val="13"/>
          <c:order val="13"/>
          <c:tx>
            <c:strRef>
              <c:f>'[carteraDeudor (18).xls]carteraDeudor (18)'!$A$15</c:f>
              <c:strCache>
                <c:ptCount val="1"/>
                <c:pt idx="0">
                  <c:v>...EPS002-Salud Total SA EPS</c:v>
                </c:pt>
              </c:strCache>
            </c:strRef>
          </c:tx>
          <c:spPr>
            <a:solidFill>
              <a:schemeClr val="accent2">
                <a:lumMod val="80000"/>
                <a:lumOff val="2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(18)'!$B$15:$F$15</c:f>
            </c:numRef>
          </c:val>
          <c:extLst>
            <c:ext xmlns:c16="http://schemas.microsoft.com/office/drawing/2014/chart" uri="{C3380CC4-5D6E-409C-BE32-E72D297353CC}">
              <c16:uniqueId val="{0000000D-62D8-4FD8-AB66-758BBCD2E47F}"/>
            </c:ext>
          </c:extLst>
        </c:ser>
        <c:ser>
          <c:idx val="14"/>
          <c:order val="14"/>
          <c:tx>
            <c:strRef>
              <c:f>'[carteraDeudor (18).xls]carteraDeudor (18)'!$A$16</c:f>
              <c:strCache>
                <c:ptCount val="1"/>
                <c:pt idx="0">
                  <c:v>...EPS018-Servicio Occidental de Salud SA SOS EPS</c:v>
                </c:pt>
              </c:strCache>
            </c:strRef>
          </c:tx>
          <c:spPr>
            <a:solidFill>
              <a:schemeClr val="accent3">
                <a:lumMod val="80000"/>
                <a:lumOff val="2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(18)'!$B$16:$F$16</c:f>
            </c:numRef>
          </c:val>
          <c:extLst>
            <c:ext xmlns:c16="http://schemas.microsoft.com/office/drawing/2014/chart" uri="{C3380CC4-5D6E-409C-BE32-E72D297353CC}">
              <c16:uniqueId val="{0000000E-62D8-4FD8-AB66-758BBCD2E47F}"/>
            </c:ext>
          </c:extLst>
        </c:ser>
        <c:ser>
          <c:idx val="15"/>
          <c:order val="15"/>
          <c:tx>
            <c:strRef>
              <c:f>'[carteraDeudor (18).xls]carteraDeudor (18)'!$A$17</c:f>
              <c:strCache>
                <c:ptCount val="1"/>
                <c:pt idx="0">
                  <c:v>...EPS010-Sura EPS</c:v>
                </c:pt>
              </c:strCache>
            </c:strRef>
          </c:tx>
          <c:spPr>
            <a:solidFill>
              <a:schemeClr val="accent4">
                <a:lumMod val="80000"/>
                <a:lumOff val="2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(18)'!$B$17:$F$17</c:f>
            </c:numRef>
          </c:val>
          <c:extLst>
            <c:ext xmlns:c16="http://schemas.microsoft.com/office/drawing/2014/chart" uri="{C3380CC4-5D6E-409C-BE32-E72D297353CC}">
              <c16:uniqueId val="{0000000F-62D8-4FD8-AB66-758BBCD2E47F}"/>
            </c:ext>
          </c:extLst>
        </c:ser>
        <c:ser>
          <c:idx val="16"/>
          <c:order val="16"/>
          <c:tx>
            <c:strRef>
              <c:f>'[carteraDeudor (18).xls]carteraDeudor (18)'!$A$18</c:f>
              <c:strCache>
                <c:ptCount val="1"/>
                <c:pt idx="0">
                  <c:v>...PLiq-Saludcoop EPS</c:v>
                </c:pt>
              </c:strCache>
            </c:strRef>
          </c:tx>
          <c:spPr>
            <a:solidFill>
              <a:schemeClr val="accent5">
                <a:lumMod val="80000"/>
                <a:lumOff val="2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(18)'!$B$18:$F$18</c:f>
            </c:numRef>
          </c:val>
          <c:extLst>
            <c:ext xmlns:c16="http://schemas.microsoft.com/office/drawing/2014/chart" uri="{C3380CC4-5D6E-409C-BE32-E72D297353CC}">
              <c16:uniqueId val="{00000010-62D8-4FD8-AB66-758BBCD2E47F}"/>
            </c:ext>
          </c:extLst>
        </c:ser>
        <c:ser>
          <c:idx val="17"/>
          <c:order val="17"/>
          <c:tx>
            <c:strRef>
              <c:f>'[carteraDeudor (18).xls]carteraDeudor (18)'!$A$19</c:f>
              <c:strCache>
                <c:ptCount val="1"/>
                <c:pt idx="0">
                  <c:v>...EPS del régimen contributivo en liquidación</c:v>
                </c:pt>
              </c:strCache>
            </c:strRef>
          </c:tx>
          <c:spPr>
            <a:solidFill>
              <a:schemeClr val="accent6">
                <a:lumMod val="80000"/>
                <a:lumOff val="2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(18)'!$B$19:$F$19</c:f>
            </c:numRef>
          </c:val>
          <c:extLst>
            <c:ext xmlns:c16="http://schemas.microsoft.com/office/drawing/2014/chart" uri="{C3380CC4-5D6E-409C-BE32-E72D297353CC}">
              <c16:uniqueId val="{00000011-62D8-4FD8-AB66-758BBCD2E47F}"/>
            </c:ext>
          </c:extLst>
        </c:ser>
        <c:ser>
          <c:idx val="18"/>
          <c:order val="18"/>
          <c:tx>
            <c:strRef>
              <c:f>'[carteraDeudor (18).xls]carteraDeudor (18)'!$A$20</c:f>
              <c:strCache>
                <c:ptCount val="1"/>
                <c:pt idx="0">
                  <c:v>SUBTOTAL CONTRIBUTIVO</c:v>
                </c:pt>
              </c:strCache>
            </c:strRef>
          </c:tx>
          <c:spPr>
            <a:solidFill>
              <a:schemeClr val="accent1">
                <a:lumMod val="8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(18)'!$B$20:$F$20</c:f>
            </c:numRef>
          </c:val>
          <c:extLst>
            <c:ext xmlns:c16="http://schemas.microsoft.com/office/drawing/2014/chart" uri="{C3380CC4-5D6E-409C-BE32-E72D297353CC}">
              <c16:uniqueId val="{00000012-62D8-4FD8-AB66-758BBCD2E47F}"/>
            </c:ext>
          </c:extLst>
        </c:ser>
        <c:ser>
          <c:idx val="19"/>
          <c:order val="19"/>
          <c:tx>
            <c:strRef>
              <c:f>'[carteraDeudor (18).xls]carteraDeudor (18)'!$A$21</c:f>
              <c:strCache>
                <c:ptCount val="1"/>
                <c:pt idx="0">
                  <c:v>...PLiq-EPS CAPRECOM -Caja de Previsión Social de Comunicaciones</c:v>
                </c:pt>
              </c:strCache>
            </c:strRef>
          </c:tx>
          <c:spPr>
            <a:solidFill>
              <a:schemeClr val="accent2">
                <a:lumMod val="8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(18)'!$B$21:$F$21</c:f>
            </c:numRef>
          </c:val>
          <c:extLst>
            <c:ext xmlns:c16="http://schemas.microsoft.com/office/drawing/2014/chart" uri="{C3380CC4-5D6E-409C-BE32-E72D297353CC}">
              <c16:uniqueId val="{00000013-62D8-4FD8-AB66-758BBCD2E47F}"/>
            </c:ext>
          </c:extLst>
        </c:ser>
        <c:ser>
          <c:idx val="20"/>
          <c:order val="20"/>
          <c:tx>
            <c:strRef>
              <c:f>'[carteraDeudor (18).xls]carteraDeudor (18)'!$A$22</c:f>
              <c:strCache>
                <c:ptCount val="1"/>
                <c:pt idx="0">
                  <c:v>...PLiq-MovilidadRS-EPSS13-Saludcoop EPS</c:v>
                </c:pt>
              </c:strCache>
            </c:strRef>
          </c:tx>
          <c:spPr>
            <a:solidFill>
              <a:schemeClr val="accent3">
                <a:lumMod val="8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(18)'!$B$22:$F$22</c:f>
            </c:numRef>
          </c:val>
          <c:extLst>
            <c:ext xmlns:c16="http://schemas.microsoft.com/office/drawing/2014/chart" uri="{C3380CC4-5D6E-409C-BE32-E72D297353CC}">
              <c16:uniqueId val="{00000014-62D8-4FD8-AB66-758BBCD2E47F}"/>
            </c:ext>
          </c:extLst>
        </c:ser>
        <c:ser>
          <c:idx val="21"/>
          <c:order val="21"/>
          <c:tx>
            <c:strRef>
              <c:f>'[carteraDeudor (18).xls]carteraDeudor (18)'!$A$23</c:f>
              <c:strCache>
                <c:ptCount val="1"/>
                <c:pt idx="0">
                  <c:v>...ESS062-Asociación Mutual La Esperanza "Asmet Salud"</c:v>
                </c:pt>
              </c:strCache>
            </c:strRef>
          </c:tx>
          <c:spPr>
            <a:solidFill>
              <a:schemeClr val="accent4">
                <a:lumMod val="8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(18)'!$B$23:$F$23</c:f>
            </c:numRef>
          </c:val>
          <c:extLst>
            <c:ext xmlns:c16="http://schemas.microsoft.com/office/drawing/2014/chart" uri="{C3380CC4-5D6E-409C-BE32-E72D297353CC}">
              <c16:uniqueId val="{00000015-62D8-4FD8-AB66-758BBCD2E47F}"/>
            </c:ext>
          </c:extLst>
        </c:ser>
        <c:ser>
          <c:idx val="22"/>
          <c:order val="22"/>
          <c:tx>
            <c:strRef>
              <c:f>'[carteraDeudor (18).xls]carteraDeudor (18)'!$A$24</c:f>
              <c:strCache>
                <c:ptCount val="1"/>
                <c:pt idx="0">
                  <c:v>...EPSI03-Asociación Indígena del Cauca -AIC-</c:v>
                </c:pt>
              </c:strCache>
            </c:strRef>
          </c:tx>
          <c:spPr>
            <a:solidFill>
              <a:schemeClr val="accent5">
                <a:lumMod val="8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(18)'!$B$24:$F$24</c:f>
            </c:numRef>
          </c:val>
          <c:extLst>
            <c:ext xmlns:c16="http://schemas.microsoft.com/office/drawing/2014/chart" uri="{C3380CC4-5D6E-409C-BE32-E72D297353CC}">
              <c16:uniqueId val="{00000016-62D8-4FD8-AB66-758BBCD2E47F}"/>
            </c:ext>
          </c:extLst>
        </c:ser>
        <c:ser>
          <c:idx val="23"/>
          <c:order val="23"/>
          <c:tx>
            <c:strRef>
              <c:f>'[carteraDeudor (18).xls]carteraDeudor (18)'!$A$25</c:f>
              <c:strCache>
                <c:ptCount val="1"/>
                <c:pt idx="0">
                  <c:v>...ESS076-Asociación Mutual Barrios Unidos de Quibdó ESS "AMBUQ"</c:v>
                </c:pt>
              </c:strCache>
            </c:strRef>
          </c:tx>
          <c:spPr>
            <a:solidFill>
              <a:schemeClr val="accent6">
                <a:lumMod val="8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(18)'!$B$25:$F$25</c:f>
            </c:numRef>
          </c:val>
          <c:extLst>
            <c:ext xmlns:c16="http://schemas.microsoft.com/office/drawing/2014/chart" uri="{C3380CC4-5D6E-409C-BE32-E72D297353CC}">
              <c16:uniqueId val="{00000017-62D8-4FD8-AB66-758BBCD2E47F}"/>
            </c:ext>
          </c:extLst>
        </c:ser>
        <c:ser>
          <c:idx val="24"/>
          <c:order val="24"/>
          <c:tx>
            <c:strRef>
              <c:f>'[carteraDeudor (18).xls]carteraDeudor (18)'!$A$26</c:f>
              <c:strCache>
                <c:ptCount val="1"/>
                <c:pt idx="0">
                  <c:v>...EPSS03-CAFESALUD EPS</c:v>
                </c:pt>
              </c:strCache>
            </c:strRef>
          </c:tx>
          <c:spPr>
            <a:solidFill>
              <a:schemeClr val="accent1">
                <a:lumMod val="60000"/>
                <a:lumOff val="4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(18)'!$B$26:$F$26</c:f>
            </c:numRef>
          </c:val>
          <c:extLst>
            <c:ext xmlns:c16="http://schemas.microsoft.com/office/drawing/2014/chart" uri="{C3380CC4-5D6E-409C-BE32-E72D297353CC}">
              <c16:uniqueId val="{00000018-62D8-4FD8-AB66-758BBCD2E47F}"/>
            </c:ext>
          </c:extLst>
        </c:ser>
        <c:ser>
          <c:idx val="25"/>
          <c:order val="25"/>
          <c:tx>
            <c:strRef>
              <c:f>'[carteraDeudor (18).xls]carteraDeudor (18)'!$A$27</c:f>
              <c:strCache>
                <c:ptCount val="1"/>
                <c:pt idx="0">
                  <c:v>...CCF009-COMFABOY EPS - CCF de Boyacá</c:v>
                </c:pt>
              </c:strCache>
            </c:strRef>
          </c:tx>
          <c:spPr>
            <a:solidFill>
              <a:schemeClr val="accent2">
                <a:lumMod val="60000"/>
                <a:lumOff val="4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(18)'!$B$27:$F$27</c:f>
            </c:numRef>
          </c:val>
          <c:extLst>
            <c:ext xmlns:c16="http://schemas.microsoft.com/office/drawing/2014/chart" uri="{C3380CC4-5D6E-409C-BE32-E72D297353CC}">
              <c16:uniqueId val="{00000019-62D8-4FD8-AB66-758BBCD2E47F}"/>
            </c:ext>
          </c:extLst>
        </c:ser>
        <c:ser>
          <c:idx val="26"/>
          <c:order val="26"/>
          <c:tx>
            <c:strRef>
              <c:f>'[carteraDeudor (18).xls]carteraDeudor (18)'!$A$28</c:f>
              <c:strCache>
                <c:ptCount val="1"/>
                <c:pt idx="0">
                  <c:v>...EPS025-Capresoca EPS</c:v>
                </c:pt>
              </c:strCache>
            </c:strRef>
          </c:tx>
          <c:spPr>
            <a:solidFill>
              <a:schemeClr val="accent3">
                <a:lumMod val="60000"/>
                <a:lumOff val="4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(18)'!$B$28:$F$28</c:f>
            </c:numRef>
          </c:val>
          <c:extLst>
            <c:ext xmlns:c16="http://schemas.microsoft.com/office/drawing/2014/chart" uri="{C3380CC4-5D6E-409C-BE32-E72D297353CC}">
              <c16:uniqueId val="{0000001A-62D8-4FD8-AB66-758BBCD2E47F}"/>
            </c:ext>
          </c:extLst>
        </c:ser>
        <c:ser>
          <c:idx val="27"/>
          <c:order val="27"/>
          <c:tx>
            <c:strRef>
              <c:f>'[carteraDeudor (18).xls]carteraDeudor (18)'!$A$29</c:f>
              <c:strCache>
                <c:ptCount val="1"/>
                <c:pt idx="0">
                  <c:v>...CCF055-CAJACOPI Atlántico -CCF</c:v>
                </c:pt>
              </c:strCache>
            </c:strRef>
          </c:tx>
          <c:spPr>
            <a:solidFill>
              <a:schemeClr val="accent4">
                <a:lumMod val="60000"/>
                <a:lumOff val="4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(18)'!$B$29:$F$29</c:f>
            </c:numRef>
          </c:val>
          <c:extLst>
            <c:ext xmlns:c16="http://schemas.microsoft.com/office/drawing/2014/chart" uri="{C3380CC4-5D6E-409C-BE32-E72D297353CC}">
              <c16:uniqueId val="{0000001B-62D8-4FD8-AB66-758BBCD2E47F}"/>
            </c:ext>
          </c:extLst>
        </c:ser>
        <c:ser>
          <c:idx val="28"/>
          <c:order val="28"/>
          <c:tx>
            <c:strRef>
              <c:f>'[carteraDeudor (18).xls]carteraDeudor (18)'!$A$30</c:f>
              <c:strCache>
                <c:ptCount val="1"/>
                <c:pt idx="0">
                  <c:v>...CCF024-Comfamiliar Huila EPS-CCF</c:v>
                </c:pt>
              </c:strCache>
            </c:strRef>
          </c:tx>
          <c:spPr>
            <a:solidFill>
              <a:schemeClr val="accent5">
                <a:lumMod val="60000"/>
                <a:lumOff val="4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(18)'!$B$30:$F$30</c:f>
            </c:numRef>
          </c:val>
          <c:extLst>
            <c:ext xmlns:c16="http://schemas.microsoft.com/office/drawing/2014/chart" uri="{C3380CC4-5D6E-409C-BE32-E72D297353CC}">
              <c16:uniqueId val="{0000001C-62D8-4FD8-AB66-758BBCD2E47F}"/>
            </c:ext>
          </c:extLst>
        </c:ser>
        <c:ser>
          <c:idx val="29"/>
          <c:order val="29"/>
          <c:tx>
            <c:strRef>
              <c:f>'[carteraDeudor (18).xls]carteraDeudor (18)'!$A$31</c:f>
              <c:strCache>
                <c:ptCount val="1"/>
                <c:pt idx="0">
                  <c:v>...EPSS34-Capital Salud EPSS SAS</c:v>
                </c:pt>
              </c:strCache>
            </c:strRef>
          </c:tx>
          <c:spPr>
            <a:solidFill>
              <a:schemeClr val="accent6">
                <a:lumMod val="60000"/>
                <a:lumOff val="4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(18)'!$B$31:$F$31</c:f>
            </c:numRef>
          </c:val>
          <c:extLst>
            <c:ext xmlns:c16="http://schemas.microsoft.com/office/drawing/2014/chart" uri="{C3380CC4-5D6E-409C-BE32-E72D297353CC}">
              <c16:uniqueId val="{0000001D-62D8-4FD8-AB66-758BBCD2E47F}"/>
            </c:ext>
          </c:extLst>
        </c:ser>
        <c:ser>
          <c:idx val="30"/>
          <c:order val="30"/>
          <c:tx>
            <c:strRef>
              <c:f>'[carteraDeudor (18).xls]carteraDeudor (18)'!$A$32</c:f>
              <c:strCache>
                <c:ptCount val="1"/>
                <c:pt idx="0">
                  <c:v>...PLiq-EPS CAPRECOM -Caja de Previsión Social de Comunicaciones</c:v>
                </c:pt>
              </c:strCache>
            </c:strRef>
          </c:tx>
          <c:spPr>
            <a:solidFill>
              <a:schemeClr val="accent1">
                <a:lumMod val="5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(18)'!$B$32:$F$32</c:f>
            </c:numRef>
          </c:val>
          <c:extLst>
            <c:ext xmlns:c16="http://schemas.microsoft.com/office/drawing/2014/chart" uri="{C3380CC4-5D6E-409C-BE32-E72D297353CC}">
              <c16:uniqueId val="{0000001E-62D8-4FD8-AB66-758BBCD2E47F}"/>
            </c:ext>
          </c:extLst>
        </c:ser>
        <c:ser>
          <c:idx val="31"/>
          <c:order val="31"/>
          <c:tx>
            <c:strRef>
              <c:f>'[carteraDeudor (18).xls]carteraDeudor (18)'!$A$33</c:f>
              <c:strCache>
                <c:ptCount val="1"/>
                <c:pt idx="0">
                  <c:v>...CCF027-Comfamiliar Nariño EPS-CCF</c:v>
                </c:pt>
              </c:strCache>
            </c:strRef>
          </c:tx>
          <c:spPr>
            <a:solidFill>
              <a:schemeClr val="accent2">
                <a:lumMod val="5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(18)'!$B$33:$F$33</c:f>
            </c:numRef>
          </c:val>
          <c:extLst>
            <c:ext xmlns:c16="http://schemas.microsoft.com/office/drawing/2014/chart" uri="{C3380CC4-5D6E-409C-BE32-E72D297353CC}">
              <c16:uniqueId val="{0000001F-62D8-4FD8-AB66-758BBCD2E47F}"/>
            </c:ext>
          </c:extLst>
        </c:ser>
        <c:ser>
          <c:idx val="32"/>
          <c:order val="32"/>
          <c:tx>
            <c:strRef>
              <c:f>'[carteraDeudor (18).xls]carteraDeudor (18)'!$A$34</c:f>
              <c:strCache>
                <c:ptCount val="1"/>
                <c:pt idx="0">
                  <c:v>...ESS133-Cooperativa de Salud Comunitaria "COMPARTA"</c:v>
                </c:pt>
              </c:strCache>
            </c:strRef>
          </c:tx>
          <c:spPr>
            <a:solidFill>
              <a:schemeClr val="accent3">
                <a:lumMod val="5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(18)'!$B$34:$F$34</c:f>
            </c:numRef>
          </c:val>
          <c:extLst>
            <c:ext xmlns:c16="http://schemas.microsoft.com/office/drawing/2014/chart" uri="{C3380CC4-5D6E-409C-BE32-E72D297353CC}">
              <c16:uniqueId val="{00000020-62D8-4FD8-AB66-758BBCD2E47F}"/>
            </c:ext>
          </c:extLst>
        </c:ser>
        <c:ser>
          <c:idx val="33"/>
          <c:order val="33"/>
          <c:tx>
            <c:strRef>
              <c:f>'[carteraDeudor (18).xls]carteraDeudor (18)'!$A$35</c:f>
              <c:strCache>
                <c:ptCount val="1"/>
                <c:pt idx="0">
                  <c:v>...MovilidadRS-EPSS08-Compensar EPS</c:v>
                </c:pt>
              </c:strCache>
            </c:strRef>
          </c:tx>
          <c:spPr>
            <a:solidFill>
              <a:schemeClr val="accent4">
                <a:lumMod val="5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(18)'!$B$35:$F$35</c:f>
            </c:numRef>
          </c:val>
          <c:extLst>
            <c:ext xmlns:c16="http://schemas.microsoft.com/office/drawing/2014/chart" uri="{C3380CC4-5D6E-409C-BE32-E72D297353CC}">
              <c16:uniqueId val="{00000021-62D8-4FD8-AB66-758BBCD2E47F}"/>
            </c:ext>
          </c:extLst>
        </c:ser>
        <c:ser>
          <c:idx val="34"/>
          <c:order val="34"/>
          <c:tx>
            <c:strRef>
              <c:f>'[carteraDeudor (18).xls]carteraDeudor (18)'!$A$36</c:f>
              <c:strCache>
                <c:ptCount val="1"/>
                <c:pt idx="0">
                  <c:v>...MovilidadRS-EPSS16-Coomeva EPS SA</c:v>
                </c:pt>
              </c:strCache>
            </c:strRef>
          </c:tx>
          <c:spPr>
            <a:solidFill>
              <a:schemeClr val="accent5">
                <a:lumMod val="5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(18)'!$B$36:$F$36</c:f>
            </c:numRef>
          </c:val>
          <c:extLst>
            <c:ext xmlns:c16="http://schemas.microsoft.com/office/drawing/2014/chart" uri="{C3380CC4-5D6E-409C-BE32-E72D297353CC}">
              <c16:uniqueId val="{00000022-62D8-4FD8-AB66-758BBCD2E47F}"/>
            </c:ext>
          </c:extLst>
        </c:ser>
        <c:ser>
          <c:idx val="35"/>
          <c:order val="35"/>
          <c:tx>
            <c:strRef>
              <c:f>'[carteraDeudor (18).xls]carteraDeudor (18)'!$A$37</c:f>
              <c:strCache>
                <c:ptCount val="1"/>
                <c:pt idx="0">
                  <c:v>...ESS024-COOSALUD EPS S.A.</c:v>
                </c:pt>
              </c:strCache>
            </c:strRef>
          </c:tx>
          <c:spPr>
            <a:solidFill>
              <a:schemeClr val="accent6">
                <a:lumMod val="5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(18)'!$B$37:$F$37</c:f>
            </c:numRef>
          </c:val>
          <c:extLst>
            <c:ext xmlns:c16="http://schemas.microsoft.com/office/drawing/2014/chart" uri="{C3380CC4-5D6E-409C-BE32-E72D297353CC}">
              <c16:uniqueId val="{00000023-62D8-4FD8-AB66-758BBCD2E47F}"/>
            </c:ext>
          </c:extLst>
        </c:ser>
        <c:ser>
          <c:idx val="36"/>
          <c:order val="36"/>
          <c:tx>
            <c:strRef>
              <c:f>'[carteraDeudor (18).xls]carteraDeudor (18)'!$A$38</c:f>
              <c:strCache>
                <c:ptCount val="1"/>
                <c:pt idx="0">
                  <c:v>...MovilidadRS-EPSS23-Cruz Blanca SA EPS</c:v>
                </c:pt>
              </c:strCache>
            </c:strRef>
          </c:tx>
          <c:spPr>
            <a:solidFill>
              <a:schemeClr val="accent1">
                <a:lumMod val="70000"/>
                <a:lumOff val="3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(18)'!$B$38:$F$38</c:f>
            </c:numRef>
          </c:val>
          <c:extLst>
            <c:ext xmlns:c16="http://schemas.microsoft.com/office/drawing/2014/chart" uri="{C3380CC4-5D6E-409C-BE32-E72D297353CC}">
              <c16:uniqueId val="{00000024-62D8-4FD8-AB66-758BBCD2E47F}"/>
            </c:ext>
          </c:extLst>
        </c:ser>
        <c:ser>
          <c:idx val="37"/>
          <c:order val="37"/>
          <c:tx>
            <c:strRef>
              <c:f>'[carteraDeudor (18).xls]carteraDeudor (18)'!$A$39</c:f>
              <c:strCache>
                <c:ptCount val="1"/>
                <c:pt idx="0">
                  <c:v>...ESS091-Entidad Cooperativa Solidaria de Salud "ECOOPSOS"</c:v>
                </c:pt>
              </c:strCache>
            </c:strRef>
          </c:tx>
          <c:spPr>
            <a:solidFill>
              <a:schemeClr val="accent2">
                <a:lumMod val="70000"/>
                <a:lumOff val="3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(18)'!$B$39:$F$39</c:f>
            </c:numRef>
          </c:val>
          <c:extLst>
            <c:ext xmlns:c16="http://schemas.microsoft.com/office/drawing/2014/chart" uri="{C3380CC4-5D6E-409C-BE32-E72D297353CC}">
              <c16:uniqueId val="{00000025-62D8-4FD8-AB66-758BBCD2E47F}"/>
            </c:ext>
          </c:extLst>
        </c:ser>
        <c:ser>
          <c:idx val="38"/>
          <c:order val="38"/>
          <c:tx>
            <c:strRef>
              <c:f>'[carteraDeudor (18).xls]carteraDeudor (18)'!$A$40</c:f>
              <c:strCache>
                <c:ptCount val="1"/>
                <c:pt idx="0">
                  <c:v>...ESS002-Empresa Mutual para el Desarrollo Integral de la Salud ESS "EMDISALUD ESS"</c:v>
                </c:pt>
              </c:strCache>
            </c:strRef>
          </c:tx>
          <c:spPr>
            <a:solidFill>
              <a:schemeClr val="accent3">
                <a:lumMod val="70000"/>
                <a:lumOff val="3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(18)'!$B$40:$F$40</c:f>
            </c:numRef>
          </c:val>
          <c:extLst>
            <c:ext xmlns:c16="http://schemas.microsoft.com/office/drawing/2014/chart" uri="{C3380CC4-5D6E-409C-BE32-E72D297353CC}">
              <c16:uniqueId val="{00000026-62D8-4FD8-AB66-758BBCD2E47F}"/>
            </c:ext>
          </c:extLst>
        </c:ser>
        <c:ser>
          <c:idx val="39"/>
          <c:order val="39"/>
          <c:tx>
            <c:strRef>
              <c:f>'[carteraDeudor (18).xls]carteraDeudor (18)'!$A$41</c:f>
              <c:strCache>
                <c:ptCount val="1"/>
                <c:pt idx="0">
                  <c:v>...ESS118-Asociación Mutual Empresa Solidaria de Salud de Nariño ESS "EMSSANAR ESS"</c:v>
                </c:pt>
              </c:strCache>
            </c:strRef>
          </c:tx>
          <c:spPr>
            <a:solidFill>
              <a:schemeClr val="accent4">
                <a:lumMod val="70000"/>
                <a:lumOff val="3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(18)'!$B$41:$F$41</c:f>
            </c:numRef>
          </c:val>
          <c:extLst>
            <c:ext xmlns:c16="http://schemas.microsoft.com/office/drawing/2014/chart" uri="{C3380CC4-5D6E-409C-BE32-E72D297353CC}">
              <c16:uniqueId val="{00000027-62D8-4FD8-AB66-758BBCD2E47F}"/>
            </c:ext>
          </c:extLst>
        </c:ser>
        <c:ser>
          <c:idx val="40"/>
          <c:order val="40"/>
          <c:tx>
            <c:strRef>
              <c:f>'[carteraDeudor (18).xls]carteraDeudor (18)'!$A$42</c:f>
              <c:strCache>
                <c:ptCount val="1"/>
                <c:pt idx="0">
                  <c:v>...EPS040-SAVIA SALUD EPSS -Alianza Medellín Antioquia EPS SAS</c:v>
                </c:pt>
              </c:strCache>
            </c:strRef>
          </c:tx>
          <c:spPr>
            <a:solidFill>
              <a:schemeClr val="accent5">
                <a:lumMod val="70000"/>
                <a:lumOff val="3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(18)'!$B$42:$F$42</c:f>
            </c:numRef>
          </c:val>
          <c:extLst>
            <c:ext xmlns:c16="http://schemas.microsoft.com/office/drawing/2014/chart" uri="{C3380CC4-5D6E-409C-BE32-E72D297353CC}">
              <c16:uniqueId val="{00000028-62D8-4FD8-AB66-758BBCD2E47F}"/>
            </c:ext>
          </c:extLst>
        </c:ser>
        <c:ser>
          <c:idx val="41"/>
          <c:order val="41"/>
          <c:tx>
            <c:strRef>
              <c:f>'[carteraDeudor (18).xls]carteraDeudor (18)'!$A$43</c:f>
              <c:strCache>
                <c:ptCount val="1"/>
                <c:pt idx="0">
                  <c:v>...EPS022-EPS CONVIDA</c:v>
                </c:pt>
              </c:strCache>
            </c:strRef>
          </c:tx>
          <c:spPr>
            <a:solidFill>
              <a:schemeClr val="accent6">
                <a:lumMod val="70000"/>
                <a:lumOff val="3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(18)'!$B$43:$F$43</c:f>
            </c:numRef>
          </c:val>
          <c:extLst>
            <c:ext xmlns:c16="http://schemas.microsoft.com/office/drawing/2014/chart" uri="{C3380CC4-5D6E-409C-BE32-E72D297353CC}">
              <c16:uniqueId val="{00000029-62D8-4FD8-AB66-758BBCD2E47F}"/>
            </c:ext>
          </c:extLst>
        </c:ser>
        <c:ser>
          <c:idx val="42"/>
          <c:order val="42"/>
          <c:tx>
            <c:strRef>
              <c:f>'[carteraDeudor (18).xls]carteraDeudor (18)'!$A$44</c:f>
              <c:strCache>
                <c:ptCount val="1"/>
                <c:pt idx="0">
                  <c:v>...CCF053-COMFACUNDI - CCF de Cundinamarca</c:v>
                </c:pt>
              </c:strCache>
            </c:strRef>
          </c:tx>
          <c:spPr>
            <a:solidFill>
              <a:schemeClr val="accent1">
                <a:lumMod val="7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(18)'!$B$44:$F$44</c:f>
            </c:numRef>
          </c:val>
          <c:extLst>
            <c:ext xmlns:c16="http://schemas.microsoft.com/office/drawing/2014/chart" uri="{C3380CC4-5D6E-409C-BE32-E72D297353CC}">
              <c16:uniqueId val="{0000002A-62D8-4FD8-AB66-758BBCD2E47F}"/>
            </c:ext>
          </c:extLst>
        </c:ser>
        <c:ser>
          <c:idx val="43"/>
          <c:order val="43"/>
          <c:tx>
            <c:strRef>
              <c:f>'[carteraDeudor (18).xls]carteraDeudor (18)'!$A$45</c:f>
              <c:strCache>
                <c:ptCount val="1"/>
                <c:pt idx="0">
                  <c:v>...MovilidadRS-EPSS17-Famisanar LTDA EPS</c:v>
                </c:pt>
              </c:strCache>
            </c:strRef>
          </c:tx>
          <c:spPr>
            <a:solidFill>
              <a:schemeClr val="accent2">
                <a:lumMod val="7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(18)'!$B$45:$F$45</c:f>
            </c:numRef>
          </c:val>
          <c:extLst>
            <c:ext xmlns:c16="http://schemas.microsoft.com/office/drawing/2014/chart" uri="{C3380CC4-5D6E-409C-BE32-E72D297353CC}">
              <c16:uniqueId val="{0000002B-62D8-4FD8-AB66-758BBCD2E47F}"/>
            </c:ext>
          </c:extLst>
        </c:ser>
        <c:ser>
          <c:idx val="44"/>
          <c:order val="44"/>
          <c:tx>
            <c:strRef>
              <c:f>'[carteraDeudor (18).xls]carteraDeudor (18)'!$A$46</c:f>
              <c:strCache>
                <c:ptCount val="1"/>
                <c:pt idx="0">
                  <c:v>...EPSI05-Entidad Promotora de Salud Mallamas EPSI</c:v>
                </c:pt>
              </c:strCache>
            </c:strRef>
          </c:tx>
          <c:spPr>
            <a:solidFill>
              <a:schemeClr val="accent3">
                <a:lumMod val="7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(18)'!$B$46:$F$46</c:f>
            </c:numRef>
          </c:val>
          <c:extLst>
            <c:ext xmlns:c16="http://schemas.microsoft.com/office/drawing/2014/chart" uri="{C3380CC4-5D6E-409C-BE32-E72D297353CC}">
              <c16:uniqueId val="{0000002C-62D8-4FD8-AB66-758BBCD2E47F}"/>
            </c:ext>
          </c:extLst>
        </c:ser>
        <c:ser>
          <c:idx val="45"/>
          <c:order val="45"/>
          <c:tx>
            <c:strRef>
              <c:f>'[carteraDeudor (18).xls]carteraDeudor (18)'!$A$47</c:f>
              <c:strCache>
                <c:ptCount val="1"/>
                <c:pt idx="0">
                  <c:v>...EPSI02-Asociación de Cabildos Indígenas Zenú de San Andrés de Sotavento Córdoba - Sucre "Manexca"</c:v>
                </c:pt>
              </c:strCache>
            </c:strRef>
          </c:tx>
          <c:spPr>
            <a:solidFill>
              <a:schemeClr val="accent4">
                <a:lumMod val="7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(18)'!$B$47:$F$47</c:f>
            </c:numRef>
          </c:val>
          <c:extLst>
            <c:ext xmlns:c16="http://schemas.microsoft.com/office/drawing/2014/chart" uri="{C3380CC4-5D6E-409C-BE32-E72D297353CC}">
              <c16:uniqueId val="{0000002D-62D8-4FD8-AB66-758BBCD2E47F}"/>
            </c:ext>
          </c:extLst>
        </c:ser>
        <c:ser>
          <c:idx val="46"/>
          <c:order val="46"/>
          <c:tx>
            <c:strRef>
              <c:f>'[carteraDeudor (18).xls]carteraDeudor (18)'!$A$48</c:f>
              <c:strCache>
                <c:ptCount val="1"/>
                <c:pt idx="0">
                  <c:v>...EPSS45-MEDIMAS EPS SAS</c:v>
                </c:pt>
              </c:strCache>
            </c:strRef>
          </c:tx>
          <c:spPr>
            <a:solidFill>
              <a:schemeClr val="accent5">
                <a:lumMod val="7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(18)'!$B$48:$F$48</c:f>
            </c:numRef>
          </c:val>
          <c:extLst>
            <c:ext xmlns:c16="http://schemas.microsoft.com/office/drawing/2014/chart" uri="{C3380CC4-5D6E-409C-BE32-E72D297353CC}">
              <c16:uniqueId val="{0000002E-62D8-4FD8-AB66-758BBCD2E47F}"/>
            </c:ext>
          </c:extLst>
        </c:ser>
        <c:ser>
          <c:idx val="47"/>
          <c:order val="47"/>
          <c:tx>
            <c:strRef>
              <c:f>'[carteraDeudor (18).xls]carteraDeudor (18)'!$A$49</c:f>
              <c:strCache>
                <c:ptCount val="1"/>
                <c:pt idx="0">
                  <c:v>...MovilidadRS-EPSS37-Nueva EPS SA</c:v>
                </c:pt>
              </c:strCache>
            </c:strRef>
          </c:tx>
          <c:spPr>
            <a:solidFill>
              <a:schemeClr val="accent6">
                <a:lumMod val="7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(18)'!$B$49:$F$49</c:f>
            </c:numRef>
          </c:val>
          <c:extLst>
            <c:ext xmlns:c16="http://schemas.microsoft.com/office/drawing/2014/chart" uri="{C3380CC4-5D6E-409C-BE32-E72D297353CC}">
              <c16:uniqueId val="{0000002F-62D8-4FD8-AB66-758BBCD2E47F}"/>
            </c:ext>
          </c:extLst>
        </c:ser>
        <c:ser>
          <c:idx val="48"/>
          <c:order val="48"/>
          <c:tx>
            <c:strRef>
              <c:f>'[carteraDeudor (18).xls]carteraDeudor (18)'!$A$50</c:f>
              <c:strCache>
                <c:ptCount val="1"/>
                <c:pt idx="0">
                  <c:v>...EPSI06-Entidad Promotora de Salud "Pijaosalud EPSI"</c:v>
                </c:pt>
              </c:strCache>
            </c:strRef>
          </c:tx>
          <c:spPr>
            <a:solidFill>
              <a:schemeClr val="accent1">
                <a:lumMod val="50000"/>
                <a:lumOff val="5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(18)'!$B$50:$F$50</c:f>
            </c:numRef>
          </c:val>
          <c:extLst>
            <c:ext xmlns:c16="http://schemas.microsoft.com/office/drawing/2014/chart" uri="{C3380CC4-5D6E-409C-BE32-E72D297353CC}">
              <c16:uniqueId val="{00000030-62D8-4FD8-AB66-758BBCD2E47F}"/>
            </c:ext>
          </c:extLst>
        </c:ser>
        <c:ser>
          <c:idx val="49"/>
          <c:order val="49"/>
          <c:tx>
            <c:strRef>
              <c:f>'[carteraDeudor (18).xls]carteraDeudor (18)'!$A$51</c:f>
              <c:strCache>
                <c:ptCount val="1"/>
                <c:pt idx="0">
                  <c:v>...MovilidadRS-EPSS02-Salud Total SA EPS</c:v>
                </c:pt>
              </c:strCache>
            </c:strRef>
          </c:tx>
          <c:spPr>
            <a:solidFill>
              <a:schemeClr val="accent2">
                <a:lumMod val="50000"/>
                <a:lumOff val="5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(18)'!$B$51:$F$51</c:f>
            </c:numRef>
          </c:val>
          <c:extLst>
            <c:ext xmlns:c16="http://schemas.microsoft.com/office/drawing/2014/chart" uri="{C3380CC4-5D6E-409C-BE32-E72D297353CC}">
              <c16:uniqueId val="{00000031-62D8-4FD8-AB66-758BBCD2E47F}"/>
            </c:ext>
          </c:extLst>
        </c:ser>
        <c:ser>
          <c:idx val="50"/>
          <c:order val="50"/>
          <c:tx>
            <c:strRef>
              <c:f>'[carteraDeudor (18).xls]carteraDeudor (18)'!$A$52</c:f>
              <c:strCache>
                <c:ptCount val="1"/>
                <c:pt idx="0">
                  <c:v>...EPSS33-Salud Vida EPS</c:v>
                </c:pt>
              </c:strCache>
            </c:strRef>
          </c:tx>
          <c:spPr>
            <a:solidFill>
              <a:schemeClr val="accent3">
                <a:lumMod val="50000"/>
                <a:lumOff val="5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(18)'!$B$52:$F$52</c:f>
            </c:numRef>
          </c:val>
          <c:extLst>
            <c:ext xmlns:c16="http://schemas.microsoft.com/office/drawing/2014/chart" uri="{C3380CC4-5D6E-409C-BE32-E72D297353CC}">
              <c16:uniqueId val="{00000032-62D8-4FD8-AB66-758BBCD2E47F}"/>
            </c:ext>
          </c:extLst>
        </c:ser>
        <c:ser>
          <c:idx val="51"/>
          <c:order val="51"/>
          <c:tx>
            <c:strRef>
              <c:f>'[carteraDeudor (18).xls]carteraDeudor (18)'!$A$53</c:f>
              <c:strCache>
                <c:ptCount val="1"/>
                <c:pt idx="0">
                  <c:v>...EPS-ARS del régimen subsidiado en liquidación</c:v>
                </c:pt>
              </c:strCache>
            </c:strRef>
          </c:tx>
          <c:spPr>
            <a:solidFill>
              <a:schemeClr val="accent4">
                <a:lumMod val="50000"/>
                <a:lumOff val="5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(18)'!$B$53:$F$53</c:f>
            </c:numRef>
          </c:val>
          <c:extLst>
            <c:ext xmlns:c16="http://schemas.microsoft.com/office/drawing/2014/chart" uri="{C3380CC4-5D6E-409C-BE32-E72D297353CC}">
              <c16:uniqueId val="{00000033-62D8-4FD8-AB66-758BBCD2E47F}"/>
            </c:ext>
          </c:extLst>
        </c:ser>
        <c:ser>
          <c:idx val="52"/>
          <c:order val="52"/>
          <c:tx>
            <c:strRef>
              <c:f>'[carteraDeudor (18).xls]carteraDeudor (18)'!$A$54</c:f>
              <c:strCache>
                <c:ptCount val="1"/>
                <c:pt idx="0">
                  <c:v>SUBTOTAL SUBSIDIADO</c:v>
                </c:pt>
              </c:strCache>
            </c:strRef>
          </c:tx>
          <c:spPr>
            <a:solidFill>
              <a:schemeClr val="accent5">
                <a:lumMod val="50000"/>
                <a:lumOff val="5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(18)'!$B$54:$F$54</c:f>
            </c:numRef>
          </c:val>
          <c:extLst>
            <c:ext xmlns:c16="http://schemas.microsoft.com/office/drawing/2014/chart" uri="{C3380CC4-5D6E-409C-BE32-E72D297353CC}">
              <c16:uniqueId val="{00000034-62D8-4FD8-AB66-758BBCD2E47F}"/>
            </c:ext>
          </c:extLst>
        </c:ser>
        <c:ser>
          <c:idx val="53"/>
          <c:order val="53"/>
          <c:tx>
            <c:strRef>
              <c:f>'[carteraDeudor (18).xls]carteraDeudor (18)'!$A$55</c:f>
              <c:strCache>
                <c:ptCount val="1"/>
                <c:pt idx="0">
                  <c:v>...Allianz Seguros S.A..</c:v>
                </c:pt>
              </c:strCache>
            </c:strRef>
          </c:tx>
          <c:spPr>
            <a:solidFill>
              <a:schemeClr val="accent6">
                <a:lumMod val="50000"/>
                <a:lumOff val="5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(18)'!$B$55:$F$55</c:f>
            </c:numRef>
          </c:val>
          <c:extLst>
            <c:ext xmlns:c16="http://schemas.microsoft.com/office/drawing/2014/chart" uri="{C3380CC4-5D6E-409C-BE32-E72D297353CC}">
              <c16:uniqueId val="{00000035-62D8-4FD8-AB66-758BBCD2E47F}"/>
            </c:ext>
          </c:extLst>
        </c:ser>
        <c:ser>
          <c:idx val="54"/>
          <c:order val="54"/>
          <c:tx>
            <c:strRef>
              <c:f>'[carteraDeudor (18).xls]carteraDeudor (18)'!$A$56</c:f>
              <c:strCache>
                <c:ptCount val="1"/>
                <c:pt idx="0">
                  <c:v>...Aseguradora Solidaria de Colombia Ltda. Entidad Cooperativa</c:v>
                </c:pt>
              </c:strCache>
            </c:strRef>
          </c:tx>
          <c:spPr>
            <a:solidFill>
              <a:schemeClr val="accent1"/>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(18)'!$B$56:$F$56</c:f>
            </c:numRef>
          </c:val>
          <c:extLst>
            <c:ext xmlns:c16="http://schemas.microsoft.com/office/drawing/2014/chart" uri="{C3380CC4-5D6E-409C-BE32-E72D297353CC}">
              <c16:uniqueId val="{00000036-62D8-4FD8-AB66-758BBCD2E47F}"/>
            </c:ext>
          </c:extLst>
        </c:ser>
        <c:ser>
          <c:idx val="55"/>
          <c:order val="55"/>
          <c:tx>
            <c:strRef>
              <c:f>'[carteraDeudor (18).xls]carteraDeudor (18)'!$A$57</c:f>
              <c:strCache>
                <c:ptCount val="1"/>
                <c:pt idx="0">
                  <c:v>...AXA Colpatria Seguros S.A.</c:v>
                </c:pt>
              </c:strCache>
            </c:strRef>
          </c:tx>
          <c:spPr>
            <a:solidFill>
              <a:schemeClr val="accent2"/>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(18)'!$B$57:$F$57</c:f>
            </c:numRef>
          </c:val>
          <c:extLst>
            <c:ext xmlns:c16="http://schemas.microsoft.com/office/drawing/2014/chart" uri="{C3380CC4-5D6E-409C-BE32-E72D297353CC}">
              <c16:uniqueId val="{00000037-62D8-4FD8-AB66-758BBCD2E47F}"/>
            </c:ext>
          </c:extLst>
        </c:ser>
        <c:ser>
          <c:idx val="56"/>
          <c:order val="56"/>
          <c:tx>
            <c:strRef>
              <c:f>'[carteraDeudor (18).xls]carteraDeudor (18)'!$A$58</c:f>
              <c:strCache>
                <c:ptCount val="1"/>
                <c:pt idx="0">
                  <c:v>...Cardif Colombia Seguros Generales S.A.</c:v>
                </c:pt>
              </c:strCache>
            </c:strRef>
          </c:tx>
          <c:spPr>
            <a:solidFill>
              <a:schemeClr val="accent3"/>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(18)'!$B$58:$F$58</c:f>
            </c:numRef>
          </c:val>
          <c:extLst>
            <c:ext xmlns:c16="http://schemas.microsoft.com/office/drawing/2014/chart" uri="{C3380CC4-5D6E-409C-BE32-E72D297353CC}">
              <c16:uniqueId val="{00000038-62D8-4FD8-AB66-758BBCD2E47F}"/>
            </c:ext>
          </c:extLst>
        </c:ser>
        <c:ser>
          <c:idx val="57"/>
          <c:order val="57"/>
          <c:tx>
            <c:strRef>
              <c:f>'[carteraDeudor (18).xls]carteraDeudor (18)'!$A$59</c:f>
              <c:strCache>
                <c:ptCount val="1"/>
                <c:pt idx="0">
                  <c:v>...Compañía Mundial de Seguros S.A.</c:v>
                </c:pt>
              </c:strCache>
            </c:strRef>
          </c:tx>
          <c:spPr>
            <a:solidFill>
              <a:schemeClr val="accent4"/>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(18)'!$B$59:$F$59</c:f>
            </c:numRef>
          </c:val>
          <c:extLst>
            <c:ext xmlns:c16="http://schemas.microsoft.com/office/drawing/2014/chart" uri="{C3380CC4-5D6E-409C-BE32-E72D297353CC}">
              <c16:uniqueId val="{00000039-62D8-4FD8-AB66-758BBCD2E47F}"/>
            </c:ext>
          </c:extLst>
        </c:ser>
        <c:ser>
          <c:idx val="58"/>
          <c:order val="58"/>
          <c:tx>
            <c:strRef>
              <c:f>'[carteraDeudor (18).xls]carteraDeudor (18)'!$A$60</c:f>
              <c:strCache>
                <c:ptCount val="1"/>
                <c:pt idx="0">
                  <c:v>...La Equidad Seguros Generales Organismo Cooperativo -La Equidad-</c:v>
                </c:pt>
              </c:strCache>
            </c:strRef>
          </c:tx>
          <c:spPr>
            <a:solidFill>
              <a:schemeClr val="accent5"/>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(18)'!$B$60:$F$60</c:f>
            </c:numRef>
          </c:val>
          <c:extLst>
            <c:ext xmlns:c16="http://schemas.microsoft.com/office/drawing/2014/chart" uri="{C3380CC4-5D6E-409C-BE32-E72D297353CC}">
              <c16:uniqueId val="{0000003A-62D8-4FD8-AB66-758BBCD2E47F}"/>
            </c:ext>
          </c:extLst>
        </c:ser>
        <c:ser>
          <c:idx val="59"/>
          <c:order val="59"/>
          <c:tx>
            <c:strRef>
              <c:f>'[carteraDeudor (18).xls]carteraDeudor (18)'!$A$61</c:f>
              <c:strCache>
                <c:ptCount val="1"/>
                <c:pt idx="0">
                  <c:v>...La Previsora S.A. Compañía de Seguros</c:v>
                </c:pt>
              </c:strCache>
            </c:strRef>
          </c:tx>
          <c:spPr>
            <a:solidFill>
              <a:schemeClr val="accent6"/>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(18)'!$B$61:$F$61</c:f>
            </c:numRef>
          </c:val>
          <c:extLst>
            <c:ext xmlns:c16="http://schemas.microsoft.com/office/drawing/2014/chart" uri="{C3380CC4-5D6E-409C-BE32-E72D297353CC}">
              <c16:uniqueId val="{0000003B-62D8-4FD8-AB66-758BBCD2E47F}"/>
            </c:ext>
          </c:extLst>
        </c:ser>
        <c:ser>
          <c:idx val="60"/>
          <c:order val="60"/>
          <c:tx>
            <c:strRef>
              <c:f>'[carteraDeudor (18).xls]carteraDeudor (18)'!$A$62</c:f>
              <c:strCache>
                <c:ptCount val="1"/>
                <c:pt idx="0">
                  <c:v>...Liberty Seguros S.A.</c:v>
                </c:pt>
              </c:strCache>
            </c:strRef>
          </c:tx>
          <c:spPr>
            <a:solidFill>
              <a:schemeClr val="accent1">
                <a:lumMod val="6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(18)'!$B$62:$F$62</c:f>
            </c:numRef>
          </c:val>
          <c:extLst>
            <c:ext xmlns:c16="http://schemas.microsoft.com/office/drawing/2014/chart" uri="{C3380CC4-5D6E-409C-BE32-E72D297353CC}">
              <c16:uniqueId val="{0000003C-62D8-4FD8-AB66-758BBCD2E47F}"/>
            </c:ext>
          </c:extLst>
        </c:ser>
        <c:ser>
          <c:idx val="61"/>
          <c:order val="61"/>
          <c:tx>
            <c:strRef>
              <c:f>'[carteraDeudor (18).xls]carteraDeudor (18)'!$A$63</c:f>
              <c:strCache>
                <c:ptCount val="1"/>
                <c:pt idx="0">
                  <c:v>...Mapfre Seguros Generales de Colombia S.A.</c:v>
                </c:pt>
              </c:strCache>
            </c:strRef>
          </c:tx>
          <c:spPr>
            <a:solidFill>
              <a:schemeClr val="accent2">
                <a:lumMod val="6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(18)'!$B$63:$F$63</c:f>
            </c:numRef>
          </c:val>
          <c:extLst>
            <c:ext xmlns:c16="http://schemas.microsoft.com/office/drawing/2014/chart" uri="{C3380CC4-5D6E-409C-BE32-E72D297353CC}">
              <c16:uniqueId val="{0000003D-62D8-4FD8-AB66-758BBCD2E47F}"/>
            </c:ext>
          </c:extLst>
        </c:ser>
        <c:ser>
          <c:idx val="62"/>
          <c:order val="62"/>
          <c:tx>
            <c:strRef>
              <c:f>'[carteraDeudor (18).xls]carteraDeudor (18)'!$A$64</c:f>
              <c:strCache>
                <c:ptCount val="1"/>
                <c:pt idx="0">
                  <c:v>...QBE Seguros S.A.</c:v>
                </c:pt>
              </c:strCache>
            </c:strRef>
          </c:tx>
          <c:spPr>
            <a:solidFill>
              <a:schemeClr val="accent3">
                <a:lumMod val="6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(18)'!$B$64:$F$64</c:f>
            </c:numRef>
          </c:val>
          <c:extLst>
            <c:ext xmlns:c16="http://schemas.microsoft.com/office/drawing/2014/chart" uri="{C3380CC4-5D6E-409C-BE32-E72D297353CC}">
              <c16:uniqueId val="{0000003E-62D8-4FD8-AB66-758BBCD2E47F}"/>
            </c:ext>
          </c:extLst>
        </c:ser>
        <c:ser>
          <c:idx val="63"/>
          <c:order val="63"/>
          <c:tx>
            <c:strRef>
              <c:f>'[carteraDeudor (18).xls]carteraDeudor (18)'!$A$65</c:f>
              <c:strCache>
                <c:ptCount val="1"/>
                <c:pt idx="0">
                  <c:v>...Seguros Bolívar S.A.</c:v>
                </c:pt>
              </c:strCache>
            </c:strRef>
          </c:tx>
          <c:spPr>
            <a:solidFill>
              <a:schemeClr val="accent4">
                <a:lumMod val="6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(18)'!$B$65:$F$65</c:f>
            </c:numRef>
          </c:val>
          <c:extLst>
            <c:ext xmlns:c16="http://schemas.microsoft.com/office/drawing/2014/chart" uri="{C3380CC4-5D6E-409C-BE32-E72D297353CC}">
              <c16:uniqueId val="{0000003F-62D8-4FD8-AB66-758BBCD2E47F}"/>
            </c:ext>
          </c:extLst>
        </c:ser>
        <c:ser>
          <c:idx val="64"/>
          <c:order val="64"/>
          <c:tx>
            <c:strRef>
              <c:f>'[carteraDeudor (18).xls]carteraDeudor (18)'!$A$66</c:f>
              <c:strCache>
                <c:ptCount val="1"/>
                <c:pt idx="0">
                  <c:v>...Seguros del Estado S.A.</c:v>
                </c:pt>
              </c:strCache>
            </c:strRef>
          </c:tx>
          <c:spPr>
            <a:solidFill>
              <a:schemeClr val="accent5">
                <a:lumMod val="6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(18)'!$B$66:$F$66</c:f>
            </c:numRef>
          </c:val>
          <c:extLst>
            <c:ext xmlns:c16="http://schemas.microsoft.com/office/drawing/2014/chart" uri="{C3380CC4-5D6E-409C-BE32-E72D297353CC}">
              <c16:uniqueId val="{00000040-62D8-4FD8-AB66-758BBCD2E47F}"/>
            </c:ext>
          </c:extLst>
        </c:ser>
        <c:ser>
          <c:idx val="65"/>
          <c:order val="65"/>
          <c:tx>
            <c:strRef>
              <c:f>'[carteraDeudor (18).xls]carteraDeudor (18)'!$A$67</c:f>
              <c:strCache>
                <c:ptCount val="1"/>
                <c:pt idx="0">
                  <c:v>...Seguros Generales Suramericana S.A.</c:v>
                </c:pt>
              </c:strCache>
            </c:strRef>
          </c:tx>
          <c:spPr>
            <a:solidFill>
              <a:schemeClr val="accent6">
                <a:lumMod val="6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(18)'!$B$67:$F$67</c:f>
            </c:numRef>
          </c:val>
          <c:extLst>
            <c:ext xmlns:c16="http://schemas.microsoft.com/office/drawing/2014/chart" uri="{C3380CC4-5D6E-409C-BE32-E72D297353CC}">
              <c16:uniqueId val="{00000041-62D8-4FD8-AB66-758BBCD2E47F}"/>
            </c:ext>
          </c:extLst>
        </c:ser>
        <c:ser>
          <c:idx val="66"/>
          <c:order val="66"/>
          <c:tx>
            <c:strRef>
              <c:f>'[carteraDeudor (18).xls]carteraDeudor (18)'!$A$68</c:f>
              <c:strCache>
                <c:ptCount val="1"/>
                <c:pt idx="0">
                  <c:v>...ADRES - Administradora de los Recursos del Sistema General de Seguridad Social en Salud</c:v>
                </c:pt>
              </c:strCache>
            </c:strRef>
          </c:tx>
          <c:spPr>
            <a:solidFill>
              <a:schemeClr val="accent1">
                <a:lumMod val="80000"/>
                <a:lumOff val="2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(18)'!$B$68:$F$68</c:f>
            </c:numRef>
          </c:val>
          <c:extLst>
            <c:ext xmlns:c16="http://schemas.microsoft.com/office/drawing/2014/chart" uri="{C3380CC4-5D6E-409C-BE32-E72D297353CC}">
              <c16:uniqueId val="{00000042-62D8-4FD8-AB66-758BBCD2E47F}"/>
            </c:ext>
          </c:extLst>
        </c:ser>
        <c:ser>
          <c:idx val="67"/>
          <c:order val="67"/>
          <c:tx>
            <c:strRef>
              <c:f>'[carteraDeudor (18).xls]carteraDeudor (18)'!$A$69</c:f>
              <c:strCache>
                <c:ptCount val="1"/>
                <c:pt idx="0">
                  <c:v>...Aseguradoras en liquidación</c:v>
                </c:pt>
              </c:strCache>
            </c:strRef>
          </c:tx>
          <c:spPr>
            <a:solidFill>
              <a:schemeClr val="accent2">
                <a:lumMod val="80000"/>
                <a:lumOff val="2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(18)'!$B$69:$F$69</c:f>
            </c:numRef>
          </c:val>
          <c:extLst>
            <c:ext xmlns:c16="http://schemas.microsoft.com/office/drawing/2014/chart" uri="{C3380CC4-5D6E-409C-BE32-E72D297353CC}">
              <c16:uniqueId val="{00000043-62D8-4FD8-AB66-758BBCD2E47F}"/>
            </c:ext>
          </c:extLst>
        </c:ser>
        <c:ser>
          <c:idx val="68"/>
          <c:order val="68"/>
          <c:tx>
            <c:strRef>
              <c:f>'[carteraDeudor (18).xls]carteraDeudor (18)'!$A$70</c:f>
              <c:strCache>
                <c:ptCount val="1"/>
                <c:pt idx="0">
                  <c:v>SUBTOTAL SOAT-ECAT</c:v>
                </c:pt>
              </c:strCache>
            </c:strRef>
          </c:tx>
          <c:spPr>
            <a:solidFill>
              <a:schemeClr val="accent3">
                <a:lumMod val="80000"/>
                <a:lumOff val="2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(18)'!$B$70:$F$70</c:f>
            </c:numRef>
          </c:val>
          <c:extLst>
            <c:ext xmlns:c16="http://schemas.microsoft.com/office/drawing/2014/chart" uri="{C3380CC4-5D6E-409C-BE32-E72D297353CC}">
              <c16:uniqueId val="{00000044-62D8-4FD8-AB66-758BBCD2E47F}"/>
            </c:ext>
          </c:extLst>
        </c:ser>
        <c:ser>
          <c:idx val="69"/>
          <c:order val="69"/>
          <c:tx>
            <c:strRef>
              <c:f>'[carteraDeudor (18).xls]carteraDeudor (18)'!$A$71</c:f>
              <c:strCache>
                <c:ptCount val="1"/>
                <c:pt idx="0">
                  <c:v>...Tolima</c:v>
                </c:pt>
              </c:strCache>
            </c:strRef>
          </c:tx>
          <c:spPr>
            <a:solidFill>
              <a:schemeClr val="accent4">
                <a:lumMod val="80000"/>
                <a:lumOff val="2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(18)'!$B$71:$F$71</c:f>
            </c:numRef>
          </c:val>
          <c:extLst>
            <c:ext xmlns:c16="http://schemas.microsoft.com/office/drawing/2014/chart" uri="{C3380CC4-5D6E-409C-BE32-E72D297353CC}">
              <c16:uniqueId val="{00000045-62D8-4FD8-AB66-758BBCD2E47F}"/>
            </c:ext>
          </c:extLst>
        </c:ser>
        <c:ser>
          <c:idx val="70"/>
          <c:order val="70"/>
          <c:tx>
            <c:strRef>
              <c:f>'[carteraDeudor (18).xls]carteraDeudor (18)'!$A$72</c:f>
              <c:strCache>
                <c:ptCount val="1"/>
                <c:pt idx="0">
                  <c:v>...Cundinamarca</c:v>
                </c:pt>
              </c:strCache>
            </c:strRef>
          </c:tx>
          <c:spPr>
            <a:solidFill>
              <a:schemeClr val="accent5">
                <a:lumMod val="80000"/>
                <a:lumOff val="2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(18)'!$B$72:$F$72</c:f>
            </c:numRef>
          </c:val>
          <c:extLst>
            <c:ext xmlns:c16="http://schemas.microsoft.com/office/drawing/2014/chart" uri="{C3380CC4-5D6E-409C-BE32-E72D297353CC}">
              <c16:uniqueId val="{00000046-62D8-4FD8-AB66-758BBCD2E47F}"/>
            </c:ext>
          </c:extLst>
        </c:ser>
        <c:ser>
          <c:idx val="71"/>
          <c:order val="71"/>
          <c:tx>
            <c:strRef>
              <c:f>'[carteraDeudor (18).xls]carteraDeudor (18)'!$A$73</c:f>
              <c:strCache>
                <c:ptCount val="1"/>
                <c:pt idx="0">
                  <c:v>...Caquetá</c:v>
                </c:pt>
              </c:strCache>
            </c:strRef>
          </c:tx>
          <c:spPr>
            <a:solidFill>
              <a:schemeClr val="accent6">
                <a:lumMod val="80000"/>
                <a:lumOff val="2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(18)'!$B$73:$F$73</c:f>
            </c:numRef>
          </c:val>
          <c:extLst>
            <c:ext xmlns:c16="http://schemas.microsoft.com/office/drawing/2014/chart" uri="{C3380CC4-5D6E-409C-BE32-E72D297353CC}">
              <c16:uniqueId val="{00000047-62D8-4FD8-AB66-758BBCD2E47F}"/>
            </c:ext>
          </c:extLst>
        </c:ser>
        <c:ser>
          <c:idx val="72"/>
          <c:order val="72"/>
          <c:tx>
            <c:strRef>
              <c:f>'[carteraDeudor (18).xls]carteraDeudor (18)'!$A$74</c:f>
              <c:strCache>
                <c:ptCount val="1"/>
                <c:pt idx="0">
                  <c:v>...Caquetá</c:v>
                </c:pt>
              </c:strCache>
            </c:strRef>
          </c:tx>
          <c:spPr>
            <a:solidFill>
              <a:schemeClr val="accent1">
                <a:lumMod val="8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(18)'!$B$74:$F$74</c:f>
            </c:numRef>
          </c:val>
          <c:extLst>
            <c:ext xmlns:c16="http://schemas.microsoft.com/office/drawing/2014/chart" uri="{C3380CC4-5D6E-409C-BE32-E72D297353CC}">
              <c16:uniqueId val="{00000048-62D8-4FD8-AB66-758BBCD2E47F}"/>
            </c:ext>
          </c:extLst>
        </c:ser>
        <c:ser>
          <c:idx val="73"/>
          <c:order val="73"/>
          <c:tx>
            <c:strRef>
              <c:f>'[carteraDeudor (18).xls]carteraDeudor (18)'!$A$75</c:f>
              <c:strCache>
                <c:ptCount val="1"/>
                <c:pt idx="0">
                  <c:v>...Putumayo</c:v>
                </c:pt>
              </c:strCache>
            </c:strRef>
          </c:tx>
          <c:spPr>
            <a:solidFill>
              <a:schemeClr val="accent2">
                <a:lumMod val="8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(18)'!$B$75:$F$75</c:f>
            </c:numRef>
          </c:val>
          <c:extLst>
            <c:ext xmlns:c16="http://schemas.microsoft.com/office/drawing/2014/chart" uri="{C3380CC4-5D6E-409C-BE32-E72D297353CC}">
              <c16:uniqueId val="{00000049-62D8-4FD8-AB66-758BBCD2E47F}"/>
            </c:ext>
          </c:extLst>
        </c:ser>
        <c:ser>
          <c:idx val="74"/>
          <c:order val="74"/>
          <c:tx>
            <c:strRef>
              <c:f>'[carteraDeudor (18).xls]carteraDeudor (18)'!$A$76</c:f>
              <c:strCache>
                <c:ptCount val="1"/>
                <c:pt idx="0">
                  <c:v>...Bolívar</c:v>
                </c:pt>
              </c:strCache>
            </c:strRef>
          </c:tx>
          <c:spPr>
            <a:solidFill>
              <a:schemeClr val="accent3">
                <a:lumMod val="8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(18)'!$B$76:$F$76</c:f>
            </c:numRef>
          </c:val>
          <c:extLst>
            <c:ext xmlns:c16="http://schemas.microsoft.com/office/drawing/2014/chart" uri="{C3380CC4-5D6E-409C-BE32-E72D297353CC}">
              <c16:uniqueId val="{0000004A-62D8-4FD8-AB66-758BBCD2E47F}"/>
            </c:ext>
          </c:extLst>
        </c:ser>
        <c:ser>
          <c:idx val="75"/>
          <c:order val="75"/>
          <c:tx>
            <c:strRef>
              <c:f>'[carteraDeudor (18).xls]carteraDeudor (18)'!$A$77</c:f>
              <c:strCache>
                <c:ptCount val="1"/>
                <c:pt idx="0">
                  <c:v>...Huila</c:v>
                </c:pt>
              </c:strCache>
            </c:strRef>
          </c:tx>
          <c:spPr>
            <a:solidFill>
              <a:schemeClr val="accent4">
                <a:lumMod val="8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(18)'!$B$77:$F$77</c:f>
            </c:numRef>
          </c:val>
          <c:extLst>
            <c:ext xmlns:c16="http://schemas.microsoft.com/office/drawing/2014/chart" uri="{C3380CC4-5D6E-409C-BE32-E72D297353CC}">
              <c16:uniqueId val="{0000004B-62D8-4FD8-AB66-758BBCD2E47F}"/>
            </c:ext>
          </c:extLst>
        </c:ser>
        <c:ser>
          <c:idx val="76"/>
          <c:order val="76"/>
          <c:tx>
            <c:strRef>
              <c:f>'[carteraDeudor (18).xls]carteraDeudor (18)'!$A$78</c:f>
              <c:strCache>
                <c:ptCount val="1"/>
                <c:pt idx="0">
                  <c:v>...Meta</c:v>
                </c:pt>
              </c:strCache>
            </c:strRef>
          </c:tx>
          <c:spPr>
            <a:solidFill>
              <a:schemeClr val="accent5">
                <a:lumMod val="8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(18)'!$B$78:$F$78</c:f>
            </c:numRef>
          </c:val>
          <c:extLst>
            <c:ext xmlns:c16="http://schemas.microsoft.com/office/drawing/2014/chart" uri="{C3380CC4-5D6E-409C-BE32-E72D297353CC}">
              <c16:uniqueId val="{0000004C-62D8-4FD8-AB66-758BBCD2E47F}"/>
            </c:ext>
          </c:extLst>
        </c:ser>
        <c:ser>
          <c:idx val="77"/>
          <c:order val="77"/>
          <c:tx>
            <c:strRef>
              <c:f>'[carteraDeudor (18).xls]carteraDeudor (18)'!$A$79</c:f>
              <c:strCache>
                <c:ptCount val="1"/>
                <c:pt idx="0">
                  <c:v>SUBTOTAL POBL. POBRE SECR. DEPARTAMENTALES - DISTRITALES (INCLUYE SERV. Y TCGIAS. SIN COBERTURA EN EL POS A LOS AFIL. REG. SUBSIDIADO)</c:v>
                </c:pt>
              </c:strCache>
            </c:strRef>
          </c:tx>
          <c:spPr>
            <a:solidFill>
              <a:schemeClr val="accent6">
                <a:lumMod val="8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(18)'!$B$79:$F$79</c:f>
            </c:numRef>
          </c:val>
          <c:extLst>
            <c:ext xmlns:c16="http://schemas.microsoft.com/office/drawing/2014/chart" uri="{C3380CC4-5D6E-409C-BE32-E72D297353CC}">
              <c16:uniqueId val="{0000004D-62D8-4FD8-AB66-758BBCD2E47F}"/>
            </c:ext>
          </c:extLst>
        </c:ser>
        <c:ser>
          <c:idx val="78"/>
          <c:order val="78"/>
          <c:tx>
            <c:strRef>
              <c:f>'[carteraDeudor (18).xls]carteraDeudor (18)'!$A$80</c:f>
              <c:strCache>
                <c:ptCount val="1"/>
                <c:pt idx="0">
                  <c:v>...Bogotá, D.C. - Bogotá, D.C</c:v>
                </c:pt>
              </c:strCache>
            </c:strRef>
          </c:tx>
          <c:spPr>
            <a:solidFill>
              <a:schemeClr val="accent1">
                <a:lumMod val="60000"/>
                <a:lumOff val="4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(18)'!$B$80:$F$80</c:f>
            </c:numRef>
          </c:val>
          <c:extLst>
            <c:ext xmlns:c16="http://schemas.microsoft.com/office/drawing/2014/chart" uri="{C3380CC4-5D6E-409C-BE32-E72D297353CC}">
              <c16:uniqueId val="{0000004E-62D8-4FD8-AB66-758BBCD2E47F}"/>
            </c:ext>
          </c:extLst>
        </c:ser>
        <c:ser>
          <c:idx val="79"/>
          <c:order val="79"/>
          <c:tx>
            <c:strRef>
              <c:f>'[carteraDeudor (18).xls]carteraDeudor (18)'!$A$81</c:f>
              <c:strCache>
                <c:ptCount val="1"/>
                <c:pt idx="0">
                  <c:v>SUBTOTAL POBL. POBRE SECR. MUNICIPALES</c:v>
                </c:pt>
              </c:strCache>
            </c:strRef>
          </c:tx>
          <c:spPr>
            <a:solidFill>
              <a:schemeClr val="accent2">
                <a:lumMod val="60000"/>
                <a:lumOff val="4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(18)'!$B$81:$F$81</c:f>
            </c:numRef>
          </c:val>
          <c:extLst>
            <c:ext xmlns:c16="http://schemas.microsoft.com/office/drawing/2014/chart" uri="{C3380CC4-5D6E-409C-BE32-E72D297353CC}">
              <c16:uniqueId val="{0000004F-62D8-4FD8-AB66-758BBCD2E47F}"/>
            </c:ext>
          </c:extLst>
        </c:ser>
        <c:ser>
          <c:idx val="80"/>
          <c:order val="80"/>
          <c:tx>
            <c:strRef>
              <c:f>'[carteraDeudor (18).xls]carteraDeudor (18)'!$A$82</c:f>
              <c:strCache>
                <c:ptCount val="1"/>
                <c:pt idx="0">
                  <c:v>Particulares</c:v>
                </c:pt>
              </c:strCache>
            </c:strRef>
          </c:tx>
          <c:spPr>
            <a:solidFill>
              <a:schemeClr val="accent3">
                <a:lumMod val="60000"/>
                <a:lumOff val="4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(18)'!$B$82:$F$82</c:f>
            </c:numRef>
          </c:val>
          <c:extLst>
            <c:ext xmlns:c16="http://schemas.microsoft.com/office/drawing/2014/chart" uri="{C3380CC4-5D6E-409C-BE32-E72D297353CC}">
              <c16:uniqueId val="{00000050-62D8-4FD8-AB66-758BBCD2E47F}"/>
            </c:ext>
          </c:extLst>
        </c:ser>
        <c:ser>
          <c:idx val="81"/>
          <c:order val="81"/>
          <c:tx>
            <c:strRef>
              <c:f>'[carteraDeudor (18).xls]carteraDeudor (18)'!$A$83</c:f>
              <c:strCache>
                <c:ptCount val="1"/>
                <c:pt idx="0">
                  <c:v>Plan de Interv. Colectivas Mples / Dtles (Antes PAB)</c:v>
                </c:pt>
              </c:strCache>
            </c:strRef>
          </c:tx>
          <c:spPr>
            <a:solidFill>
              <a:schemeClr val="accent4">
                <a:lumMod val="60000"/>
                <a:lumOff val="4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(18)'!$B$83:$F$83</c:f>
            </c:numRef>
          </c:val>
          <c:extLst>
            <c:ext xmlns:c16="http://schemas.microsoft.com/office/drawing/2014/chart" uri="{C3380CC4-5D6E-409C-BE32-E72D297353CC}">
              <c16:uniqueId val="{00000051-62D8-4FD8-AB66-758BBCD2E47F}"/>
            </c:ext>
          </c:extLst>
        </c:ser>
        <c:ser>
          <c:idx val="82"/>
          <c:order val="82"/>
          <c:tx>
            <c:strRef>
              <c:f>'[carteraDeudor (18).xls]carteraDeudor (18)'!$A$84</c:f>
              <c:strCache>
                <c:ptCount val="1"/>
                <c:pt idx="0">
                  <c:v>Otros deudores por venta de Servicios de Salud</c:v>
                </c:pt>
              </c:strCache>
            </c:strRef>
          </c:tx>
          <c:spPr>
            <a:solidFill>
              <a:schemeClr val="accent5">
                <a:lumMod val="60000"/>
                <a:lumOff val="4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(18)'!$B$84:$F$84</c:f>
            </c:numRef>
          </c:val>
          <c:extLst>
            <c:ext xmlns:c16="http://schemas.microsoft.com/office/drawing/2014/chart" uri="{C3380CC4-5D6E-409C-BE32-E72D297353CC}">
              <c16:uniqueId val="{00000052-62D8-4FD8-AB66-758BBCD2E47F}"/>
            </c:ext>
          </c:extLst>
        </c:ser>
        <c:ser>
          <c:idx val="83"/>
          <c:order val="83"/>
          <c:tx>
            <c:strRef>
              <c:f>'[carteraDeudor (18).xls]carteraDeudor (18)'!$A$85</c:f>
              <c:strCache>
                <c:ptCount val="1"/>
                <c:pt idx="0">
                  <c:v>ARL - Administradoras de Riesgos Laborales</c:v>
                </c:pt>
              </c:strCache>
            </c:strRef>
          </c:tx>
          <c:spPr>
            <a:solidFill>
              <a:schemeClr val="accent6">
                <a:lumMod val="60000"/>
                <a:lumOff val="4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(18)'!$B$85:$F$85</c:f>
            </c:numRef>
          </c:val>
          <c:extLst>
            <c:ext xmlns:c16="http://schemas.microsoft.com/office/drawing/2014/chart" uri="{C3380CC4-5D6E-409C-BE32-E72D297353CC}">
              <c16:uniqueId val="{00000053-62D8-4FD8-AB66-758BBCD2E47F}"/>
            </c:ext>
          </c:extLst>
        </c:ser>
        <c:ser>
          <c:idx val="84"/>
          <c:order val="84"/>
          <c:tx>
            <c:strRef>
              <c:f>'[carteraDeudor (18).xls]carteraDeudor (18)'!$A$86</c:f>
              <c:strCache>
                <c:ptCount val="1"/>
                <c:pt idx="0">
                  <c:v>Empresas de Medicina Prepagada</c:v>
                </c:pt>
              </c:strCache>
            </c:strRef>
          </c:tx>
          <c:spPr>
            <a:solidFill>
              <a:schemeClr val="accent1">
                <a:lumMod val="5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(18)'!$B$86:$F$86</c:f>
            </c:numRef>
          </c:val>
          <c:extLst>
            <c:ext xmlns:c16="http://schemas.microsoft.com/office/drawing/2014/chart" uri="{C3380CC4-5D6E-409C-BE32-E72D297353CC}">
              <c16:uniqueId val="{00000054-62D8-4FD8-AB66-758BBCD2E47F}"/>
            </c:ext>
          </c:extLst>
        </c:ser>
        <c:ser>
          <c:idx val="85"/>
          <c:order val="85"/>
          <c:tx>
            <c:strRef>
              <c:f>'[carteraDeudor (18).xls]carteraDeudor (18)'!$A$87</c:f>
              <c:strCache>
                <c:ptCount val="1"/>
                <c:pt idx="0">
                  <c:v>IPS Privadas</c:v>
                </c:pt>
              </c:strCache>
            </c:strRef>
          </c:tx>
          <c:spPr>
            <a:solidFill>
              <a:schemeClr val="accent2">
                <a:lumMod val="5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(18)'!$B$87:$F$87</c:f>
            </c:numRef>
          </c:val>
          <c:extLst>
            <c:ext xmlns:c16="http://schemas.microsoft.com/office/drawing/2014/chart" uri="{C3380CC4-5D6E-409C-BE32-E72D297353CC}">
              <c16:uniqueId val="{00000055-62D8-4FD8-AB66-758BBCD2E47F}"/>
            </c:ext>
          </c:extLst>
        </c:ser>
        <c:ser>
          <c:idx val="86"/>
          <c:order val="86"/>
          <c:tx>
            <c:strRef>
              <c:f>'[carteraDeudor (18).xls]carteraDeudor (18)'!$A$88</c:f>
              <c:strCache>
                <c:ptCount val="1"/>
                <c:pt idx="0">
                  <c:v>IPS Públicas</c:v>
                </c:pt>
              </c:strCache>
            </c:strRef>
          </c:tx>
          <c:spPr>
            <a:solidFill>
              <a:schemeClr val="accent3">
                <a:lumMod val="5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(18)'!$B$88:$F$88</c:f>
            </c:numRef>
          </c:val>
          <c:extLst>
            <c:ext xmlns:c16="http://schemas.microsoft.com/office/drawing/2014/chart" uri="{C3380CC4-5D6E-409C-BE32-E72D297353CC}">
              <c16:uniqueId val="{00000056-62D8-4FD8-AB66-758BBCD2E47F}"/>
            </c:ext>
          </c:extLst>
        </c:ser>
        <c:ser>
          <c:idx val="87"/>
          <c:order val="87"/>
          <c:tx>
            <c:strRef>
              <c:f>'[carteraDeudor (18).xls]carteraDeudor (18)'!$A$89</c:f>
              <c:strCache>
                <c:ptCount val="1"/>
                <c:pt idx="0">
                  <c:v>Fondo Nacional de Salud de las Personas Privadas de la libertad</c:v>
                </c:pt>
              </c:strCache>
            </c:strRef>
          </c:tx>
          <c:spPr>
            <a:solidFill>
              <a:schemeClr val="accent4">
                <a:lumMod val="5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(18)'!$B$89:$F$89</c:f>
            </c:numRef>
          </c:val>
          <c:extLst>
            <c:ext xmlns:c16="http://schemas.microsoft.com/office/drawing/2014/chart" uri="{C3380CC4-5D6E-409C-BE32-E72D297353CC}">
              <c16:uniqueId val="{00000057-62D8-4FD8-AB66-758BBCD2E47F}"/>
            </c:ext>
          </c:extLst>
        </c:ser>
        <c:ser>
          <c:idx val="88"/>
          <c:order val="88"/>
          <c:tx>
            <c:strRef>
              <c:f>'[carteraDeudor (18).xls]carteraDeudor (18)'!$A$90</c:f>
              <c:strCache>
                <c:ptCount val="1"/>
                <c:pt idx="0">
                  <c:v>Direccion General de Sanidad Militar</c:v>
                </c:pt>
              </c:strCache>
            </c:strRef>
          </c:tx>
          <c:spPr>
            <a:solidFill>
              <a:schemeClr val="accent5">
                <a:lumMod val="5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(18)'!$B$90:$F$90</c:f>
            </c:numRef>
          </c:val>
          <c:extLst>
            <c:ext xmlns:c16="http://schemas.microsoft.com/office/drawing/2014/chart" uri="{C3380CC4-5D6E-409C-BE32-E72D297353CC}">
              <c16:uniqueId val="{00000058-62D8-4FD8-AB66-758BBCD2E47F}"/>
            </c:ext>
          </c:extLst>
        </c:ser>
        <c:ser>
          <c:idx val="89"/>
          <c:order val="89"/>
          <c:tx>
            <c:strRef>
              <c:f>'[carteraDeudor (18).xls]carteraDeudor (18)'!$A$91</c:f>
              <c:strCache>
                <c:ptCount val="1"/>
                <c:pt idx="0">
                  <c:v>Fiduprevisora Fondo de Prestaciones Sociales del Magisterio</c:v>
                </c:pt>
              </c:strCache>
            </c:strRef>
          </c:tx>
          <c:spPr>
            <a:solidFill>
              <a:schemeClr val="accent6">
                <a:lumMod val="5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(18)'!$B$91:$F$91</c:f>
            </c:numRef>
          </c:val>
          <c:extLst>
            <c:ext xmlns:c16="http://schemas.microsoft.com/office/drawing/2014/chart" uri="{C3380CC4-5D6E-409C-BE32-E72D297353CC}">
              <c16:uniqueId val="{00000059-62D8-4FD8-AB66-758BBCD2E47F}"/>
            </c:ext>
          </c:extLst>
        </c:ser>
        <c:ser>
          <c:idx val="90"/>
          <c:order val="90"/>
          <c:tx>
            <c:strRef>
              <c:f>'[carteraDeudor (18).xls]carteraDeudor (18)'!$A$92</c:f>
              <c:strCache>
                <c:ptCount val="1"/>
                <c:pt idx="0">
                  <c:v>Direccion Sanidad Policia  Nacional</c:v>
                </c:pt>
              </c:strCache>
            </c:strRef>
          </c:tx>
          <c:spPr>
            <a:solidFill>
              <a:schemeClr val="accent1">
                <a:lumMod val="70000"/>
                <a:lumOff val="3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(18)'!$B$92:$F$92</c:f>
            </c:numRef>
          </c:val>
          <c:extLst>
            <c:ext xmlns:c16="http://schemas.microsoft.com/office/drawing/2014/chart" uri="{C3380CC4-5D6E-409C-BE32-E72D297353CC}">
              <c16:uniqueId val="{0000005A-62D8-4FD8-AB66-758BBCD2E47F}"/>
            </c:ext>
          </c:extLst>
        </c:ser>
        <c:ser>
          <c:idx val="91"/>
          <c:order val="91"/>
          <c:tx>
            <c:strRef>
              <c:f>'[carteraDeudor (18).xls]carteraDeudor (18)'!$A$93</c:f>
              <c:strCache>
                <c:ptCount val="1"/>
                <c:pt idx="0">
                  <c:v>SUBTOTAL OTROS DEUDORES POR VENTA DE SERVICIOS DE SALUD</c:v>
                </c:pt>
              </c:strCache>
            </c:strRef>
          </c:tx>
          <c:spPr>
            <a:solidFill>
              <a:schemeClr val="accent2">
                <a:lumMod val="70000"/>
                <a:lumOff val="3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(18)'!$B$93:$F$93</c:f>
            </c:numRef>
          </c:val>
          <c:extLst>
            <c:ext xmlns:c16="http://schemas.microsoft.com/office/drawing/2014/chart" uri="{C3380CC4-5D6E-409C-BE32-E72D297353CC}">
              <c16:uniqueId val="{0000005B-62D8-4FD8-AB66-758BBCD2E47F}"/>
            </c:ext>
          </c:extLst>
        </c:ser>
        <c:ser>
          <c:idx val="92"/>
          <c:order val="92"/>
          <c:tx>
            <c:strRef>
              <c:f>'[carteraDeudor (18).xls]carteraDeudor (18)'!$A$94</c:f>
              <c:strCache>
                <c:ptCount val="1"/>
                <c:pt idx="0">
                  <c:v>...OTROS DEUDORES DIFERENTE A VENTA DE SERVICIOS</c:v>
                </c:pt>
              </c:strCache>
            </c:strRef>
          </c:tx>
          <c:spPr>
            <a:solidFill>
              <a:schemeClr val="accent3">
                <a:lumMod val="70000"/>
                <a:lumOff val="3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(18)'!$B$94:$F$94</c:f>
            </c:numRef>
          </c:val>
          <c:extLst>
            <c:ext xmlns:c16="http://schemas.microsoft.com/office/drawing/2014/chart" uri="{C3380CC4-5D6E-409C-BE32-E72D297353CC}">
              <c16:uniqueId val="{0000005C-62D8-4FD8-AB66-758BBCD2E47F}"/>
            </c:ext>
          </c:extLst>
        </c:ser>
        <c:ser>
          <c:idx val="93"/>
          <c:order val="93"/>
          <c:tx>
            <c:strRef>
              <c:f>'[carteraDeudor (18).xls]carteraDeudor (18)'!$A$95</c:f>
              <c:strCache>
                <c:ptCount val="1"/>
                <c:pt idx="0">
                  <c:v>SUBTOTAL CONCEPTO DIFERENTE A VENTA DE SS</c:v>
                </c:pt>
              </c:strCache>
            </c:strRef>
          </c:tx>
          <c:spPr>
            <a:solidFill>
              <a:schemeClr val="accent4">
                <a:lumMod val="70000"/>
                <a:lumOff val="30000"/>
              </a:schemeClr>
            </a:solidFill>
            <a:ln>
              <a:noFill/>
            </a:ln>
            <a:effectLst/>
          </c:spPr>
          <c:invertIfNegative val="0"/>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(18)'!$B$95:$F$95</c:f>
            </c:numRef>
          </c:val>
          <c:extLst>
            <c:ext xmlns:c16="http://schemas.microsoft.com/office/drawing/2014/chart" uri="{C3380CC4-5D6E-409C-BE32-E72D297353CC}">
              <c16:uniqueId val="{0000005D-62D8-4FD8-AB66-758BBCD2E47F}"/>
            </c:ext>
          </c:extLst>
        </c:ser>
        <c:ser>
          <c:idx val="94"/>
          <c:order val="94"/>
          <c:tx>
            <c:strRef>
              <c:f>'[carteraDeudor (18).xls]carteraDeudor (18)'!$A$96</c:f>
              <c:strCache>
                <c:ptCount val="1"/>
                <c:pt idx="0">
                  <c:v>TOTAL</c:v>
                </c:pt>
              </c:strCache>
            </c:strRef>
          </c:tx>
          <c:spPr>
            <a:solidFill>
              <a:schemeClr val="accent5">
                <a:lumMod val="70000"/>
                <a:lumOff val="3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'[carteraDeudor (18).xls]carteraDeudor (18)'!$B$1:$F$1</c:f>
              <c:strCache>
                <c:ptCount val="5"/>
                <c:pt idx="0">
                  <c:v>hasta60</c:v>
                </c:pt>
                <c:pt idx="1">
                  <c:v>de61a90</c:v>
                </c:pt>
                <c:pt idx="2">
                  <c:v>de91a180</c:v>
                </c:pt>
                <c:pt idx="3">
                  <c:v>de181a360</c:v>
                </c:pt>
                <c:pt idx="4">
                  <c:v>mayor360</c:v>
                </c:pt>
              </c:strCache>
            </c:strRef>
          </c:cat>
          <c:val>
            <c:numRef>
              <c:f>'[carteraDeudor (18).xls]carteraDeudor (18)'!$B$96:$F$96</c:f>
              <c:numCache>
                <c:formatCode>#,##0</c:formatCode>
                <c:ptCount val="5"/>
                <c:pt idx="0">
                  <c:v>1282353563</c:v>
                </c:pt>
                <c:pt idx="1">
                  <c:v>964632233</c:v>
                </c:pt>
                <c:pt idx="2">
                  <c:v>2237493353</c:v>
                </c:pt>
                <c:pt idx="3">
                  <c:v>3476385720</c:v>
                </c:pt>
                <c:pt idx="4">
                  <c:v>7114342604</c:v>
                </c:pt>
              </c:numCache>
            </c:numRef>
          </c:val>
          <c:extLst>
            <c:ext xmlns:c16="http://schemas.microsoft.com/office/drawing/2014/chart" uri="{C3380CC4-5D6E-409C-BE32-E72D297353CC}">
              <c16:uniqueId val="{0000005E-62D8-4FD8-AB66-758BBCD2E47F}"/>
            </c:ext>
          </c:extLst>
        </c:ser>
        <c:dLbls>
          <c:showLegendKey val="0"/>
          <c:showVal val="0"/>
          <c:showCatName val="0"/>
          <c:showSerName val="0"/>
          <c:showPercent val="0"/>
          <c:showBubbleSize val="0"/>
        </c:dLbls>
        <c:gapWidth val="182"/>
        <c:axId val="441843984"/>
        <c:axId val="441840704"/>
      </c:barChart>
      <c:catAx>
        <c:axId val="4418439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441840704"/>
        <c:crosses val="autoZero"/>
        <c:auto val="1"/>
        <c:lblAlgn val="ctr"/>
        <c:lblOffset val="100"/>
        <c:noMultiLvlLbl val="0"/>
      </c:catAx>
      <c:valAx>
        <c:axId val="4418407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44184398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TOTAL_CARTERA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tx>
            <c:strRef>
              <c:f>'[carteraDeudor (18).xls]carteraDeudor (18)'!$B$1</c:f>
              <c:strCache>
                <c:ptCount val="1"/>
                <c:pt idx="0">
                  <c:v>hasta60</c:v>
                </c:pt>
              </c:strCache>
            </c:strRef>
          </c:tx>
          <c:spPr>
            <a:solidFill>
              <a:schemeClr val="accent1"/>
            </a:solidFill>
            <a:ln>
              <a:noFill/>
            </a:ln>
            <a:effectLst/>
          </c:spPr>
          <c:invertIfNegative val="0"/>
          <c:cat>
            <c:strRef>
              <c:f>'[carteraDeudor (18).xls]carteraDeudor (18)'!$A$2:$A$95</c:f>
              <c:strCache>
                <c:ptCount val="7"/>
                <c:pt idx="0">
                  <c:v>SUBTOTAL CONTRIBUTIVO</c:v>
                </c:pt>
                <c:pt idx="1">
                  <c:v>SUBTOTAL SUBSIDIADO</c:v>
                </c:pt>
                <c:pt idx="2">
                  <c:v>SUBTOTAL SOAT-ECAT</c:v>
                </c:pt>
                <c:pt idx="3">
                  <c:v>SUBTOTAL POBL. POBRE SECR. DEPARTAMENTALES - DISTRITALES (INCLUYE SERV. Y TCGIAS. SIN COBERTURA EN EL POS A LOS AFIL. REG. SUBSIDIADO)</c:v>
                </c:pt>
                <c:pt idx="4">
                  <c:v>SUBTOTAL POBL. POBRE SECR. MUNICIPALES</c:v>
                </c:pt>
                <c:pt idx="5">
                  <c:v>SUBTOTAL OTROS DEUDORES POR VENTA DE SERVICIOS DE SALUD</c:v>
                </c:pt>
                <c:pt idx="6">
                  <c:v>SUBTOTAL CONCEPTO DIFERENTE A VENTA DE SS</c:v>
                </c:pt>
              </c:strCache>
            </c:strRef>
          </c:cat>
          <c:val>
            <c:numRef>
              <c:f>'[carteraDeudor (18).xls]carteraDeudor (18)'!$B$2:$B$95</c:f>
            </c:numRef>
          </c:val>
          <c:extLst>
            <c:ext xmlns:c16="http://schemas.microsoft.com/office/drawing/2014/chart" uri="{C3380CC4-5D6E-409C-BE32-E72D297353CC}">
              <c16:uniqueId val="{00000000-B7A1-4F28-ADB3-88E1A09B1074}"/>
            </c:ext>
          </c:extLst>
        </c:ser>
        <c:ser>
          <c:idx val="1"/>
          <c:order val="1"/>
          <c:tx>
            <c:strRef>
              <c:f>'[carteraDeudor (18).xls]carteraDeudor (18)'!$C$1</c:f>
              <c:strCache>
                <c:ptCount val="1"/>
                <c:pt idx="0">
                  <c:v>de61a90</c:v>
                </c:pt>
              </c:strCache>
            </c:strRef>
          </c:tx>
          <c:spPr>
            <a:solidFill>
              <a:schemeClr val="accent2"/>
            </a:solidFill>
            <a:ln>
              <a:noFill/>
            </a:ln>
            <a:effectLst/>
          </c:spPr>
          <c:invertIfNegative val="0"/>
          <c:cat>
            <c:strRef>
              <c:f>'[carteraDeudor (18).xls]carteraDeudor (18)'!$A$2:$A$95</c:f>
              <c:strCache>
                <c:ptCount val="7"/>
                <c:pt idx="0">
                  <c:v>SUBTOTAL CONTRIBUTIVO</c:v>
                </c:pt>
                <c:pt idx="1">
                  <c:v>SUBTOTAL SUBSIDIADO</c:v>
                </c:pt>
                <c:pt idx="2">
                  <c:v>SUBTOTAL SOAT-ECAT</c:v>
                </c:pt>
                <c:pt idx="3">
                  <c:v>SUBTOTAL POBL. POBRE SECR. DEPARTAMENTALES - DISTRITALES (INCLUYE SERV. Y TCGIAS. SIN COBERTURA EN EL POS A LOS AFIL. REG. SUBSIDIADO)</c:v>
                </c:pt>
                <c:pt idx="4">
                  <c:v>SUBTOTAL POBL. POBRE SECR. MUNICIPALES</c:v>
                </c:pt>
                <c:pt idx="5">
                  <c:v>SUBTOTAL OTROS DEUDORES POR VENTA DE SERVICIOS DE SALUD</c:v>
                </c:pt>
                <c:pt idx="6">
                  <c:v>SUBTOTAL CONCEPTO DIFERENTE A VENTA DE SS</c:v>
                </c:pt>
              </c:strCache>
            </c:strRef>
          </c:cat>
          <c:val>
            <c:numRef>
              <c:f>'[carteraDeudor (18).xls]carteraDeudor (18)'!$C$2:$C$95</c:f>
            </c:numRef>
          </c:val>
          <c:extLst>
            <c:ext xmlns:c16="http://schemas.microsoft.com/office/drawing/2014/chart" uri="{C3380CC4-5D6E-409C-BE32-E72D297353CC}">
              <c16:uniqueId val="{00000001-B7A1-4F28-ADB3-88E1A09B1074}"/>
            </c:ext>
          </c:extLst>
        </c:ser>
        <c:ser>
          <c:idx val="2"/>
          <c:order val="2"/>
          <c:tx>
            <c:strRef>
              <c:f>'[carteraDeudor (18).xls]carteraDeudor (18)'!$D$1</c:f>
              <c:strCache>
                <c:ptCount val="1"/>
                <c:pt idx="0">
                  <c:v>de91a180</c:v>
                </c:pt>
              </c:strCache>
            </c:strRef>
          </c:tx>
          <c:spPr>
            <a:solidFill>
              <a:schemeClr val="accent3"/>
            </a:solidFill>
            <a:ln>
              <a:noFill/>
            </a:ln>
            <a:effectLst/>
          </c:spPr>
          <c:invertIfNegative val="0"/>
          <c:cat>
            <c:strRef>
              <c:f>'[carteraDeudor (18).xls]carteraDeudor (18)'!$A$2:$A$95</c:f>
              <c:strCache>
                <c:ptCount val="7"/>
                <c:pt idx="0">
                  <c:v>SUBTOTAL CONTRIBUTIVO</c:v>
                </c:pt>
                <c:pt idx="1">
                  <c:v>SUBTOTAL SUBSIDIADO</c:v>
                </c:pt>
                <c:pt idx="2">
                  <c:v>SUBTOTAL SOAT-ECAT</c:v>
                </c:pt>
                <c:pt idx="3">
                  <c:v>SUBTOTAL POBL. POBRE SECR. DEPARTAMENTALES - DISTRITALES (INCLUYE SERV. Y TCGIAS. SIN COBERTURA EN EL POS A LOS AFIL. REG. SUBSIDIADO)</c:v>
                </c:pt>
                <c:pt idx="4">
                  <c:v>SUBTOTAL POBL. POBRE SECR. MUNICIPALES</c:v>
                </c:pt>
                <c:pt idx="5">
                  <c:v>SUBTOTAL OTROS DEUDORES POR VENTA DE SERVICIOS DE SALUD</c:v>
                </c:pt>
                <c:pt idx="6">
                  <c:v>SUBTOTAL CONCEPTO DIFERENTE A VENTA DE SS</c:v>
                </c:pt>
              </c:strCache>
            </c:strRef>
          </c:cat>
          <c:val>
            <c:numRef>
              <c:f>'[carteraDeudor (18).xls]carteraDeudor (18)'!$D$2:$D$95</c:f>
            </c:numRef>
          </c:val>
          <c:extLst>
            <c:ext xmlns:c16="http://schemas.microsoft.com/office/drawing/2014/chart" uri="{C3380CC4-5D6E-409C-BE32-E72D297353CC}">
              <c16:uniqueId val="{00000002-B7A1-4F28-ADB3-88E1A09B1074}"/>
            </c:ext>
          </c:extLst>
        </c:ser>
        <c:ser>
          <c:idx val="3"/>
          <c:order val="3"/>
          <c:tx>
            <c:strRef>
              <c:f>'[carteraDeudor (18).xls]carteraDeudor (18)'!$E$1</c:f>
              <c:strCache>
                <c:ptCount val="1"/>
                <c:pt idx="0">
                  <c:v>de181a360</c:v>
                </c:pt>
              </c:strCache>
            </c:strRef>
          </c:tx>
          <c:spPr>
            <a:solidFill>
              <a:schemeClr val="accent4"/>
            </a:solidFill>
            <a:ln>
              <a:noFill/>
            </a:ln>
            <a:effectLst/>
          </c:spPr>
          <c:invertIfNegative val="0"/>
          <c:cat>
            <c:strRef>
              <c:f>'[carteraDeudor (18).xls]carteraDeudor (18)'!$A$2:$A$95</c:f>
              <c:strCache>
                <c:ptCount val="7"/>
                <c:pt idx="0">
                  <c:v>SUBTOTAL CONTRIBUTIVO</c:v>
                </c:pt>
                <c:pt idx="1">
                  <c:v>SUBTOTAL SUBSIDIADO</c:v>
                </c:pt>
                <c:pt idx="2">
                  <c:v>SUBTOTAL SOAT-ECAT</c:v>
                </c:pt>
                <c:pt idx="3">
                  <c:v>SUBTOTAL POBL. POBRE SECR. DEPARTAMENTALES - DISTRITALES (INCLUYE SERV. Y TCGIAS. SIN COBERTURA EN EL POS A LOS AFIL. REG. SUBSIDIADO)</c:v>
                </c:pt>
                <c:pt idx="4">
                  <c:v>SUBTOTAL POBL. POBRE SECR. MUNICIPALES</c:v>
                </c:pt>
                <c:pt idx="5">
                  <c:v>SUBTOTAL OTROS DEUDORES POR VENTA DE SERVICIOS DE SALUD</c:v>
                </c:pt>
                <c:pt idx="6">
                  <c:v>SUBTOTAL CONCEPTO DIFERENTE A VENTA DE SS</c:v>
                </c:pt>
              </c:strCache>
            </c:strRef>
          </c:cat>
          <c:val>
            <c:numRef>
              <c:f>'[carteraDeudor (18).xls]carteraDeudor (18)'!$E$2:$E$95</c:f>
            </c:numRef>
          </c:val>
          <c:extLst>
            <c:ext xmlns:c16="http://schemas.microsoft.com/office/drawing/2014/chart" uri="{C3380CC4-5D6E-409C-BE32-E72D297353CC}">
              <c16:uniqueId val="{00000003-B7A1-4F28-ADB3-88E1A09B1074}"/>
            </c:ext>
          </c:extLst>
        </c:ser>
        <c:ser>
          <c:idx val="4"/>
          <c:order val="4"/>
          <c:tx>
            <c:strRef>
              <c:f>'[carteraDeudor (18).xls]carteraDeudor (18)'!$F$1</c:f>
              <c:strCache>
                <c:ptCount val="1"/>
                <c:pt idx="0">
                  <c:v>mayor360</c:v>
                </c:pt>
              </c:strCache>
            </c:strRef>
          </c:tx>
          <c:spPr>
            <a:solidFill>
              <a:schemeClr val="accent5"/>
            </a:solidFill>
            <a:ln>
              <a:noFill/>
            </a:ln>
            <a:effectLst/>
          </c:spPr>
          <c:invertIfNegative val="0"/>
          <c:cat>
            <c:strRef>
              <c:f>'[carteraDeudor (18).xls]carteraDeudor (18)'!$A$2:$A$95</c:f>
              <c:strCache>
                <c:ptCount val="7"/>
                <c:pt idx="0">
                  <c:v>SUBTOTAL CONTRIBUTIVO</c:v>
                </c:pt>
                <c:pt idx="1">
                  <c:v>SUBTOTAL SUBSIDIADO</c:v>
                </c:pt>
                <c:pt idx="2">
                  <c:v>SUBTOTAL SOAT-ECAT</c:v>
                </c:pt>
                <c:pt idx="3">
                  <c:v>SUBTOTAL POBL. POBRE SECR. DEPARTAMENTALES - DISTRITALES (INCLUYE SERV. Y TCGIAS. SIN COBERTURA EN EL POS A LOS AFIL. REG. SUBSIDIADO)</c:v>
                </c:pt>
                <c:pt idx="4">
                  <c:v>SUBTOTAL POBL. POBRE SECR. MUNICIPALES</c:v>
                </c:pt>
                <c:pt idx="5">
                  <c:v>SUBTOTAL OTROS DEUDORES POR VENTA DE SERVICIOS DE SALUD</c:v>
                </c:pt>
                <c:pt idx="6">
                  <c:v>SUBTOTAL CONCEPTO DIFERENTE A VENTA DE SS</c:v>
                </c:pt>
              </c:strCache>
            </c:strRef>
          </c:cat>
          <c:val>
            <c:numRef>
              <c:f>'[carteraDeudor (18).xls]carteraDeudor (18)'!$F$2:$F$95</c:f>
            </c:numRef>
          </c:val>
          <c:extLst>
            <c:ext xmlns:c16="http://schemas.microsoft.com/office/drawing/2014/chart" uri="{C3380CC4-5D6E-409C-BE32-E72D297353CC}">
              <c16:uniqueId val="{00000004-B7A1-4F28-ADB3-88E1A09B1074}"/>
            </c:ext>
          </c:extLst>
        </c:ser>
        <c:ser>
          <c:idx val="5"/>
          <c:order val="5"/>
          <c:tx>
            <c:strRef>
              <c:f>'[carteraDeudor (18).xls]carteraDeudor (18)'!$G$1</c:f>
              <c:strCache>
                <c:ptCount val="1"/>
                <c:pt idx="0">
                  <c:v>total_cartera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'[carteraDeudor (18).xls]carteraDeudor (18)'!$A$2:$A$95</c:f>
              <c:strCache>
                <c:ptCount val="7"/>
                <c:pt idx="0">
                  <c:v>SUBTOTAL CONTRIBUTIVO</c:v>
                </c:pt>
                <c:pt idx="1">
                  <c:v>SUBTOTAL SUBSIDIADO</c:v>
                </c:pt>
                <c:pt idx="2">
                  <c:v>SUBTOTAL SOAT-ECAT</c:v>
                </c:pt>
                <c:pt idx="3">
                  <c:v>SUBTOTAL POBL. POBRE SECR. DEPARTAMENTALES - DISTRITALES (INCLUYE SERV. Y TCGIAS. SIN COBERTURA EN EL POS A LOS AFIL. REG. SUBSIDIADO)</c:v>
                </c:pt>
                <c:pt idx="4">
                  <c:v>SUBTOTAL POBL. POBRE SECR. MUNICIPALES</c:v>
                </c:pt>
                <c:pt idx="5">
                  <c:v>SUBTOTAL OTROS DEUDORES POR VENTA DE SERVICIOS DE SALUD</c:v>
                </c:pt>
                <c:pt idx="6">
                  <c:v>SUBTOTAL CONCEPTO DIFERENTE A VENTA DE SS</c:v>
                </c:pt>
              </c:strCache>
            </c:strRef>
          </c:cat>
          <c:val>
            <c:numRef>
              <c:f>'[carteraDeudor (18).xls]carteraDeudor (18)'!$G$2:$G$95</c:f>
              <c:numCache>
                <c:formatCode>#,##0</c:formatCode>
                <c:ptCount val="7"/>
                <c:pt idx="0">
                  <c:v>3978328626</c:v>
                </c:pt>
                <c:pt idx="1">
                  <c:v>8888913624</c:v>
                </c:pt>
                <c:pt idx="2">
                  <c:v>642912699</c:v>
                </c:pt>
                <c:pt idx="3">
                  <c:v>187446179</c:v>
                </c:pt>
                <c:pt idx="4">
                  <c:v>9589017</c:v>
                </c:pt>
                <c:pt idx="5">
                  <c:v>1014526890</c:v>
                </c:pt>
                <c:pt idx="6">
                  <c:v>353490438</c:v>
                </c:pt>
              </c:numCache>
            </c:numRef>
          </c:val>
          <c:extLst>
            <c:ext xmlns:c16="http://schemas.microsoft.com/office/drawing/2014/chart" uri="{C3380CC4-5D6E-409C-BE32-E72D297353CC}">
              <c16:uniqueId val="{00000005-B7A1-4F28-ADB3-88E1A09B1074}"/>
            </c:ext>
          </c:extLst>
        </c:ser>
        <c:dLbls>
          <c:showLegendKey val="0"/>
          <c:showVal val="0"/>
          <c:showCatName val="0"/>
          <c:showSerName val="0"/>
          <c:showPercent val="0"/>
          <c:showBubbleSize val="0"/>
        </c:dLbls>
        <c:gapWidth val="182"/>
        <c:axId val="497710752"/>
        <c:axId val="497712720"/>
      </c:barChart>
      <c:catAx>
        <c:axId val="497710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97712720"/>
        <c:crosses val="autoZero"/>
        <c:auto val="1"/>
        <c:lblAlgn val="ctr"/>
        <c:lblOffset val="100"/>
        <c:noMultiLvlLbl val="0"/>
      </c:catAx>
      <c:valAx>
        <c:axId val="4977127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97710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PRINCIPALES CONTRIBUTIVO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tx>
            <c:strRef>
              <c:f>'[carteraDeudor (18).xls]carteraDeudor (18)'!$B$1</c:f>
              <c:strCache>
                <c:ptCount val="1"/>
                <c:pt idx="0">
                  <c:v>hasta60</c:v>
                </c:pt>
              </c:strCache>
            </c:strRef>
          </c:tx>
          <c:spPr>
            <a:solidFill>
              <a:schemeClr val="accent1"/>
            </a:solidFill>
            <a:ln>
              <a:noFill/>
            </a:ln>
            <a:effectLst/>
          </c:spPr>
          <c:invertIfNegative val="0"/>
          <c:cat>
            <c:strRef>
              <c:f>'[carteraDeudor (18).xls]carteraDeudor (18)'!$A$2:$A$8</c:f>
              <c:strCache>
                <c:ptCount val="7"/>
                <c:pt idx="0">
                  <c:v>...EPS003-Cafesalud EPS</c:v>
                </c:pt>
                <c:pt idx="1">
                  <c:v>...PLiq-Saludcoop EPS</c:v>
                </c:pt>
                <c:pt idx="2">
                  <c:v>...EPS037-Nueva EPS SA</c:v>
                </c:pt>
                <c:pt idx="3">
                  <c:v>...EPS044-MEDIMAS EPS SAS</c:v>
                </c:pt>
                <c:pt idx="4">
                  <c:v>...EPS017-Famisanar LTDA EPS</c:v>
                </c:pt>
                <c:pt idx="5">
                  <c:v>...EPS002-Salud Total SA EPS</c:v>
                </c:pt>
                <c:pt idx="6">
                  <c:v>...EPS016-Coomeva EPS SA</c:v>
                </c:pt>
              </c:strCache>
            </c:strRef>
          </c:cat>
          <c:val>
            <c:numRef>
              <c:f>'[carteraDeudor (18).xls]carteraDeudor (18)'!$B$2:$B$8</c:f>
            </c:numRef>
          </c:val>
          <c:extLst>
            <c:ext xmlns:c16="http://schemas.microsoft.com/office/drawing/2014/chart" uri="{C3380CC4-5D6E-409C-BE32-E72D297353CC}">
              <c16:uniqueId val="{00000000-EC4A-48CE-BA47-DAAC84B56A93}"/>
            </c:ext>
          </c:extLst>
        </c:ser>
        <c:ser>
          <c:idx val="1"/>
          <c:order val="1"/>
          <c:tx>
            <c:strRef>
              <c:f>'[carteraDeudor (18).xls]carteraDeudor (18)'!$C$1</c:f>
              <c:strCache>
                <c:ptCount val="1"/>
                <c:pt idx="0">
                  <c:v>de61a90</c:v>
                </c:pt>
              </c:strCache>
            </c:strRef>
          </c:tx>
          <c:spPr>
            <a:solidFill>
              <a:schemeClr val="accent2"/>
            </a:solidFill>
            <a:ln>
              <a:noFill/>
            </a:ln>
            <a:effectLst/>
          </c:spPr>
          <c:invertIfNegative val="0"/>
          <c:cat>
            <c:strRef>
              <c:f>'[carteraDeudor (18).xls]carteraDeudor (18)'!$A$2:$A$8</c:f>
              <c:strCache>
                <c:ptCount val="7"/>
                <c:pt idx="0">
                  <c:v>...EPS003-Cafesalud EPS</c:v>
                </c:pt>
                <c:pt idx="1">
                  <c:v>...PLiq-Saludcoop EPS</c:v>
                </c:pt>
                <c:pt idx="2">
                  <c:v>...EPS037-Nueva EPS SA</c:v>
                </c:pt>
                <c:pt idx="3">
                  <c:v>...EPS044-MEDIMAS EPS SAS</c:v>
                </c:pt>
                <c:pt idx="4">
                  <c:v>...EPS017-Famisanar LTDA EPS</c:v>
                </c:pt>
                <c:pt idx="5">
                  <c:v>...EPS002-Salud Total SA EPS</c:v>
                </c:pt>
                <c:pt idx="6">
                  <c:v>...EPS016-Coomeva EPS SA</c:v>
                </c:pt>
              </c:strCache>
            </c:strRef>
          </c:cat>
          <c:val>
            <c:numRef>
              <c:f>'[carteraDeudor (18).xls]carteraDeudor (18)'!$C$2:$C$8</c:f>
            </c:numRef>
          </c:val>
          <c:extLst>
            <c:ext xmlns:c16="http://schemas.microsoft.com/office/drawing/2014/chart" uri="{C3380CC4-5D6E-409C-BE32-E72D297353CC}">
              <c16:uniqueId val="{00000001-EC4A-48CE-BA47-DAAC84B56A93}"/>
            </c:ext>
          </c:extLst>
        </c:ser>
        <c:ser>
          <c:idx val="2"/>
          <c:order val="2"/>
          <c:tx>
            <c:strRef>
              <c:f>'[carteraDeudor (18).xls]carteraDeudor (18)'!$D$1</c:f>
              <c:strCache>
                <c:ptCount val="1"/>
                <c:pt idx="0">
                  <c:v>de91a180</c:v>
                </c:pt>
              </c:strCache>
            </c:strRef>
          </c:tx>
          <c:spPr>
            <a:solidFill>
              <a:schemeClr val="accent3"/>
            </a:solidFill>
            <a:ln>
              <a:noFill/>
            </a:ln>
            <a:effectLst/>
          </c:spPr>
          <c:invertIfNegative val="0"/>
          <c:cat>
            <c:strRef>
              <c:f>'[carteraDeudor (18).xls]carteraDeudor (18)'!$A$2:$A$8</c:f>
              <c:strCache>
                <c:ptCount val="7"/>
                <c:pt idx="0">
                  <c:v>...EPS003-Cafesalud EPS</c:v>
                </c:pt>
                <c:pt idx="1">
                  <c:v>...PLiq-Saludcoop EPS</c:v>
                </c:pt>
                <c:pt idx="2">
                  <c:v>...EPS037-Nueva EPS SA</c:v>
                </c:pt>
                <c:pt idx="3">
                  <c:v>...EPS044-MEDIMAS EPS SAS</c:v>
                </c:pt>
                <c:pt idx="4">
                  <c:v>...EPS017-Famisanar LTDA EPS</c:v>
                </c:pt>
                <c:pt idx="5">
                  <c:v>...EPS002-Salud Total SA EPS</c:v>
                </c:pt>
                <c:pt idx="6">
                  <c:v>...EPS016-Coomeva EPS SA</c:v>
                </c:pt>
              </c:strCache>
            </c:strRef>
          </c:cat>
          <c:val>
            <c:numRef>
              <c:f>'[carteraDeudor (18).xls]carteraDeudor (18)'!$D$2:$D$8</c:f>
            </c:numRef>
          </c:val>
          <c:extLst>
            <c:ext xmlns:c16="http://schemas.microsoft.com/office/drawing/2014/chart" uri="{C3380CC4-5D6E-409C-BE32-E72D297353CC}">
              <c16:uniqueId val="{00000002-EC4A-48CE-BA47-DAAC84B56A93}"/>
            </c:ext>
          </c:extLst>
        </c:ser>
        <c:ser>
          <c:idx val="3"/>
          <c:order val="3"/>
          <c:tx>
            <c:strRef>
              <c:f>'[carteraDeudor (18).xls]carteraDeudor (18)'!$E$1</c:f>
              <c:strCache>
                <c:ptCount val="1"/>
                <c:pt idx="0">
                  <c:v>de181a360</c:v>
                </c:pt>
              </c:strCache>
            </c:strRef>
          </c:tx>
          <c:spPr>
            <a:solidFill>
              <a:schemeClr val="accent4"/>
            </a:solidFill>
            <a:ln>
              <a:noFill/>
            </a:ln>
            <a:effectLst/>
          </c:spPr>
          <c:invertIfNegative val="0"/>
          <c:cat>
            <c:strRef>
              <c:f>'[carteraDeudor (18).xls]carteraDeudor (18)'!$A$2:$A$8</c:f>
              <c:strCache>
                <c:ptCount val="7"/>
                <c:pt idx="0">
                  <c:v>...EPS003-Cafesalud EPS</c:v>
                </c:pt>
                <c:pt idx="1">
                  <c:v>...PLiq-Saludcoop EPS</c:v>
                </c:pt>
                <c:pt idx="2">
                  <c:v>...EPS037-Nueva EPS SA</c:v>
                </c:pt>
                <c:pt idx="3">
                  <c:v>...EPS044-MEDIMAS EPS SAS</c:v>
                </c:pt>
                <c:pt idx="4">
                  <c:v>...EPS017-Famisanar LTDA EPS</c:v>
                </c:pt>
                <c:pt idx="5">
                  <c:v>...EPS002-Salud Total SA EPS</c:v>
                </c:pt>
                <c:pt idx="6">
                  <c:v>...EPS016-Coomeva EPS SA</c:v>
                </c:pt>
              </c:strCache>
            </c:strRef>
          </c:cat>
          <c:val>
            <c:numRef>
              <c:f>'[carteraDeudor (18).xls]carteraDeudor (18)'!$E$2:$E$8</c:f>
            </c:numRef>
          </c:val>
          <c:extLst>
            <c:ext xmlns:c16="http://schemas.microsoft.com/office/drawing/2014/chart" uri="{C3380CC4-5D6E-409C-BE32-E72D297353CC}">
              <c16:uniqueId val="{00000003-EC4A-48CE-BA47-DAAC84B56A93}"/>
            </c:ext>
          </c:extLst>
        </c:ser>
        <c:ser>
          <c:idx val="4"/>
          <c:order val="4"/>
          <c:tx>
            <c:strRef>
              <c:f>'[carteraDeudor (18).xls]carteraDeudor (18)'!$F$1</c:f>
              <c:strCache>
                <c:ptCount val="1"/>
                <c:pt idx="0">
                  <c:v>mayor360</c:v>
                </c:pt>
              </c:strCache>
            </c:strRef>
          </c:tx>
          <c:spPr>
            <a:solidFill>
              <a:schemeClr val="accent5"/>
            </a:solidFill>
            <a:ln>
              <a:noFill/>
            </a:ln>
            <a:effectLst/>
          </c:spPr>
          <c:invertIfNegative val="0"/>
          <c:cat>
            <c:strRef>
              <c:f>'[carteraDeudor (18).xls]carteraDeudor (18)'!$A$2:$A$8</c:f>
              <c:strCache>
                <c:ptCount val="7"/>
                <c:pt idx="0">
                  <c:v>...EPS003-Cafesalud EPS</c:v>
                </c:pt>
                <c:pt idx="1">
                  <c:v>...PLiq-Saludcoop EPS</c:v>
                </c:pt>
                <c:pt idx="2">
                  <c:v>...EPS037-Nueva EPS SA</c:v>
                </c:pt>
                <c:pt idx="3">
                  <c:v>...EPS044-MEDIMAS EPS SAS</c:v>
                </c:pt>
                <c:pt idx="4">
                  <c:v>...EPS017-Famisanar LTDA EPS</c:v>
                </c:pt>
                <c:pt idx="5">
                  <c:v>...EPS002-Salud Total SA EPS</c:v>
                </c:pt>
                <c:pt idx="6">
                  <c:v>...EPS016-Coomeva EPS SA</c:v>
                </c:pt>
              </c:strCache>
            </c:strRef>
          </c:cat>
          <c:val>
            <c:numRef>
              <c:f>'[carteraDeudor (18).xls]carteraDeudor (18)'!$F$2:$F$8</c:f>
            </c:numRef>
          </c:val>
          <c:extLst>
            <c:ext xmlns:c16="http://schemas.microsoft.com/office/drawing/2014/chart" uri="{C3380CC4-5D6E-409C-BE32-E72D297353CC}">
              <c16:uniqueId val="{00000004-EC4A-48CE-BA47-DAAC84B56A93}"/>
            </c:ext>
          </c:extLst>
        </c:ser>
        <c:ser>
          <c:idx val="5"/>
          <c:order val="5"/>
          <c:tx>
            <c:strRef>
              <c:f>'[carteraDeudor (18).xls]carteraDeudor (18)'!$G$1</c:f>
              <c:strCache>
                <c:ptCount val="1"/>
                <c:pt idx="0">
                  <c:v>total_cartera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'[carteraDeudor (18).xls]carteraDeudor (18)'!$A$2:$A$8</c:f>
              <c:strCache>
                <c:ptCount val="7"/>
                <c:pt idx="0">
                  <c:v>...EPS003-Cafesalud EPS</c:v>
                </c:pt>
                <c:pt idx="1">
                  <c:v>...PLiq-Saludcoop EPS</c:v>
                </c:pt>
                <c:pt idx="2">
                  <c:v>...EPS037-Nueva EPS SA</c:v>
                </c:pt>
                <c:pt idx="3">
                  <c:v>...EPS044-MEDIMAS EPS SAS</c:v>
                </c:pt>
                <c:pt idx="4">
                  <c:v>...EPS017-Famisanar LTDA EPS</c:v>
                </c:pt>
                <c:pt idx="5">
                  <c:v>...EPS002-Salud Total SA EPS</c:v>
                </c:pt>
                <c:pt idx="6">
                  <c:v>...EPS016-Coomeva EPS SA</c:v>
                </c:pt>
              </c:strCache>
            </c:strRef>
          </c:cat>
          <c:val>
            <c:numRef>
              <c:f>'[carteraDeudor (18).xls]carteraDeudor (18)'!$G$2:$G$8</c:f>
              <c:numCache>
                <c:formatCode>#,##0</c:formatCode>
                <c:ptCount val="7"/>
                <c:pt idx="0">
                  <c:v>1611928407</c:v>
                </c:pt>
                <c:pt idx="1">
                  <c:v>1313826542</c:v>
                </c:pt>
                <c:pt idx="2">
                  <c:v>667996644</c:v>
                </c:pt>
                <c:pt idx="3">
                  <c:v>201273025</c:v>
                </c:pt>
                <c:pt idx="4">
                  <c:v>61840204</c:v>
                </c:pt>
                <c:pt idx="5">
                  <c:v>43733274</c:v>
                </c:pt>
                <c:pt idx="6">
                  <c:v>33492390</c:v>
                </c:pt>
              </c:numCache>
            </c:numRef>
          </c:val>
          <c:extLst>
            <c:ext xmlns:c16="http://schemas.microsoft.com/office/drawing/2014/chart" uri="{C3380CC4-5D6E-409C-BE32-E72D297353CC}">
              <c16:uniqueId val="{00000005-EC4A-48CE-BA47-DAAC84B56A93}"/>
            </c:ext>
          </c:extLst>
        </c:ser>
        <c:dLbls>
          <c:showLegendKey val="0"/>
          <c:showVal val="0"/>
          <c:showCatName val="0"/>
          <c:showSerName val="0"/>
          <c:showPercent val="0"/>
          <c:showBubbleSize val="0"/>
        </c:dLbls>
        <c:gapWidth val="182"/>
        <c:axId val="495848376"/>
        <c:axId val="495847392"/>
      </c:barChart>
      <c:catAx>
        <c:axId val="495848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CO"/>
          </a:p>
        </c:txPr>
        <c:crossAx val="495847392"/>
        <c:crosses val="autoZero"/>
        <c:auto val="1"/>
        <c:lblAlgn val="ctr"/>
        <c:lblOffset val="100"/>
        <c:noMultiLvlLbl val="0"/>
      </c:catAx>
      <c:valAx>
        <c:axId val="4958473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95848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PRINCIPALES SUBSIDIACO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tx>
            <c:strRef>
              <c:f>'[carteraDeudor (18).xls]carteraDeudor (18)'!$B$1</c:f>
              <c:strCache>
                <c:ptCount val="1"/>
                <c:pt idx="0">
                  <c:v>hasta60</c:v>
                </c:pt>
              </c:strCache>
            </c:strRef>
          </c:tx>
          <c:spPr>
            <a:solidFill>
              <a:schemeClr val="accent1"/>
            </a:solidFill>
            <a:ln>
              <a:noFill/>
            </a:ln>
            <a:effectLst/>
          </c:spPr>
          <c:invertIfNegative val="0"/>
          <c:cat>
            <c:strRef>
              <c:f>'[carteraDeudor (18).xls]carteraDeudor (18)'!$A$2:$A$31</c:f>
              <c:strCache>
                <c:ptCount val="11"/>
                <c:pt idx="0">
                  <c:v>...ESS091-Entidad Cooperativa Solidaria de Salud "ECOOPSOS"</c:v>
                </c:pt>
                <c:pt idx="1">
                  <c:v>...EPSS03-CAFESALUD EPS</c:v>
                </c:pt>
                <c:pt idx="2">
                  <c:v>...PLiq-EPS CAPRECOM -Caja de Previsión Social de Comunicaciones</c:v>
                </c:pt>
                <c:pt idx="3">
                  <c:v>...ESS062-Asociación Mutual La Esperanza "Asmet Salud"</c:v>
                </c:pt>
                <c:pt idx="4">
                  <c:v>...MovilidadRS-EPSS37-Nueva EPS SA</c:v>
                </c:pt>
                <c:pt idx="5">
                  <c:v>...ESS133-Cooperativa de Salud Comunitaria "COMPARTA"</c:v>
                </c:pt>
                <c:pt idx="6">
                  <c:v>...EPSS33-Salud Vida EPS</c:v>
                </c:pt>
                <c:pt idx="7">
                  <c:v>...EPSI06-Entidad Promotora de Salud "Pijaosalud EPSI"</c:v>
                </c:pt>
                <c:pt idx="8">
                  <c:v>...EPSS34-Capital Salud EPSS SAS</c:v>
                </c:pt>
                <c:pt idx="9">
                  <c:v>...EPSS45-MEDIMAS EPS SAS</c:v>
                </c:pt>
                <c:pt idx="10">
                  <c:v>...PLiq-MovilidadRS-EPSS13-Saludcoop EPS</c:v>
                </c:pt>
              </c:strCache>
            </c:strRef>
          </c:cat>
          <c:val>
            <c:numRef>
              <c:f>'[carteraDeudor (18).xls]carteraDeudor (18)'!$B$2:$B$31</c:f>
            </c:numRef>
          </c:val>
          <c:extLst>
            <c:ext xmlns:c16="http://schemas.microsoft.com/office/drawing/2014/chart" uri="{C3380CC4-5D6E-409C-BE32-E72D297353CC}">
              <c16:uniqueId val="{00000000-FD01-419B-957D-7ABED23418D1}"/>
            </c:ext>
          </c:extLst>
        </c:ser>
        <c:ser>
          <c:idx val="1"/>
          <c:order val="1"/>
          <c:tx>
            <c:strRef>
              <c:f>'[carteraDeudor (18).xls]carteraDeudor (18)'!$C$1</c:f>
              <c:strCache>
                <c:ptCount val="1"/>
                <c:pt idx="0">
                  <c:v>de61a90</c:v>
                </c:pt>
              </c:strCache>
            </c:strRef>
          </c:tx>
          <c:spPr>
            <a:solidFill>
              <a:schemeClr val="accent2"/>
            </a:solidFill>
            <a:ln>
              <a:noFill/>
            </a:ln>
            <a:effectLst/>
          </c:spPr>
          <c:invertIfNegative val="0"/>
          <c:cat>
            <c:strRef>
              <c:f>'[carteraDeudor (18).xls]carteraDeudor (18)'!$A$2:$A$31</c:f>
              <c:strCache>
                <c:ptCount val="11"/>
                <c:pt idx="0">
                  <c:v>...ESS091-Entidad Cooperativa Solidaria de Salud "ECOOPSOS"</c:v>
                </c:pt>
                <c:pt idx="1">
                  <c:v>...EPSS03-CAFESALUD EPS</c:v>
                </c:pt>
                <c:pt idx="2">
                  <c:v>...PLiq-EPS CAPRECOM -Caja de Previsión Social de Comunicaciones</c:v>
                </c:pt>
                <c:pt idx="3">
                  <c:v>...ESS062-Asociación Mutual La Esperanza "Asmet Salud"</c:v>
                </c:pt>
                <c:pt idx="4">
                  <c:v>...MovilidadRS-EPSS37-Nueva EPS SA</c:v>
                </c:pt>
                <c:pt idx="5">
                  <c:v>...ESS133-Cooperativa de Salud Comunitaria "COMPARTA"</c:v>
                </c:pt>
                <c:pt idx="6">
                  <c:v>...EPSS33-Salud Vida EPS</c:v>
                </c:pt>
                <c:pt idx="7">
                  <c:v>...EPSI06-Entidad Promotora de Salud "Pijaosalud EPSI"</c:v>
                </c:pt>
                <c:pt idx="8">
                  <c:v>...EPSS34-Capital Salud EPSS SAS</c:v>
                </c:pt>
                <c:pt idx="9">
                  <c:v>...EPSS45-MEDIMAS EPS SAS</c:v>
                </c:pt>
                <c:pt idx="10">
                  <c:v>...PLiq-MovilidadRS-EPSS13-Saludcoop EPS</c:v>
                </c:pt>
              </c:strCache>
            </c:strRef>
          </c:cat>
          <c:val>
            <c:numRef>
              <c:f>'[carteraDeudor (18).xls]carteraDeudor (18)'!$C$2:$C$31</c:f>
            </c:numRef>
          </c:val>
          <c:extLst>
            <c:ext xmlns:c16="http://schemas.microsoft.com/office/drawing/2014/chart" uri="{C3380CC4-5D6E-409C-BE32-E72D297353CC}">
              <c16:uniqueId val="{00000001-FD01-419B-957D-7ABED23418D1}"/>
            </c:ext>
          </c:extLst>
        </c:ser>
        <c:ser>
          <c:idx val="2"/>
          <c:order val="2"/>
          <c:tx>
            <c:strRef>
              <c:f>'[carteraDeudor (18).xls]carteraDeudor (18)'!$D$1</c:f>
              <c:strCache>
                <c:ptCount val="1"/>
                <c:pt idx="0">
                  <c:v>de91a180</c:v>
                </c:pt>
              </c:strCache>
            </c:strRef>
          </c:tx>
          <c:spPr>
            <a:solidFill>
              <a:schemeClr val="accent3"/>
            </a:solidFill>
            <a:ln>
              <a:noFill/>
            </a:ln>
            <a:effectLst/>
          </c:spPr>
          <c:invertIfNegative val="0"/>
          <c:cat>
            <c:strRef>
              <c:f>'[carteraDeudor (18).xls]carteraDeudor (18)'!$A$2:$A$31</c:f>
              <c:strCache>
                <c:ptCount val="11"/>
                <c:pt idx="0">
                  <c:v>...ESS091-Entidad Cooperativa Solidaria de Salud "ECOOPSOS"</c:v>
                </c:pt>
                <c:pt idx="1">
                  <c:v>...EPSS03-CAFESALUD EPS</c:v>
                </c:pt>
                <c:pt idx="2">
                  <c:v>...PLiq-EPS CAPRECOM -Caja de Previsión Social de Comunicaciones</c:v>
                </c:pt>
                <c:pt idx="3">
                  <c:v>...ESS062-Asociación Mutual La Esperanza "Asmet Salud"</c:v>
                </c:pt>
                <c:pt idx="4">
                  <c:v>...MovilidadRS-EPSS37-Nueva EPS SA</c:v>
                </c:pt>
                <c:pt idx="5">
                  <c:v>...ESS133-Cooperativa de Salud Comunitaria "COMPARTA"</c:v>
                </c:pt>
                <c:pt idx="6">
                  <c:v>...EPSS33-Salud Vida EPS</c:v>
                </c:pt>
                <c:pt idx="7">
                  <c:v>...EPSI06-Entidad Promotora de Salud "Pijaosalud EPSI"</c:v>
                </c:pt>
                <c:pt idx="8">
                  <c:v>...EPSS34-Capital Salud EPSS SAS</c:v>
                </c:pt>
                <c:pt idx="9">
                  <c:v>...EPSS45-MEDIMAS EPS SAS</c:v>
                </c:pt>
                <c:pt idx="10">
                  <c:v>...PLiq-MovilidadRS-EPSS13-Saludcoop EPS</c:v>
                </c:pt>
              </c:strCache>
            </c:strRef>
          </c:cat>
          <c:val>
            <c:numRef>
              <c:f>'[carteraDeudor (18).xls]carteraDeudor (18)'!$D$2:$D$31</c:f>
            </c:numRef>
          </c:val>
          <c:extLst>
            <c:ext xmlns:c16="http://schemas.microsoft.com/office/drawing/2014/chart" uri="{C3380CC4-5D6E-409C-BE32-E72D297353CC}">
              <c16:uniqueId val="{00000002-FD01-419B-957D-7ABED23418D1}"/>
            </c:ext>
          </c:extLst>
        </c:ser>
        <c:ser>
          <c:idx val="3"/>
          <c:order val="3"/>
          <c:tx>
            <c:strRef>
              <c:f>'[carteraDeudor (18).xls]carteraDeudor (18)'!$E$1</c:f>
              <c:strCache>
                <c:ptCount val="1"/>
                <c:pt idx="0">
                  <c:v>de181a360</c:v>
                </c:pt>
              </c:strCache>
            </c:strRef>
          </c:tx>
          <c:spPr>
            <a:solidFill>
              <a:schemeClr val="accent4"/>
            </a:solidFill>
            <a:ln>
              <a:noFill/>
            </a:ln>
            <a:effectLst/>
          </c:spPr>
          <c:invertIfNegative val="0"/>
          <c:cat>
            <c:strRef>
              <c:f>'[carteraDeudor (18).xls]carteraDeudor (18)'!$A$2:$A$31</c:f>
              <c:strCache>
                <c:ptCount val="11"/>
                <c:pt idx="0">
                  <c:v>...ESS091-Entidad Cooperativa Solidaria de Salud "ECOOPSOS"</c:v>
                </c:pt>
                <c:pt idx="1">
                  <c:v>...EPSS03-CAFESALUD EPS</c:v>
                </c:pt>
                <c:pt idx="2">
                  <c:v>...PLiq-EPS CAPRECOM -Caja de Previsión Social de Comunicaciones</c:v>
                </c:pt>
                <c:pt idx="3">
                  <c:v>...ESS062-Asociación Mutual La Esperanza "Asmet Salud"</c:v>
                </c:pt>
                <c:pt idx="4">
                  <c:v>...MovilidadRS-EPSS37-Nueva EPS SA</c:v>
                </c:pt>
                <c:pt idx="5">
                  <c:v>...ESS133-Cooperativa de Salud Comunitaria "COMPARTA"</c:v>
                </c:pt>
                <c:pt idx="6">
                  <c:v>...EPSS33-Salud Vida EPS</c:v>
                </c:pt>
                <c:pt idx="7">
                  <c:v>...EPSI06-Entidad Promotora de Salud "Pijaosalud EPSI"</c:v>
                </c:pt>
                <c:pt idx="8">
                  <c:v>...EPSS34-Capital Salud EPSS SAS</c:v>
                </c:pt>
                <c:pt idx="9">
                  <c:v>...EPSS45-MEDIMAS EPS SAS</c:v>
                </c:pt>
                <c:pt idx="10">
                  <c:v>...PLiq-MovilidadRS-EPSS13-Saludcoop EPS</c:v>
                </c:pt>
              </c:strCache>
            </c:strRef>
          </c:cat>
          <c:val>
            <c:numRef>
              <c:f>'[carteraDeudor (18).xls]carteraDeudor (18)'!$E$2:$E$31</c:f>
            </c:numRef>
          </c:val>
          <c:extLst>
            <c:ext xmlns:c16="http://schemas.microsoft.com/office/drawing/2014/chart" uri="{C3380CC4-5D6E-409C-BE32-E72D297353CC}">
              <c16:uniqueId val="{00000003-FD01-419B-957D-7ABED23418D1}"/>
            </c:ext>
          </c:extLst>
        </c:ser>
        <c:ser>
          <c:idx val="4"/>
          <c:order val="4"/>
          <c:tx>
            <c:strRef>
              <c:f>'[carteraDeudor (18).xls]carteraDeudor (18)'!$F$1</c:f>
              <c:strCache>
                <c:ptCount val="1"/>
                <c:pt idx="0">
                  <c:v>mayor360</c:v>
                </c:pt>
              </c:strCache>
            </c:strRef>
          </c:tx>
          <c:spPr>
            <a:solidFill>
              <a:schemeClr val="accent5"/>
            </a:solidFill>
            <a:ln>
              <a:noFill/>
            </a:ln>
            <a:effectLst/>
          </c:spPr>
          <c:invertIfNegative val="0"/>
          <c:cat>
            <c:strRef>
              <c:f>'[carteraDeudor (18).xls]carteraDeudor (18)'!$A$2:$A$31</c:f>
              <c:strCache>
                <c:ptCount val="11"/>
                <c:pt idx="0">
                  <c:v>...ESS091-Entidad Cooperativa Solidaria de Salud "ECOOPSOS"</c:v>
                </c:pt>
                <c:pt idx="1">
                  <c:v>...EPSS03-CAFESALUD EPS</c:v>
                </c:pt>
                <c:pt idx="2">
                  <c:v>...PLiq-EPS CAPRECOM -Caja de Previsión Social de Comunicaciones</c:v>
                </c:pt>
                <c:pt idx="3">
                  <c:v>...ESS062-Asociación Mutual La Esperanza "Asmet Salud"</c:v>
                </c:pt>
                <c:pt idx="4">
                  <c:v>...MovilidadRS-EPSS37-Nueva EPS SA</c:v>
                </c:pt>
                <c:pt idx="5">
                  <c:v>...ESS133-Cooperativa de Salud Comunitaria "COMPARTA"</c:v>
                </c:pt>
                <c:pt idx="6">
                  <c:v>...EPSS33-Salud Vida EPS</c:v>
                </c:pt>
                <c:pt idx="7">
                  <c:v>...EPSI06-Entidad Promotora de Salud "Pijaosalud EPSI"</c:v>
                </c:pt>
                <c:pt idx="8">
                  <c:v>...EPSS34-Capital Salud EPSS SAS</c:v>
                </c:pt>
                <c:pt idx="9">
                  <c:v>...EPSS45-MEDIMAS EPS SAS</c:v>
                </c:pt>
                <c:pt idx="10">
                  <c:v>...PLiq-MovilidadRS-EPSS13-Saludcoop EPS</c:v>
                </c:pt>
              </c:strCache>
            </c:strRef>
          </c:cat>
          <c:val>
            <c:numRef>
              <c:f>'[carteraDeudor (18).xls]carteraDeudor (18)'!$F$2:$F$31</c:f>
            </c:numRef>
          </c:val>
          <c:extLst>
            <c:ext xmlns:c16="http://schemas.microsoft.com/office/drawing/2014/chart" uri="{C3380CC4-5D6E-409C-BE32-E72D297353CC}">
              <c16:uniqueId val="{00000004-FD01-419B-957D-7ABED23418D1}"/>
            </c:ext>
          </c:extLst>
        </c:ser>
        <c:ser>
          <c:idx val="5"/>
          <c:order val="5"/>
          <c:tx>
            <c:strRef>
              <c:f>'[carteraDeudor (18).xls]carteraDeudor (18)'!$G$1</c:f>
              <c:strCache>
                <c:ptCount val="1"/>
                <c:pt idx="0">
                  <c:v>total_cartera</c:v>
                </c:pt>
              </c:strCache>
            </c:strRef>
          </c:tx>
          <c:spPr>
            <a:solidFill>
              <a:schemeClr val="accent6"/>
            </a:solidFill>
            <a:ln>
              <a:noFill/>
            </a:ln>
            <a:effectLst/>
          </c:spPr>
          <c:invertIfNegative val="0"/>
          <c:cat>
            <c:strRef>
              <c:f>'[carteraDeudor (18).xls]carteraDeudor (18)'!$A$2:$A$31</c:f>
              <c:strCache>
                <c:ptCount val="11"/>
                <c:pt idx="0">
                  <c:v>...ESS091-Entidad Cooperativa Solidaria de Salud "ECOOPSOS"</c:v>
                </c:pt>
                <c:pt idx="1">
                  <c:v>...EPSS03-CAFESALUD EPS</c:v>
                </c:pt>
                <c:pt idx="2">
                  <c:v>...PLiq-EPS CAPRECOM -Caja de Previsión Social de Comunicaciones</c:v>
                </c:pt>
                <c:pt idx="3">
                  <c:v>...ESS062-Asociación Mutual La Esperanza "Asmet Salud"</c:v>
                </c:pt>
                <c:pt idx="4">
                  <c:v>...MovilidadRS-EPSS37-Nueva EPS SA</c:v>
                </c:pt>
                <c:pt idx="5">
                  <c:v>...ESS133-Cooperativa de Salud Comunitaria "COMPARTA"</c:v>
                </c:pt>
                <c:pt idx="6">
                  <c:v>...EPSS33-Salud Vida EPS</c:v>
                </c:pt>
                <c:pt idx="7">
                  <c:v>...EPSI06-Entidad Promotora de Salud "Pijaosalud EPSI"</c:v>
                </c:pt>
                <c:pt idx="8">
                  <c:v>...EPSS34-Capital Salud EPSS SAS</c:v>
                </c:pt>
                <c:pt idx="9">
                  <c:v>...EPSS45-MEDIMAS EPS SAS</c:v>
                </c:pt>
                <c:pt idx="10">
                  <c:v>...PLiq-MovilidadRS-EPSS13-Saludcoop EPS</c:v>
                </c:pt>
              </c:strCache>
            </c:strRef>
          </c:cat>
          <c:val>
            <c:numRef>
              <c:f>'[carteraDeudor (18).xls]carteraDeudor (18)'!$G$2:$G$31</c:f>
              <c:numCache>
                <c:formatCode>#,##0</c:formatCode>
                <c:ptCount val="11"/>
                <c:pt idx="0">
                  <c:v>2171360300</c:v>
                </c:pt>
                <c:pt idx="1">
                  <c:v>1745160596</c:v>
                </c:pt>
                <c:pt idx="2">
                  <c:v>1012104634</c:v>
                </c:pt>
                <c:pt idx="3">
                  <c:v>988452778</c:v>
                </c:pt>
                <c:pt idx="4">
                  <c:v>763194722</c:v>
                </c:pt>
                <c:pt idx="5">
                  <c:v>577464555</c:v>
                </c:pt>
                <c:pt idx="6">
                  <c:v>543534500</c:v>
                </c:pt>
                <c:pt idx="7">
                  <c:v>401324025</c:v>
                </c:pt>
                <c:pt idx="8">
                  <c:v>219475250</c:v>
                </c:pt>
                <c:pt idx="9">
                  <c:v>175623818</c:v>
                </c:pt>
                <c:pt idx="10">
                  <c:v>120910412</c:v>
                </c:pt>
              </c:numCache>
            </c:numRef>
          </c:val>
          <c:extLst>
            <c:ext xmlns:c16="http://schemas.microsoft.com/office/drawing/2014/chart" uri="{C3380CC4-5D6E-409C-BE32-E72D297353CC}">
              <c16:uniqueId val="{00000005-FD01-419B-957D-7ABED23418D1}"/>
            </c:ext>
          </c:extLst>
        </c:ser>
        <c:dLbls>
          <c:showLegendKey val="0"/>
          <c:showVal val="0"/>
          <c:showCatName val="0"/>
          <c:showSerName val="0"/>
          <c:showPercent val="0"/>
          <c:showBubbleSize val="0"/>
        </c:dLbls>
        <c:gapWidth val="182"/>
        <c:axId val="433858712"/>
        <c:axId val="433861336"/>
      </c:barChart>
      <c:catAx>
        <c:axId val="4338587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33861336"/>
        <c:crosses val="autoZero"/>
        <c:auto val="1"/>
        <c:lblAlgn val="ctr"/>
        <c:lblOffset val="100"/>
        <c:noMultiLvlLbl val="0"/>
      </c:catAx>
      <c:valAx>
        <c:axId val="43386133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33858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s-CO"/>
              <a:t>PRESUPUESTADO</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'gasto (1)'!$B$1</c:f>
              <c:strCache>
                <c:ptCount val="1"/>
                <c:pt idx="0">
                  <c:v>PRESUPUESTADO 2016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'gasto (1)'!$A$2:$A$26</c:f>
              <c:strCache>
                <c:ptCount val="6"/>
                <c:pt idx="0">
                  <c:v>GASTOS DE PERSONAL</c:v>
                </c:pt>
                <c:pt idx="1">
                  <c:v>GASTOS GENERALES</c:v>
                </c:pt>
                <c:pt idx="2">
                  <c:v>TRANSFERENCIAS CORRIENTES</c:v>
                </c:pt>
                <c:pt idx="3">
                  <c:v>GASTOS DE OPERACION COMERCIAL Y PRESTACION DE SERVICIOS</c:v>
                </c:pt>
                <c:pt idx="4">
                  <c:v>INVERSION</c:v>
                </c:pt>
                <c:pt idx="5">
                  <c:v>CUENTAS POR PAGAR (Vigencias anteriores)</c:v>
                </c:pt>
              </c:strCache>
            </c:strRef>
          </c:cat>
          <c:val>
            <c:numRef>
              <c:f>'gasto (1)'!$B$2:$B$26</c:f>
              <c:numCache>
                <c:formatCode>#,##0</c:formatCode>
                <c:ptCount val="6"/>
                <c:pt idx="0">
                  <c:v>13171452833</c:v>
                </c:pt>
                <c:pt idx="1">
                  <c:v>4318294307</c:v>
                </c:pt>
                <c:pt idx="2">
                  <c:v>557000000</c:v>
                </c:pt>
                <c:pt idx="3">
                  <c:v>4194981806</c:v>
                </c:pt>
                <c:pt idx="4">
                  <c:v>1610225600</c:v>
                </c:pt>
                <c:pt idx="5">
                  <c:v>5743995098</c:v>
                </c:pt>
              </c:numCache>
            </c:numRef>
          </c:val>
          <c:extLst>
            <c:ext xmlns:c16="http://schemas.microsoft.com/office/drawing/2014/chart" uri="{C3380CC4-5D6E-409C-BE32-E72D297353CC}">
              <c16:uniqueId val="{00000000-5372-4EA1-9D91-06BE9CAB369D}"/>
            </c:ext>
          </c:extLst>
        </c:ser>
        <c:ser>
          <c:idx val="1"/>
          <c:order val="1"/>
          <c:tx>
            <c:strRef>
              <c:f>'gasto (1)'!$C$1</c:f>
              <c:strCache>
                <c:ptCount val="1"/>
                <c:pt idx="0">
                  <c:v>COMPROMISOS 2016</c:v>
                </c:pt>
              </c:strCache>
            </c:strRef>
          </c:tx>
          <c:spPr>
            <a:solidFill>
              <a:schemeClr val="accent2"/>
            </a:solidFill>
            <a:ln>
              <a:noFill/>
            </a:ln>
            <a:effectLst/>
          </c:spPr>
          <c:invertIfNegative val="0"/>
          <c:cat>
            <c:strRef>
              <c:f>'gasto (1)'!$A$2:$A$26</c:f>
              <c:strCache>
                <c:ptCount val="6"/>
                <c:pt idx="0">
                  <c:v>GASTOS DE PERSONAL</c:v>
                </c:pt>
                <c:pt idx="1">
                  <c:v>GASTOS GENERALES</c:v>
                </c:pt>
                <c:pt idx="2">
                  <c:v>TRANSFERENCIAS CORRIENTES</c:v>
                </c:pt>
                <c:pt idx="3">
                  <c:v>GASTOS DE OPERACION COMERCIAL Y PRESTACION DE SERVICIOS</c:v>
                </c:pt>
                <c:pt idx="4">
                  <c:v>INVERSION</c:v>
                </c:pt>
                <c:pt idx="5">
                  <c:v>CUENTAS POR PAGAR (Vigencias anteriores)</c:v>
                </c:pt>
              </c:strCache>
            </c:strRef>
          </c:cat>
          <c:val>
            <c:numRef>
              <c:f>'gasto (1)'!$C$2:$C$26</c:f>
            </c:numRef>
          </c:val>
          <c:extLst>
            <c:ext xmlns:c16="http://schemas.microsoft.com/office/drawing/2014/chart" uri="{C3380CC4-5D6E-409C-BE32-E72D297353CC}">
              <c16:uniqueId val="{00000001-5372-4EA1-9D91-06BE9CAB369D}"/>
            </c:ext>
          </c:extLst>
        </c:ser>
        <c:ser>
          <c:idx val="2"/>
          <c:order val="2"/>
          <c:tx>
            <c:strRef>
              <c:f>'gasto (1)'!$D$1</c:f>
              <c:strCache>
                <c:ptCount val="1"/>
                <c:pt idx="0">
                  <c:v>OBLIGACIONES 2016</c:v>
                </c:pt>
              </c:strCache>
            </c:strRef>
          </c:tx>
          <c:spPr>
            <a:solidFill>
              <a:schemeClr val="accent3"/>
            </a:solidFill>
            <a:ln>
              <a:noFill/>
            </a:ln>
            <a:effectLst/>
          </c:spPr>
          <c:invertIfNegative val="0"/>
          <c:cat>
            <c:strRef>
              <c:f>'gasto (1)'!$A$2:$A$26</c:f>
              <c:strCache>
                <c:ptCount val="6"/>
                <c:pt idx="0">
                  <c:v>GASTOS DE PERSONAL</c:v>
                </c:pt>
                <c:pt idx="1">
                  <c:v>GASTOS GENERALES</c:v>
                </c:pt>
                <c:pt idx="2">
                  <c:v>TRANSFERENCIAS CORRIENTES</c:v>
                </c:pt>
                <c:pt idx="3">
                  <c:v>GASTOS DE OPERACION COMERCIAL Y PRESTACION DE SERVICIOS</c:v>
                </c:pt>
                <c:pt idx="4">
                  <c:v>INVERSION</c:v>
                </c:pt>
                <c:pt idx="5">
                  <c:v>CUENTAS POR PAGAR (Vigencias anteriores)</c:v>
                </c:pt>
              </c:strCache>
            </c:strRef>
          </c:cat>
          <c:val>
            <c:numRef>
              <c:f>'gasto (1)'!$D$2:$D$26</c:f>
            </c:numRef>
          </c:val>
          <c:extLst>
            <c:ext xmlns:c16="http://schemas.microsoft.com/office/drawing/2014/chart" uri="{C3380CC4-5D6E-409C-BE32-E72D297353CC}">
              <c16:uniqueId val="{00000002-5372-4EA1-9D91-06BE9CAB369D}"/>
            </c:ext>
          </c:extLst>
        </c:ser>
        <c:ser>
          <c:idx val="3"/>
          <c:order val="3"/>
          <c:tx>
            <c:strRef>
              <c:f>'gasto (1)'!$E$1</c:f>
              <c:strCache>
                <c:ptCount val="1"/>
                <c:pt idx="0">
                  <c:v>GIROS 2016</c:v>
                </c:pt>
              </c:strCache>
            </c:strRef>
          </c:tx>
          <c:spPr>
            <a:solidFill>
              <a:schemeClr val="accent4"/>
            </a:solidFill>
            <a:ln>
              <a:noFill/>
            </a:ln>
            <a:effectLst/>
          </c:spPr>
          <c:invertIfNegative val="0"/>
          <c:cat>
            <c:strRef>
              <c:f>'gasto (1)'!$A$2:$A$26</c:f>
              <c:strCache>
                <c:ptCount val="6"/>
                <c:pt idx="0">
                  <c:v>GASTOS DE PERSONAL</c:v>
                </c:pt>
                <c:pt idx="1">
                  <c:v>GASTOS GENERALES</c:v>
                </c:pt>
                <c:pt idx="2">
                  <c:v>TRANSFERENCIAS CORRIENTES</c:v>
                </c:pt>
                <c:pt idx="3">
                  <c:v>GASTOS DE OPERACION COMERCIAL Y PRESTACION DE SERVICIOS</c:v>
                </c:pt>
                <c:pt idx="4">
                  <c:v>INVERSION</c:v>
                </c:pt>
                <c:pt idx="5">
                  <c:v>CUENTAS POR PAGAR (Vigencias anteriores)</c:v>
                </c:pt>
              </c:strCache>
            </c:strRef>
          </c:cat>
          <c:val>
            <c:numRef>
              <c:f>'gasto (1)'!$E$2:$E$26</c:f>
            </c:numRef>
          </c:val>
          <c:extLst>
            <c:ext xmlns:c16="http://schemas.microsoft.com/office/drawing/2014/chart" uri="{C3380CC4-5D6E-409C-BE32-E72D297353CC}">
              <c16:uniqueId val="{00000003-5372-4EA1-9D91-06BE9CAB369D}"/>
            </c:ext>
          </c:extLst>
        </c:ser>
        <c:ser>
          <c:idx val="4"/>
          <c:order val="4"/>
          <c:tx>
            <c:strRef>
              <c:f>'gasto (1)'!$F$1</c:f>
              <c:strCache>
                <c:ptCount val="1"/>
                <c:pt idx="0">
                  <c:v>PRESUPUESTADO 2017</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'gasto (1)'!$A$2:$A$26</c:f>
              <c:strCache>
                <c:ptCount val="6"/>
                <c:pt idx="0">
                  <c:v>GASTOS DE PERSONAL</c:v>
                </c:pt>
                <c:pt idx="1">
                  <c:v>GASTOS GENERALES</c:v>
                </c:pt>
                <c:pt idx="2">
                  <c:v>TRANSFERENCIAS CORRIENTES</c:v>
                </c:pt>
                <c:pt idx="3">
                  <c:v>GASTOS DE OPERACION COMERCIAL Y PRESTACION DE SERVICIOS</c:v>
                </c:pt>
                <c:pt idx="4">
                  <c:v>INVERSION</c:v>
                </c:pt>
                <c:pt idx="5">
                  <c:v>CUENTAS POR PAGAR (Vigencias anteriores)</c:v>
                </c:pt>
              </c:strCache>
            </c:strRef>
          </c:cat>
          <c:val>
            <c:numRef>
              <c:f>'gasto (1)'!$F$2:$F$26</c:f>
              <c:numCache>
                <c:formatCode>#,##0</c:formatCode>
                <c:ptCount val="6"/>
                <c:pt idx="0">
                  <c:v>13673119562</c:v>
                </c:pt>
                <c:pt idx="1">
                  <c:v>3222981768.7600002</c:v>
                </c:pt>
                <c:pt idx="2">
                  <c:v>403658822</c:v>
                </c:pt>
                <c:pt idx="3">
                  <c:v>4253099048.8900003</c:v>
                </c:pt>
                <c:pt idx="4">
                  <c:v>442117404</c:v>
                </c:pt>
                <c:pt idx="5" formatCode="General">
                  <c:v>5679253124</c:v>
                </c:pt>
              </c:numCache>
            </c:numRef>
          </c:val>
          <c:extLst>
            <c:ext xmlns:c16="http://schemas.microsoft.com/office/drawing/2014/chart" uri="{C3380CC4-5D6E-409C-BE32-E72D297353CC}">
              <c16:uniqueId val="{00000004-5372-4EA1-9D91-06BE9CAB369D}"/>
            </c:ext>
          </c:extLst>
        </c:ser>
        <c:dLbls>
          <c:showLegendKey val="0"/>
          <c:showVal val="0"/>
          <c:showCatName val="0"/>
          <c:showSerName val="0"/>
          <c:showPercent val="0"/>
          <c:showBubbleSize val="0"/>
        </c:dLbls>
        <c:gapWidth val="219"/>
        <c:overlap val="-27"/>
        <c:axId val="507621760"/>
        <c:axId val="507622416"/>
      </c:barChart>
      <c:catAx>
        <c:axId val="507621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507622416"/>
        <c:crosses val="autoZero"/>
        <c:auto val="1"/>
        <c:lblAlgn val="ctr"/>
        <c:lblOffset val="100"/>
        <c:noMultiLvlLbl val="0"/>
      </c:catAx>
      <c:valAx>
        <c:axId val="507622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507621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sz="1200"/>
      </a:pPr>
      <a:endParaRPr lang="es-CO"/>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'facturacion (9).xls'!$P$2:$Z$2</cx:f>
        <cx:lvl ptCount="4">
          <cx:pt idx="0">% GLOSA 2016</cx:pt>
          <cx:pt idx="1">% GLOSA 2017</cx:pt>
          <cx:pt idx="2">% OBJECION 2016</cx:pt>
          <cx:pt idx="3">% OBJECION 2017</cx:pt>
        </cx:lvl>
      </cx:strDim>
      <cx:numDim type="val">
        <cx:f dir="row">'facturacion (9).xls'!$P$3:$Z$3</cx:f>
        <cx:lvl ptCount="4" formatCode="0,0%">
          <cx:pt idx="0">0.0051845056277030526</cx:pt>
          <cx:pt idx="1">0.0010416443962739947</cx:pt>
          <cx:pt idx="2">0.090640867476618384</cx:pt>
          <cx:pt idx="3">0.050497741141246173</cx:pt>
        </cx:lvl>
      </cx:numDim>
    </cx:data>
    <cx:data id="1">
      <cx:strDim type="cat">
        <cx:f dir="row">'facturacion (9).xls'!$P$2:$Z$2</cx:f>
        <cx:lvl ptCount="4">
          <cx:pt idx="0">% GLOSA 2016</cx:pt>
          <cx:pt idx="1">% GLOSA 2017</cx:pt>
          <cx:pt idx="2">% OBJECION 2016</cx:pt>
          <cx:pt idx="3">% OBJECION 2017</cx:pt>
        </cx:lvl>
      </cx:strDim>
      <cx:numDim type="val">
        <cx:f dir="row">'facturacion (9).xls'!$P$4:$Z$4</cx:f>
        <cx:lvl ptCount="4" formatCode="0,0%">
          <cx:pt idx="0">0.0051243430471059545</cx:pt>
          <cx:pt idx="1">0.005822271070234069</cx:pt>
          <cx:pt idx="2">0.13398300684178674</cx:pt>
          <cx:pt idx="3">0.034237227693906309</cx:pt>
        </cx:lvl>
      </cx:numDim>
    </cx:data>
    <cx:data id="2">
      <cx:strDim type="cat">
        <cx:f dir="row">'facturacion (9).xls'!$P$2:$Z$2</cx:f>
        <cx:lvl ptCount="4">
          <cx:pt idx="0">% GLOSA 2016</cx:pt>
          <cx:pt idx="1">% GLOSA 2017</cx:pt>
          <cx:pt idx="2">% OBJECION 2016</cx:pt>
          <cx:pt idx="3">% OBJECION 2017</cx:pt>
        </cx:lvl>
      </cx:strDim>
      <cx:numDim type="val">
        <cx:f dir="row">'facturacion (9).xls'!$P$5:$Z$5</cx:f>
        <cx:lvl ptCount="4" formatCode="0,0%">
          <cx:pt idx="0">0.0068248483920867299</cx:pt>
          <cx:pt idx="1">0.00081391612564698666</cx:pt>
          <cx:pt idx="2">0.13806858173396916</cx:pt>
          <cx:pt idx="3">0.052301402133472438</cx:pt>
        </cx:lvl>
      </cx:numDim>
    </cx:data>
    <cx:data id="3">
      <cx:strDim type="cat">
        <cx:f dir="row">'facturacion (9).xls'!$P$2:$Z$2</cx:f>
        <cx:lvl ptCount="4">
          <cx:pt idx="0">% GLOSA 2016</cx:pt>
          <cx:pt idx="1">% GLOSA 2017</cx:pt>
          <cx:pt idx="2">% OBJECION 2016</cx:pt>
          <cx:pt idx="3">% OBJECION 2017</cx:pt>
        </cx:lvl>
      </cx:strDim>
      <cx:numDim type="val">
        <cx:f dir="row">'facturacion (9).xls'!$P$6:$Z$6</cx:f>
        <cx:lvl ptCount="4" formatCode="0,0%">
          <cx:pt idx="0">0.032696397859202628</cx:pt>
          <cx:pt idx="1">0.039086635149821886</cx:pt>
          <cx:pt idx="2">0.4460352914667155</cx:pt>
          <cx:pt idx="3">0.097351332690866141</cx:pt>
        </cx:lvl>
      </cx:numDim>
    </cx:data>
    <cx:data id="4">
      <cx:strDim type="cat">
        <cx:f dir="row">'facturacion (9).xls'!$P$2:$Z$2</cx:f>
        <cx:lvl ptCount="4">
          <cx:pt idx="0">% GLOSA 2016</cx:pt>
          <cx:pt idx="1">% GLOSA 2017</cx:pt>
          <cx:pt idx="2">% OBJECION 2016</cx:pt>
          <cx:pt idx="3">% OBJECION 2017</cx:pt>
        </cx:lvl>
      </cx:strDim>
      <cx:numDim type="val">
        <cx:f dir="row">'facturacion (9).xls'!$P$7:$Z$7</cx:f>
        <cx:lvl ptCount="4" formatCode="0,0%">
          <cx:pt idx="0">0</cx:pt>
          <cx:pt idx="1">0</cx:pt>
          <cx:pt idx="2">0</cx:pt>
          <cx:pt idx="3">0.34435960314116504</cx:pt>
        </cx:lvl>
      </cx:numDim>
    </cx:data>
    <cx:data id="5">
      <cx:strDim type="cat">
        <cx:f dir="row">'facturacion (9).xls'!$P$2:$Z$2</cx:f>
        <cx:lvl ptCount="4">
          <cx:pt idx="0">% GLOSA 2016</cx:pt>
          <cx:pt idx="1">% GLOSA 2017</cx:pt>
          <cx:pt idx="2">% OBJECION 2016</cx:pt>
          <cx:pt idx="3">% OBJECION 2017</cx:pt>
        </cx:lvl>
      </cx:strDim>
      <cx:numDim type="val">
        <cx:f dir="row">'facturacion (9).xls'!$P$8:$Z$8</cx:f>
        <cx:lvl ptCount="4" formatCode="0,0%">
          <cx:pt idx="0">0</cx:pt>
          <cx:pt idx="1">0</cx:pt>
          <cx:pt idx="2">0</cx:pt>
          <cx:pt idx="3">0</cx:pt>
        </cx:lvl>
      </cx:numDim>
    </cx:data>
    <cx:data id="6">
      <cx:strDim type="cat">
        <cx:f dir="row">'facturacion (9).xls'!$P$2:$Z$2</cx:f>
        <cx:lvl ptCount="4">
          <cx:pt idx="0">% GLOSA 2016</cx:pt>
          <cx:pt idx="1">% GLOSA 2017</cx:pt>
          <cx:pt idx="2">% OBJECION 2016</cx:pt>
          <cx:pt idx="3">% OBJECION 2017</cx:pt>
        </cx:lvl>
      </cx:strDim>
      <cx:numDim type="val">
        <cx:f dir="row">'facturacion (9).xls'!$P$9:$Z$9</cx:f>
        <cx:lvl ptCount="4" formatCode="0,0%">
          <cx:pt idx="0">0.013329506669807225</cx:pt>
          <cx:pt idx="1">0.00096929966291760207</cx:pt>
          <cx:pt idx="2">0.2450559998833913</cx:pt>
          <cx:pt idx="3">0.014432297933492357</cx:pt>
        </cx:lvl>
      </cx:numDim>
    </cx:data>
    <cx:data id="7">
      <cx:strDim type="cat">
        <cx:f dir="row">'facturacion (9).xls'!$P$2:$Z$2</cx:f>
        <cx:lvl ptCount="4">
          <cx:pt idx="0">% GLOSA 2016</cx:pt>
          <cx:pt idx="1">% GLOSA 2017</cx:pt>
          <cx:pt idx="2">% OBJECION 2016</cx:pt>
          <cx:pt idx="3">% OBJECION 2017</cx:pt>
        </cx:lvl>
      </cx:strDim>
      <cx:numDim type="val">
        <cx:f dir="row">'facturacion (9).xls'!$P$10:$Z$10</cx:f>
        <cx:lvl ptCount="4" formatCode="0,0%">
          <cx:pt idx="0">0.0060075377734448137</cx:pt>
          <cx:pt idx="1">0.005197674173294229</cx:pt>
          <cx:pt idx="2">0.13167071847893047</cx:pt>
          <cx:pt idx="3">0.037216753186576912</cx:pt>
        </cx:lvl>
      </cx:numDim>
    </cx:data>
  </cx:chartData>
  <cx:chart>
    <cx:title pos="t" align="ctr" overlay="0">
      <cx:tx>
        <cx:txData>
          <cx:v>% DE GLOSA</cx:v>
        </cx:txData>
      </cx:tx>
      <cx:txPr>
        <a:bodyPr spcFirstLastPara="1" vertOverflow="ellipsis" horzOverflow="overflow" wrap="square" lIns="0" tIns="0" rIns="0" bIns="0" anchor="ctr" anchorCtr="1"/>
        <a:lstStyle/>
        <a:p>
          <a:pPr algn="ctr" rtl="0">
            <a:defRPr/>
          </a:pPr>
          <a:r>
            <a:rPr lang="es-ES" sz="1400" b="0" i="0" u="none" strike="noStrike" baseline="0">
              <a:solidFill>
                <a:sysClr val="windowText" lastClr="000000">
                  <a:lumMod val="65000"/>
                  <a:lumOff val="35000"/>
                </a:sysClr>
              </a:solidFill>
              <a:latin typeface="Calibri" panose="020F0502020204030204"/>
            </a:rPr>
            <a:t>% DE GLOSA</a:t>
          </a:r>
        </a:p>
      </cx:txPr>
    </cx:title>
    <cx:plotArea>
      <cx:plotAreaRegion>
        <cx:series layoutId="clusteredColumn" uniqueId="{4DF7E0C9-9117-404A-B3AF-C184CC889DB0}" formatIdx="0">
          <cx:tx>
            <cx:txData>
              <cx:f>'facturacion (9).xls'!$O$3</cx:f>
              <cx:v>Régimen Contributivo</cx:v>
            </cx:txData>
          </cx:tx>
          <cx:dataId val="0"/>
          <cx:layoutPr>
            <cx:aggregation/>
          </cx:layoutPr>
          <cx:axisId val="1"/>
        </cx:series>
        <cx:series layoutId="clusteredColumn" hidden="1" uniqueId="{80F79D1B-936C-49EB-8D9B-B11E8BD82E42}" formatIdx="2">
          <cx:tx>
            <cx:txData>
              <cx:f>'facturacion (9).xls'!$O$4</cx:f>
              <cx:v>Régimen Subsidiado</cx:v>
            </cx:txData>
          </cx:tx>
          <cx:dataId val="1"/>
          <cx:layoutPr>
            <cx:aggregation/>
          </cx:layoutPr>
          <cx:axisId val="1"/>
        </cx:series>
        <cx:series layoutId="clusteredColumn" hidden="1" uniqueId="{B4E19E1E-1A83-41FF-9A38-470B9EA9318F}" formatIdx="4">
          <cx:tx>
            <cx:txData>
              <cx:f>'facturacion (9).xls'!$O$5</cx:f>
              <cx:v>Población Pobre en lo No Cubierto con Subsidios a la Demanda</cx:v>
            </cx:txData>
          </cx:tx>
          <cx:dataId val="2"/>
          <cx:layoutPr>
            <cx:aggregation/>
          </cx:layoutPr>
          <cx:axisId val="1"/>
        </cx:series>
        <cx:series layoutId="clusteredColumn" hidden="1" uniqueId="{070DB3D5-5D33-4E80-804A-1DAADC18AA32}" formatIdx="6">
          <cx:tx>
            <cx:txData>
              <cx:f>'facturacion (9).xls'!$O$6</cx:f>
              <cx:v>SOAT (Diferentes a ECAT)</cx:v>
            </cx:txData>
          </cx:tx>
          <cx:dataId val="3"/>
          <cx:layoutPr>
            <cx:aggregation/>
          </cx:layoutPr>
          <cx:axisId val="1"/>
        </cx:series>
        <cx:series layoutId="clusteredColumn" hidden="1" uniqueId="{41E6C30F-8B8E-4675-A269-B8A3F8A11D09}" formatIdx="8">
          <cx:tx>
            <cx:txData>
              <cx:f>'facturacion (9).xls'!$O$7</cx:f>
              <cx:v>ADRES (Antes FOSYGA)</cx:v>
            </cx:txData>
          </cx:tx>
          <cx:dataId val="4"/>
          <cx:layoutPr>
            <cx:aggregation/>
          </cx:layoutPr>
          <cx:axisId val="1"/>
        </cx:series>
        <cx:series layoutId="clusteredColumn" hidden="1" uniqueId="{B90F5B44-0DA2-4A92-BD37-B1B46D060255}" formatIdx="10">
          <cx:tx>
            <cx:txData>
              <cx:f>'facturacion (9).xls'!$O$8</cx:f>
              <cx:v>Plan de intervenciones colectivas (antes PAB)</cx:v>
            </cx:txData>
          </cx:tx>
          <cx:dataId val="5"/>
          <cx:layoutPr>
            <cx:aggregation/>
          </cx:layoutPr>
          <cx:axisId val="1"/>
        </cx:series>
        <cx:series layoutId="clusteredColumn" hidden="1" uniqueId="{CA760367-5276-4B15-AE06-16A279B2C5FD}" formatIdx="12">
          <cx:tx>
            <cx:txData>
              <cx:f>'facturacion (9).xls'!$O$9</cx:f>
              <cx:v>Otras Ventas de Servicios de Salud</cx:v>
            </cx:txData>
          </cx:tx>
          <cx:dataId val="6"/>
          <cx:layoutPr>
            <cx:aggregation/>
          </cx:layoutPr>
          <cx:axisId val="1"/>
        </cx:series>
        <cx:series layoutId="clusteredColumn" hidden="1" uniqueId="{C1254BE9-2BE0-4ACA-B3A4-D1CD88D7039D}" formatIdx="14">
          <cx:tx>
            <cx:txData>
              <cx:f>'facturacion (9).xls'!$O$10</cx:f>
              <cx:v>Total venta de servicios de salud</cx:v>
            </cx:txData>
          </cx:tx>
          <cx:dataId val="7"/>
          <cx:layoutPr>
            <cx:aggregation/>
          </cx:layoutPr>
          <cx:axisId val="1"/>
        </cx:series>
        <cx:series layoutId="paretoLine" ownerIdx="0" uniqueId="{255D2A36-6E27-40DC-BF79-8A1686D665FA}" formatIdx="1">
          <cx:axisId val="2"/>
        </cx:series>
        <cx:series layoutId="paretoLine" ownerIdx="1" uniqueId="{F1AB67A5-3926-4387-9D65-2E2B776DB275}" formatIdx="3">
          <cx:axisId val="2"/>
        </cx:series>
        <cx:series layoutId="paretoLine" ownerIdx="2" uniqueId="{B2B87D7A-3D3B-4D65-AD6B-29793AB16810}" formatIdx="5">
          <cx:axisId val="2"/>
        </cx:series>
        <cx:series layoutId="paretoLine" ownerIdx="3" uniqueId="{79C8E1A4-45B9-43F5-86FD-36C422CEAFF3}" formatIdx="7">
          <cx:axisId val="2"/>
        </cx:series>
        <cx:series layoutId="paretoLine" ownerIdx="4" uniqueId="{1A3717C1-616E-4D1F-A20D-55D8F6524B7B}" formatIdx="9">
          <cx:axisId val="2"/>
        </cx:series>
        <cx:series layoutId="paretoLine" ownerIdx="5" uniqueId="{57B2B537-9752-4D24-8DF9-7CC94269C74F}" formatIdx="11">
          <cx:axisId val="2"/>
        </cx:series>
        <cx:series layoutId="paretoLine" ownerIdx="6" uniqueId="{6150F4F7-D65D-464E-A23B-7FCC2D5C4649}" formatIdx="13">
          <cx:axisId val="2"/>
        </cx:series>
        <cx:series layoutId="paretoLine" ownerIdx="7" uniqueId="{FDF126C7-A431-4A69-AB70-3B21FE54D531}" formatIdx="15">
          <cx:axisId val="2"/>
        </cx:series>
      </cx:plotAreaRegion>
      <cx:axis id="0">
        <cx:catScaling gapWidth="0"/>
        <cx:tickLabels/>
      </cx:axis>
      <cx:axis id="1">
        <cx:valScaling/>
        <cx:majorGridlines/>
        <cx:tickLabels/>
      </cx:axis>
      <cx:axis id="2">
        <cx:valScaling max="1" min="0"/>
        <cx:units unit="percentage"/>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145">
  <cs:axisTitle>
    <cs:lnRef idx="0"/>
    <cs:fillRef idx="0"/>
    <cs:effectRef idx="0"/>
    <cs:fontRef idx="minor">
      <a:schemeClr val="lt1"/>
    </cs:fontRef>
    <cs:defRPr sz="1000" b="1" kern="1200"/>
  </cs:axisTitle>
  <cs:categoryAxis>
    <cs:lnRef idx="1">
      <a:schemeClr val="dk1">
        <a:tint val="75000"/>
      </a:schemeClr>
    </cs:lnRef>
    <cs:fillRef idx="0"/>
    <cs:effectRef idx="0"/>
    <cs:fontRef idx="minor">
      <a:schemeClr val="lt1"/>
    </cs:fontRef>
    <cs:spPr>
      <a:ln>
        <a:round/>
      </a:ln>
    </cs:spPr>
    <cs:defRPr sz="1000" kern="1200"/>
  </cs:categoryAxis>
  <cs:chartArea>
    <cs:lnRef idx="0"/>
    <cs:fillRef idx="1">
      <a:schemeClr val="dk1"/>
    </cs:fillRef>
    <cs:effectRef idx="0"/>
    <cs:fontRef idx="minor">
      <a:schemeClr val="lt1"/>
    </cs:fontRef>
    <cs:defRPr sz="1000" kern="1200"/>
  </cs:chartArea>
  <cs:dataLabel>
    <cs:lnRef idx="0"/>
    <cs:fillRef idx="0"/>
    <cs:effectRef idx="0"/>
    <cs:fontRef idx="minor">
      <a:schemeClr val="lt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dk1"/>
    </cs:fontRef>
  </cs:dataPoint>
  <cs:dataPoint3D>
    <cs:lnRef idx="0"/>
    <cs:fillRef idx="1">
      <cs:styleClr val="auto"/>
    </cs:fillRef>
    <cs:effectRef idx="3">
      <a:schemeClr val="dk1"/>
    </cs:effectRef>
    <cs:fontRef idx="minor">
      <a:schemeClr val="dk1"/>
    </cs:fontRef>
  </cs:dataPoint3D>
  <cs:dataPointLine>
    <cs:lnRef idx="1">
      <cs:styleClr val="auto"/>
    </cs:lnRef>
    <cs:lineWidthScale>5</cs:lineWidthScale>
    <cs:fillRef idx="0"/>
    <cs:effectRef idx="0"/>
    <cs:fontRef idx="minor">
      <a:schemeClr val="dk2"/>
    </cs:fontRef>
    <cs:spPr>
      <a:ln cap="rnd">
        <a:round/>
      </a:ln>
    </cs:spPr>
  </cs:dataPointLine>
  <cs:dataPointMarker>
    <cs:lnRef idx="1">
      <cs:styleClr val="auto"/>
    </cs:lnRef>
    <cs:fillRef idx="3">
      <cs:styleClr val="auto"/>
    </cs:fillRef>
    <cs:effectRef idx="3">
      <a:schemeClr val="dk1"/>
    </cs:effectRef>
    <cs:fontRef idx="minor">
      <a:schemeClr val="dk1"/>
    </cs:fontRef>
    <cs:spPr>
      <a:ln>
        <a:round/>
      </a:ln>
    </cs:spPr>
  </cs:dataPointMarker>
  <cs:dataPointMarkerLayout/>
  <cs:dataPointWireframe>
    <cs:lnRef idx="1">
      <cs:styleClr val="auto"/>
    </cs:lnRef>
    <cs:fillRef idx="0"/>
    <cs:effectRef idx="0"/>
    <cs:fontRef idx="minor">
      <a:schemeClr val="dk2"/>
    </cs:fontRef>
    <cs:spPr>
      <a:ln>
        <a:round/>
      </a:ln>
    </cs:spPr>
  </cs:dataPointWireframe>
  <cs:dataTable>
    <cs:lnRef idx="1">
      <a:schemeClr val="lt1"/>
    </cs:lnRef>
    <cs:fillRef idx="0"/>
    <cs:effectRef idx="0"/>
    <cs:fontRef idx="minor">
      <a:schemeClr val="lt1"/>
    </cs:fontRef>
    <cs:spPr>
      <a:ln>
        <a:round/>
      </a:ln>
    </cs:spPr>
    <cs:defRPr sz="1000" kern="1200"/>
  </cs:dataTable>
  <cs:downBar>
    <cs:lnRef idx="0"/>
    <cs:fillRef idx="3" mods="ignoreCSTransforms">
      <cs:styleClr val="0">
        <a:shade val="25000"/>
      </cs:styleClr>
    </cs:fillRef>
    <cs:effectRef idx="3">
      <a:schemeClr val="dk1"/>
    </cs:effectRef>
    <cs:fontRef idx="minor">
      <a:schemeClr val="lt1"/>
    </cs:fontRef>
  </cs:downBar>
  <cs:dropLine>
    <cs:lnRef idx="1">
      <a:schemeClr val="lt1"/>
    </cs:lnRef>
    <cs:fillRef idx="0"/>
    <cs:effectRef idx="0"/>
    <cs:fontRef idx="minor">
      <a:schemeClr val="lt1"/>
    </cs:fontRef>
    <cs:spPr>
      <a:ln>
        <a:round/>
      </a:ln>
    </cs:spPr>
  </cs:dropLine>
  <cs:errorBar>
    <cs:lnRef idx="1">
      <a:schemeClr val="lt1"/>
    </cs:lnRef>
    <cs:fillRef idx="1">
      <a:schemeClr val="lt1"/>
    </cs:fillRef>
    <cs:effectRef idx="0"/>
    <cs:fontRef idx="minor">
      <a:schemeClr val="dk1"/>
    </cs:fontRef>
    <cs:spPr>
      <a:ln>
        <a:round/>
      </a:ln>
    </cs:spPr>
  </cs:errorBar>
  <cs:floor>
    <cs:lnRef idx="0"/>
    <cs:fillRef idx="1">
      <a:schemeClr val="dk1">
        <a:tint val="95000"/>
      </a:schemeClr>
    </cs:fillRef>
    <cs:effectRef idx="0"/>
    <cs:fontRef idx="minor">
      <a:schemeClr val="lt1"/>
    </cs:fontRef>
  </cs:floor>
  <cs:gridlineMajor>
    <cs:lnRef idx="1">
      <a:schemeClr val="dk1">
        <a:tint val="75000"/>
      </a:schemeClr>
    </cs:lnRef>
    <cs:fillRef idx="0"/>
    <cs:effectRef idx="0"/>
    <cs:fontRef idx="minor">
      <a:schemeClr val="dk2"/>
    </cs:fontRef>
    <cs:spPr>
      <a:ln>
        <a:round/>
      </a:ln>
    </cs:spPr>
  </cs:gridlineMajor>
  <cs:gridlineMinor>
    <cs:lnRef idx="1">
      <a:schemeClr val="dk1">
        <a:tint val="90000"/>
      </a:schemeClr>
    </cs:lnRef>
    <cs:fillRef idx="0"/>
    <cs:effectRef idx="0"/>
    <cs:fontRef idx="minor">
      <a:schemeClr val="dk2"/>
    </cs:fontRef>
    <cs:spPr>
      <a:ln>
        <a:round/>
      </a:ln>
    </cs:spPr>
  </cs:gridlineMinor>
  <cs:hiLoLine>
    <cs:lnRef idx="1">
      <a:schemeClr val="lt1"/>
    </cs:lnRef>
    <cs:fillRef idx="0"/>
    <cs:effectRef idx="0"/>
    <cs:fontRef idx="minor">
      <a:schemeClr val="lt1"/>
    </cs:fontRef>
    <cs:spPr>
      <a:ln>
        <a:round/>
      </a:ln>
    </cs:spPr>
  </cs:hiLoLine>
  <cs:leaderLine>
    <cs:lnRef idx="1">
      <a:schemeClr val="lt1"/>
    </cs:lnRef>
    <cs:fillRef idx="0"/>
    <cs:effectRef idx="0"/>
    <cs:fontRef idx="minor">
      <a:schemeClr val="lt1"/>
    </cs:fontRef>
    <cs:spPr>
      <a:ln>
        <a:round/>
      </a:ln>
    </cs:spPr>
  </cs:leaderLine>
  <cs:legend>
    <cs:lnRef idx="0"/>
    <cs:fillRef idx="0"/>
    <cs:effectRef idx="0"/>
    <cs:fontRef idx="minor">
      <a:schemeClr val="lt1"/>
    </cs:fontRef>
    <cs:defRPr sz="1000" kern="1200"/>
  </cs:legend>
  <cs:plotArea>
    <cs:lnRef idx="0"/>
    <cs:fillRef idx="1">
      <a:schemeClr val="dk1">
        <a:tint val="95000"/>
      </a:schemeClr>
    </cs:fillRef>
    <cs:effectRef idx="0"/>
    <cs:fontRef idx="minor">
      <a:schemeClr val="lt1"/>
    </cs:fontRef>
  </cs:plotArea>
  <cs:plotArea3D>
    <cs:lnRef idx="0"/>
    <cs:fillRef idx="0"/>
    <cs:effectRef idx="0"/>
    <cs:fontRef idx="minor">
      <a:schemeClr val="lt1"/>
    </cs:fontRef>
  </cs:plotArea3D>
  <cs:seriesAxis>
    <cs:lnRef idx="1">
      <a:schemeClr val="dk1">
        <a:tint val="75000"/>
      </a:schemeClr>
    </cs:lnRef>
    <cs:fillRef idx="0"/>
    <cs:effectRef idx="0"/>
    <cs:fontRef idx="minor">
      <a:schemeClr val="lt1"/>
    </cs:fontRef>
    <cs:spPr>
      <a:ln>
        <a:round/>
      </a:ln>
    </cs:spPr>
    <cs:defRPr sz="1000" kern="1200"/>
  </cs:seriesAxis>
  <cs:seriesLine>
    <cs:lnRef idx="1">
      <a:schemeClr val="lt1"/>
    </cs:lnRef>
    <cs:fillRef idx="0"/>
    <cs:effectRef idx="0"/>
    <cs:fontRef idx="minor">
      <a:schemeClr val="dk1"/>
    </cs:fontRef>
    <cs:spPr>
      <a:ln>
        <a:round/>
      </a:ln>
    </cs:spPr>
  </cs:seriesLine>
  <cs:title>
    <cs:lnRef idx="0"/>
    <cs:fillRef idx="0"/>
    <cs:effectRef idx="0"/>
    <cs:fontRef idx="minor">
      <a:schemeClr val="lt1"/>
    </cs:fontRef>
    <cs:defRPr sz="1800" b="1" kern="1200"/>
  </cs:title>
  <cs:trendline>
    <cs:lnRef idx="1">
      <a:schemeClr val="lt1"/>
    </cs:lnRef>
    <cs:fillRef idx="0"/>
    <cs:effectRef idx="0"/>
    <cs:fontRef idx="minor">
      <a:schemeClr val="lt1"/>
    </cs:fontRef>
    <cs:spPr>
      <a:ln cap="rnd">
        <a:round/>
      </a:ln>
    </cs:spPr>
  </cs:trendline>
  <cs:trendlineLabel>
    <cs:lnRef idx="0"/>
    <cs:fillRef idx="0"/>
    <cs:effectRef idx="0"/>
    <cs:fontRef idx="minor">
      <a:schemeClr val="lt1"/>
    </cs:fontRef>
    <cs:defRPr sz="1000" kern="1200"/>
  </cs:trendlineLabel>
  <cs:upBar>
    <cs:lnRef idx="0"/>
    <cs:fillRef idx="3" mods="ignoreCSTransforms">
      <cs:styleClr val="0">
        <a:tint val="25000"/>
      </cs:styleClr>
    </cs:fillRef>
    <cs:effectRef idx="3">
      <a:schemeClr val="dk1"/>
    </cs:effectRef>
    <cs:fontRef idx="minor">
      <a:schemeClr val="lt1"/>
    </cs:fontRef>
  </cs:upBar>
  <cs:valueAxis>
    <cs:lnRef idx="1">
      <a:schemeClr val="dk1">
        <a:tint val="75000"/>
      </a:schemeClr>
    </cs:lnRef>
    <cs:fillRef idx="0"/>
    <cs:effectRef idx="0"/>
    <cs:fontRef idx="minor">
      <a:schemeClr val="lt1"/>
    </cs:fontRef>
    <cs:spPr>
      <a:ln>
        <a:round/>
      </a:ln>
    </cs:spPr>
    <cs:defRPr sz="1000" kern="1200"/>
  </cs:valueAxis>
  <cs:wall>
    <cs:lnRef idx="0"/>
    <cs:fillRef idx="1">
      <a:schemeClr val="dk1">
        <a:tint val="95000"/>
      </a:schemeClr>
    </cs:fillRef>
    <cs:effectRef idx="0"/>
    <cs:fontRef idx="minor">
      <a:schemeClr val="lt1"/>
    </cs:fontRef>
  </cs:wall>
</cs:chartStyle>
</file>

<file path=ppt/charts/style17.xml><?xml version="1.0" encoding="utf-8"?>
<cs:chartStyle xmlns:cs="http://schemas.microsoft.com/office/drawing/2012/chartStyle" xmlns:a="http://schemas.openxmlformats.org/drawingml/2006/main" id="145">
  <cs:axisTitle>
    <cs:lnRef idx="0"/>
    <cs:fillRef idx="0"/>
    <cs:effectRef idx="0"/>
    <cs:fontRef idx="minor">
      <a:schemeClr val="lt1"/>
    </cs:fontRef>
    <cs:defRPr sz="1000" b="1" kern="1200"/>
  </cs:axisTitle>
  <cs:categoryAxis>
    <cs:lnRef idx="1">
      <a:schemeClr val="dk1">
        <a:tint val="75000"/>
      </a:schemeClr>
    </cs:lnRef>
    <cs:fillRef idx="0"/>
    <cs:effectRef idx="0"/>
    <cs:fontRef idx="minor">
      <a:schemeClr val="lt1"/>
    </cs:fontRef>
    <cs:spPr>
      <a:ln>
        <a:round/>
      </a:ln>
    </cs:spPr>
    <cs:defRPr sz="1000" kern="1200"/>
  </cs:categoryAxis>
  <cs:chartArea>
    <cs:lnRef idx="0"/>
    <cs:fillRef idx="1">
      <a:schemeClr val="dk1"/>
    </cs:fillRef>
    <cs:effectRef idx="0"/>
    <cs:fontRef idx="minor">
      <a:schemeClr val="lt1"/>
    </cs:fontRef>
    <cs:defRPr sz="1000" kern="1200"/>
  </cs:chartArea>
  <cs:dataLabel>
    <cs:lnRef idx="0"/>
    <cs:fillRef idx="0"/>
    <cs:effectRef idx="0"/>
    <cs:fontRef idx="minor">
      <a:schemeClr val="lt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dk1"/>
    </cs:fontRef>
  </cs:dataPoint>
  <cs:dataPoint3D>
    <cs:lnRef idx="0"/>
    <cs:fillRef idx="1">
      <cs:styleClr val="auto"/>
    </cs:fillRef>
    <cs:effectRef idx="3">
      <a:schemeClr val="dk1"/>
    </cs:effectRef>
    <cs:fontRef idx="minor">
      <a:schemeClr val="dk1"/>
    </cs:fontRef>
  </cs:dataPoint3D>
  <cs:dataPointLine>
    <cs:lnRef idx="1">
      <cs:styleClr val="auto"/>
    </cs:lnRef>
    <cs:lineWidthScale>5</cs:lineWidthScale>
    <cs:fillRef idx="0"/>
    <cs:effectRef idx="0"/>
    <cs:fontRef idx="minor">
      <a:schemeClr val="dk2"/>
    </cs:fontRef>
    <cs:spPr>
      <a:ln cap="rnd">
        <a:round/>
      </a:ln>
    </cs:spPr>
  </cs:dataPointLine>
  <cs:dataPointMarker>
    <cs:lnRef idx="1">
      <cs:styleClr val="auto"/>
    </cs:lnRef>
    <cs:fillRef idx="3">
      <cs:styleClr val="auto"/>
    </cs:fillRef>
    <cs:effectRef idx="3">
      <a:schemeClr val="dk1"/>
    </cs:effectRef>
    <cs:fontRef idx="minor">
      <a:schemeClr val="dk1"/>
    </cs:fontRef>
    <cs:spPr>
      <a:ln>
        <a:round/>
      </a:ln>
    </cs:spPr>
  </cs:dataPointMarker>
  <cs:dataPointMarkerLayout/>
  <cs:dataPointWireframe>
    <cs:lnRef idx="1">
      <cs:styleClr val="auto"/>
    </cs:lnRef>
    <cs:fillRef idx="0"/>
    <cs:effectRef idx="0"/>
    <cs:fontRef idx="minor">
      <a:schemeClr val="dk2"/>
    </cs:fontRef>
    <cs:spPr>
      <a:ln>
        <a:round/>
      </a:ln>
    </cs:spPr>
  </cs:dataPointWireframe>
  <cs:dataTable>
    <cs:lnRef idx="1">
      <a:schemeClr val="lt1"/>
    </cs:lnRef>
    <cs:fillRef idx="0"/>
    <cs:effectRef idx="0"/>
    <cs:fontRef idx="minor">
      <a:schemeClr val="lt1"/>
    </cs:fontRef>
    <cs:spPr>
      <a:ln>
        <a:round/>
      </a:ln>
    </cs:spPr>
    <cs:defRPr sz="1000" kern="1200"/>
  </cs:dataTable>
  <cs:downBar>
    <cs:lnRef idx="0"/>
    <cs:fillRef idx="3" mods="ignoreCSTransforms">
      <cs:styleClr val="0">
        <a:shade val="25000"/>
      </cs:styleClr>
    </cs:fillRef>
    <cs:effectRef idx="3">
      <a:schemeClr val="dk1"/>
    </cs:effectRef>
    <cs:fontRef idx="minor">
      <a:schemeClr val="lt1"/>
    </cs:fontRef>
  </cs:downBar>
  <cs:dropLine>
    <cs:lnRef idx="1">
      <a:schemeClr val="lt1"/>
    </cs:lnRef>
    <cs:fillRef idx="0"/>
    <cs:effectRef idx="0"/>
    <cs:fontRef idx="minor">
      <a:schemeClr val="lt1"/>
    </cs:fontRef>
    <cs:spPr>
      <a:ln>
        <a:round/>
      </a:ln>
    </cs:spPr>
  </cs:dropLine>
  <cs:errorBar>
    <cs:lnRef idx="1">
      <a:schemeClr val="lt1"/>
    </cs:lnRef>
    <cs:fillRef idx="1">
      <a:schemeClr val="lt1"/>
    </cs:fillRef>
    <cs:effectRef idx="0"/>
    <cs:fontRef idx="minor">
      <a:schemeClr val="dk1"/>
    </cs:fontRef>
    <cs:spPr>
      <a:ln>
        <a:round/>
      </a:ln>
    </cs:spPr>
  </cs:errorBar>
  <cs:floor>
    <cs:lnRef idx="0"/>
    <cs:fillRef idx="1">
      <a:schemeClr val="dk1">
        <a:tint val="95000"/>
      </a:schemeClr>
    </cs:fillRef>
    <cs:effectRef idx="0"/>
    <cs:fontRef idx="minor">
      <a:schemeClr val="lt1"/>
    </cs:fontRef>
  </cs:floor>
  <cs:gridlineMajor>
    <cs:lnRef idx="1">
      <a:schemeClr val="dk1">
        <a:tint val="75000"/>
      </a:schemeClr>
    </cs:lnRef>
    <cs:fillRef idx="0"/>
    <cs:effectRef idx="0"/>
    <cs:fontRef idx="minor">
      <a:schemeClr val="dk2"/>
    </cs:fontRef>
    <cs:spPr>
      <a:ln>
        <a:round/>
      </a:ln>
    </cs:spPr>
  </cs:gridlineMajor>
  <cs:gridlineMinor>
    <cs:lnRef idx="1">
      <a:schemeClr val="dk1">
        <a:tint val="90000"/>
      </a:schemeClr>
    </cs:lnRef>
    <cs:fillRef idx="0"/>
    <cs:effectRef idx="0"/>
    <cs:fontRef idx="minor">
      <a:schemeClr val="dk2"/>
    </cs:fontRef>
    <cs:spPr>
      <a:ln>
        <a:round/>
      </a:ln>
    </cs:spPr>
  </cs:gridlineMinor>
  <cs:hiLoLine>
    <cs:lnRef idx="1">
      <a:schemeClr val="lt1"/>
    </cs:lnRef>
    <cs:fillRef idx="0"/>
    <cs:effectRef idx="0"/>
    <cs:fontRef idx="minor">
      <a:schemeClr val="lt1"/>
    </cs:fontRef>
    <cs:spPr>
      <a:ln>
        <a:round/>
      </a:ln>
    </cs:spPr>
  </cs:hiLoLine>
  <cs:leaderLine>
    <cs:lnRef idx="1">
      <a:schemeClr val="lt1"/>
    </cs:lnRef>
    <cs:fillRef idx="0"/>
    <cs:effectRef idx="0"/>
    <cs:fontRef idx="minor">
      <a:schemeClr val="lt1"/>
    </cs:fontRef>
    <cs:spPr>
      <a:ln>
        <a:round/>
      </a:ln>
    </cs:spPr>
  </cs:leaderLine>
  <cs:legend>
    <cs:lnRef idx="0"/>
    <cs:fillRef idx="0"/>
    <cs:effectRef idx="0"/>
    <cs:fontRef idx="minor">
      <a:schemeClr val="lt1"/>
    </cs:fontRef>
    <cs:defRPr sz="1000" kern="1200"/>
  </cs:legend>
  <cs:plotArea>
    <cs:lnRef idx="0"/>
    <cs:fillRef idx="1">
      <a:schemeClr val="dk1">
        <a:tint val="95000"/>
      </a:schemeClr>
    </cs:fillRef>
    <cs:effectRef idx="0"/>
    <cs:fontRef idx="minor">
      <a:schemeClr val="lt1"/>
    </cs:fontRef>
  </cs:plotArea>
  <cs:plotArea3D>
    <cs:lnRef idx="0"/>
    <cs:fillRef idx="0"/>
    <cs:effectRef idx="0"/>
    <cs:fontRef idx="minor">
      <a:schemeClr val="lt1"/>
    </cs:fontRef>
  </cs:plotArea3D>
  <cs:seriesAxis>
    <cs:lnRef idx="1">
      <a:schemeClr val="dk1">
        <a:tint val="75000"/>
      </a:schemeClr>
    </cs:lnRef>
    <cs:fillRef idx="0"/>
    <cs:effectRef idx="0"/>
    <cs:fontRef idx="minor">
      <a:schemeClr val="lt1"/>
    </cs:fontRef>
    <cs:spPr>
      <a:ln>
        <a:round/>
      </a:ln>
    </cs:spPr>
    <cs:defRPr sz="1000" kern="1200"/>
  </cs:seriesAxis>
  <cs:seriesLine>
    <cs:lnRef idx="1">
      <a:schemeClr val="lt1"/>
    </cs:lnRef>
    <cs:fillRef idx="0"/>
    <cs:effectRef idx="0"/>
    <cs:fontRef idx="minor">
      <a:schemeClr val="dk1"/>
    </cs:fontRef>
    <cs:spPr>
      <a:ln>
        <a:round/>
      </a:ln>
    </cs:spPr>
  </cs:seriesLine>
  <cs:title>
    <cs:lnRef idx="0"/>
    <cs:fillRef idx="0"/>
    <cs:effectRef idx="0"/>
    <cs:fontRef idx="minor">
      <a:schemeClr val="lt1"/>
    </cs:fontRef>
    <cs:defRPr sz="1800" b="1" kern="1200"/>
  </cs:title>
  <cs:trendline>
    <cs:lnRef idx="1">
      <a:schemeClr val="lt1"/>
    </cs:lnRef>
    <cs:fillRef idx="0"/>
    <cs:effectRef idx="0"/>
    <cs:fontRef idx="minor">
      <a:schemeClr val="lt1"/>
    </cs:fontRef>
    <cs:spPr>
      <a:ln cap="rnd">
        <a:round/>
      </a:ln>
    </cs:spPr>
  </cs:trendline>
  <cs:trendlineLabel>
    <cs:lnRef idx="0"/>
    <cs:fillRef idx="0"/>
    <cs:effectRef idx="0"/>
    <cs:fontRef idx="minor">
      <a:schemeClr val="lt1"/>
    </cs:fontRef>
    <cs:defRPr sz="1000" kern="1200"/>
  </cs:trendlineLabel>
  <cs:upBar>
    <cs:lnRef idx="0"/>
    <cs:fillRef idx="3" mods="ignoreCSTransforms">
      <cs:styleClr val="0">
        <a:tint val="25000"/>
      </cs:styleClr>
    </cs:fillRef>
    <cs:effectRef idx="3">
      <a:schemeClr val="dk1"/>
    </cs:effectRef>
    <cs:fontRef idx="minor">
      <a:schemeClr val="lt1"/>
    </cs:fontRef>
  </cs:upBar>
  <cs:valueAxis>
    <cs:lnRef idx="1">
      <a:schemeClr val="dk1">
        <a:tint val="75000"/>
      </a:schemeClr>
    </cs:lnRef>
    <cs:fillRef idx="0"/>
    <cs:effectRef idx="0"/>
    <cs:fontRef idx="minor">
      <a:schemeClr val="lt1"/>
    </cs:fontRef>
    <cs:spPr>
      <a:ln>
        <a:round/>
      </a:ln>
    </cs:spPr>
    <cs:defRPr sz="1000" kern="1200"/>
  </cs:valueAxis>
  <cs:wall>
    <cs:lnRef idx="0"/>
    <cs:fillRef idx="1">
      <a:schemeClr val="dk1">
        <a:tint val="95000"/>
      </a:schemeClr>
    </cs:fillRef>
    <cs:effectRef idx="0"/>
    <cs:fontRef idx="minor">
      <a:schemeClr val="lt1"/>
    </cs:fontRef>
  </cs:wall>
</cs:chartStyle>
</file>

<file path=ppt/charts/style18.xml><?xml version="1.0" encoding="utf-8"?>
<cs:chartStyle xmlns:cs="http://schemas.microsoft.com/office/drawing/2012/chartStyle" xmlns:a="http://schemas.openxmlformats.org/drawingml/2006/main" id="145">
  <cs:axisTitle>
    <cs:lnRef idx="0"/>
    <cs:fillRef idx="0"/>
    <cs:effectRef idx="0"/>
    <cs:fontRef idx="minor">
      <a:schemeClr val="lt1"/>
    </cs:fontRef>
    <cs:defRPr sz="1000" b="1" kern="1200"/>
  </cs:axisTitle>
  <cs:categoryAxis>
    <cs:lnRef idx="1">
      <a:schemeClr val="dk1">
        <a:tint val="75000"/>
      </a:schemeClr>
    </cs:lnRef>
    <cs:fillRef idx="0"/>
    <cs:effectRef idx="0"/>
    <cs:fontRef idx="minor">
      <a:schemeClr val="lt1"/>
    </cs:fontRef>
    <cs:spPr>
      <a:ln>
        <a:round/>
      </a:ln>
    </cs:spPr>
    <cs:defRPr sz="1000" kern="1200"/>
  </cs:categoryAxis>
  <cs:chartArea>
    <cs:lnRef idx="0"/>
    <cs:fillRef idx="1">
      <a:schemeClr val="dk1"/>
    </cs:fillRef>
    <cs:effectRef idx="0"/>
    <cs:fontRef idx="minor">
      <a:schemeClr val="lt1"/>
    </cs:fontRef>
    <cs:defRPr sz="1000" kern="1200"/>
  </cs:chartArea>
  <cs:dataLabel>
    <cs:lnRef idx="0"/>
    <cs:fillRef idx="0"/>
    <cs:effectRef idx="0"/>
    <cs:fontRef idx="minor">
      <a:schemeClr val="lt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dk1"/>
    </cs:fontRef>
  </cs:dataPoint>
  <cs:dataPoint3D>
    <cs:lnRef idx="0"/>
    <cs:fillRef idx="1">
      <cs:styleClr val="auto"/>
    </cs:fillRef>
    <cs:effectRef idx="3">
      <a:schemeClr val="dk1"/>
    </cs:effectRef>
    <cs:fontRef idx="minor">
      <a:schemeClr val="dk1"/>
    </cs:fontRef>
  </cs:dataPoint3D>
  <cs:dataPointLine>
    <cs:lnRef idx="1">
      <cs:styleClr val="auto"/>
    </cs:lnRef>
    <cs:lineWidthScale>5</cs:lineWidthScale>
    <cs:fillRef idx="0"/>
    <cs:effectRef idx="0"/>
    <cs:fontRef idx="minor">
      <a:schemeClr val="dk2"/>
    </cs:fontRef>
    <cs:spPr>
      <a:ln cap="rnd">
        <a:round/>
      </a:ln>
    </cs:spPr>
  </cs:dataPointLine>
  <cs:dataPointMarker>
    <cs:lnRef idx="1">
      <cs:styleClr val="auto"/>
    </cs:lnRef>
    <cs:fillRef idx="3">
      <cs:styleClr val="auto"/>
    </cs:fillRef>
    <cs:effectRef idx="3">
      <a:schemeClr val="dk1"/>
    </cs:effectRef>
    <cs:fontRef idx="minor">
      <a:schemeClr val="dk1"/>
    </cs:fontRef>
    <cs:spPr>
      <a:ln>
        <a:round/>
      </a:ln>
    </cs:spPr>
  </cs:dataPointMarker>
  <cs:dataPointMarkerLayout/>
  <cs:dataPointWireframe>
    <cs:lnRef idx="1">
      <cs:styleClr val="auto"/>
    </cs:lnRef>
    <cs:fillRef idx="0"/>
    <cs:effectRef idx="0"/>
    <cs:fontRef idx="minor">
      <a:schemeClr val="dk2"/>
    </cs:fontRef>
    <cs:spPr>
      <a:ln>
        <a:round/>
      </a:ln>
    </cs:spPr>
  </cs:dataPointWireframe>
  <cs:dataTable>
    <cs:lnRef idx="1">
      <a:schemeClr val="lt1"/>
    </cs:lnRef>
    <cs:fillRef idx="0"/>
    <cs:effectRef idx="0"/>
    <cs:fontRef idx="minor">
      <a:schemeClr val="lt1"/>
    </cs:fontRef>
    <cs:spPr>
      <a:ln>
        <a:round/>
      </a:ln>
    </cs:spPr>
    <cs:defRPr sz="1000" kern="1200"/>
  </cs:dataTable>
  <cs:downBar>
    <cs:lnRef idx="0"/>
    <cs:fillRef idx="3" mods="ignoreCSTransforms">
      <cs:styleClr val="0">
        <a:shade val="25000"/>
      </cs:styleClr>
    </cs:fillRef>
    <cs:effectRef idx="3">
      <a:schemeClr val="dk1"/>
    </cs:effectRef>
    <cs:fontRef idx="minor">
      <a:schemeClr val="lt1"/>
    </cs:fontRef>
  </cs:downBar>
  <cs:dropLine>
    <cs:lnRef idx="1">
      <a:schemeClr val="lt1"/>
    </cs:lnRef>
    <cs:fillRef idx="0"/>
    <cs:effectRef idx="0"/>
    <cs:fontRef idx="minor">
      <a:schemeClr val="lt1"/>
    </cs:fontRef>
    <cs:spPr>
      <a:ln>
        <a:round/>
      </a:ln>
    </cs:spPr>
  </cs:dropLine>
  <cs:errorBar>
    <cs:lnRef idx="1">
      <a:schemeClr val="lt1"/>
    </cs:lnRef>
    <cs:fillRef idx="1">
      <a:schemeClr val="lt1"/>
    </cs:fillRef>
    <cs:effectRef idx="0"/>
    <cs:fontRef idx="minor">
      <a:schemeClr val="dk1"/>
    </cs:fontRef>
    <cs:spPr>
      <a:ln>
        <a:round/>
      </a:ln>
    </cs:spPr>
  </cs:errorBar>
  <cs:floor>
    <cs:lnRef idx="0"/>
    <cs:fillRef idx="1">
      <a:schemeClr val="dk1">
        <a:tint val="95000"/>
      </a:schemeClr>
    </cs:fillRef>
    <cs:effectRef idx="0"/>
    <cs:fontRef idx="minor">
      <a:schemeClr val="lt1"/>
    </cs:fontRef>
  </cs:floor>
  <cs:gridlineMajor>
    <cs:lnRef idx="1">
      <a:schemeClr val="dk1">
        <a:tint val="75000"/>
      </a:schemeClr>
    </cs:lnRef>
    <cs:fillRef idx="0"/>
    <cs:effectRef idx="0"/>
    <cs:fontRef idx="minor">
      <a:schemeClr val="dk2"/>
    </cs:fontRef>
    <cs:spPr>
      <a:ln>
        <a:round/>
      </a:ln>
    </cs:spPr>
  </cs:gridlineMajor>
  <cs:gridlineMinor>
    <cs:lnRef idx="1">
      <a:schemeClr val="dk1">
        <a:tint val="90000"/>
      </a:schemeClr>
    </cs:lnRef>
    <cs:fillRef idx="0"/>
    <cs:effectRef idx="0"/>
    <cs:fontRef idx="minor">
      <a:schemeClr val="dk2"/>
    </cs:fontRef>
    <cs:spPr>
      <a:ln>
        <a:round/>
      </a:ln>
    </cs:spPr>
  </cs:gridlineMinor>
  <cs:hiLoLine>
    <cs:lnRef idx="1">
      <a:schemeClr val="lt1"/>
    </cs:lnRef>
    <cs:fillRef idx="0"/>
    <cs:effectRef idx="0"/>
    <cs:fontRef idx="minor">
      <a:schemeClr val="lt1"/>
    </cs:fontRef>
    <cs:spPr>
      <a:ln>
        <a:round/>
      </a:ln>
    </cs:spPr>
  </cs:hiLoLine>
  <cs:leaderLine>
    <cs:lnRef idx="1">
      <a:schemeClr val="lt1"/>
    </cs:lnRef>
    <cs:fillRef idx="0"/>
    <cs:effectRef idx="0"/>
    <cs:fontRef idx="minor">
      <a:schemeClr val="lt1"/>
    </cs:fontRef>
    <cs:spPr>
      <a:ln>
        <a:round/>
      </a:ln>
    </cs:spPr>
  </cs:leaderLine>
  <cs:legend>
    <cs:lnRef idx="0"/>
    <cs:fillRef idx="0"/>
    <cs:effectRef idx="0"/>
    <cs:fontRef idx="minor">
      <a:schemeClr val="lt1"/>
    </cs:fontRef>
    <cs:defRPr sz="1000" kern="1200"/>
  </cs:legend>
  <cs:plotArea>
    <cs:lnRef idx="0"/>
    <cs:fillRef idx="1">
      <a:schemeClr val="dk1">
        <a:tint val="95000"/>
      </a:schemeClr>
    </cs:fillRef>
    <cs:effectRef idx="0"/>
    <cs:fontRef idx="minor">
      <a:schemeClr val="lt1"/>
    </cs:fontRef>
  </cs:plotArea>
  <cs:plotArea3D>
    <cs:lnRef idx="0"/>
    <cs:fillRef idx="0"/>
    <cs:effectRef idx="0"/>
    <cs:fontRef idx="minor">
      <a:schemeClr val="lt1"/>
    </cs:fontRef>
  </cs:plotArea3D>
  <cs:seriesAxis>
    <cs:lnRef idx="1">
      <a:schemeClr val="dk1">
        <a:tint val="75000"/>
      </a:schemeClr>
    </cs:lnRef>
    <cs:fillRef idx="0"/>
    <cs:effectRef idx="0"/>
    <cs:fontRef idx="minor">
      <a:schemeClr val="lt1"/>
    </cs:fontRef>
    <cs:spPr>
      <a:ln>
        <a:round/>
      </a:ln>
    </cs:spPr>
    <cs:defRPr sz="1000" kern="1200"/>
  </cs:seriesAxis>
  <cs:seriesLine>
    <cs:lnRef idx="1">
      <a:schemeClr val="lt1"/>
    </cs:lnRef>
    <cs:fillRef idx="0"/>
    <cs:effectRef idx="0"/>
    <cs:fontRef idx="minor">
      <a:schemeClr val="dk1"/>
    </cs:fontRef>
    <cs:spPr>
      <a:ln>
        <a:round/>
      </a:ln>
    </cs:spPr>
  </cs:seriesLine>
  <cs:title>
    <cs:lnRef idx="0"/>
    <cs:fillRef idx="0"/>
    <cs:effectRef idx="0"/>
    <cs:fontRef idx="minor">
      <a:schemeClr val="lt1"/>
    </cs:fontRef>
    <cs:defRPr sz="1800" b="1" kern="1200"/>
  </cs:title>
  <cs:trendline>
    <cs:lnRef idx="1">
      <a:schemeClr val="lt1"/>
    </cs:lnRef>
    <cs:fillRef idx="0"/>
    <cs:effectRef idx="0"/>
    <cs:fontRef idx="minor">
      <a:schemeClr val="lt1"/>
    </cs:fontRef>
    <cs:spPr>
      <a:ln cap="rnd">
        <a:round/>
      </a:ln>
    </cs:spPr>
  </cs:trendline>
  <cs:trendlineLabel>
    <cs:lnRef idx="0"/>
    <cs:fillRef idx="0"/>
    <cs:effectRef idx="0"/>
    <cs:fontRef idx="minor">
      <a:schemeClr val="lt1"/>
    </cs:fontRef>
    <cs:defRPr sz="1000" kern="1200"/>
  </cs:trendlineLabel>
  <cs:upBar>
    <cs:lnRef idx="0"/>
    <cs:fillRef idx="3" mods="ignoreCSTransforms">
      <cs:styleClr val="0">
        <a:tint val="25000"/>
      </cs:styleClr>
    </cs:fillRef>
    <cs:effectRef idx="3">
      <a:schemeClr val="dk1"/>
    </cs:effectRef>
    <cs:fontRef idx="minor">
      <a:schemeClr val="lt1"/>
    </cs:fontRef>
  </cs:upBar>
  <cs:valueAxis>
    <cs:lnRef idx="1">
      <a:schemeClr val="dk1">
        <a:tint val="75000"/>
      </a:schemeClr>
    </cs:lnRef>
    <cs:fillRef idx="0"/>
    <cs:effectRef idx="0"/>
    <cs:fontRef idx="minor">
      <a:schemeClr val="lt1"/>
    </cs:fontRef>
    <cs:spPr>
      <a:ln>
        <a:round/>
      </a:ln>
    </cs:spPr>
    <cs:defRPr sz="1000" kern="1200"/>
  </cs:valueAxis>
  <cs:wall>
    <cs:lnRef idx="0"/>
    <cs:fillRef idx="1">
      <a:schemeClr val="dk1">
        <a:tint val="95000"/>
      </a:schemeClr>
    </cs:fillRef>
    <cs:effectRef idx="0"/>
    <cs:fontRef idx="minor">
      <a:schemeClr val="lt1"/>
    </cs:fontRef>
  </cs:wall>
</cs:chartStyle>
</file>

<file path=ppt/charts/style19.xml><?xml version="1.0" encoding="utf-8"?>
<cs:chartStyle xmlns:cs="http://schemas.microsoft.com/office/drawing/2012/chartStyle" xmlns:a="http://schemas.openxmlformats.org/drawingml/2006/main" id="145">
  <cs:axisTitle>
    <cs:lnRef idx="0"/>
    <cs:fillRef idx="0"/>
    <cs:effectRef idx="0"/>
    <cs:fontRef idx="minor">
      <a:schemeClr val="lt1"/>
    </cs:fontRef>
    <cs:defRPr sz="1000" b="1" kern="1200"/>
  </cs:axisTitle>
  <cs:categoryAxis>
    <cs:lnRef idx="1">
      <a:schemeClr val="dk1">
        <a:tint val="75000"/>
      </a:schemeClr>
    </cs:lnRef>
    <cs:fillRef idx="0"/>
    <cs:effectRef idx="0"/>
    <cs:fontRef idx="minor">
      <a:schemeClr val="lt1"/>
    </cs:fontRef>
    <cs:spPr>
      <a:ln>
        <a:round/>
      </a:ln>
    </cs:spPr>
    <cs:defRPr sz="1000" kern="1200"/>
  </cs:categoryAxis>
  <cs:chartArea>
    <cs:lnRef idx="0"/>
    <cs:fillRef idx="1">
      <a:schemeClr val="dk1"/>
    </cs:fillRef>
    <cs:effectRef idx="0"/>
    <cs:fontRef idx="minor">
      <a:schemeClr val="lt1"/>
    </cs:fontRef>
    <cs:defRPr sz="1000" kern="1200"/>
  </cs:chartArea>
  <cs:dataLabel>
    <cs:lnRef idx="0"/>
    <cs:fillRef idx="0"/>
    <cs:effectRef idx="0"/>
    <cs:fontRef idx="minor">
      <a:schemeClr val="lt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dk1"/>
    </cs:fontRef>
  </cs:dataPoint>
  <cs:dataPoint3D>
    <cs:lnRef idx="0"/>
    <cs:fillRef idx="1">
      <cs:styleClr val="auto"/>
    </cs:fillRef>
    <cs:effectRef idx="3">
      <a:schemeClr val="dk1"/>
    </cs:effectRef>
    <cs:fontRef idx="minor">
      <a:schemeClr val="dk1"/>
    </cs:fontRef>
  </cs:dataPoint3D>
  <cs:dataPointLine>
    <cs:lnRef idx="1">
      <cs:styleClr val="auto"/>
    </cs:lnRef>
    <cs:lineWidthScale>5</cs:lineWidthScale>
    <cs:fillRef idx="0"/>
    <cs:effectRef idx="0"/>
    <cs:fontRef idx="minor">
      <a:schemeClr val="dk2"/>
    </cs:fontRef>
    <cs:spPr>
      <a:ln cap="rnd">
        <a:round/>
      </a:ln>
    </cs:spPr>
  </cs:dataPointLine>
  <cs:dataPointMarker>
    <cs:lnRef idx="1">
      <cs:styleClr val="auto"/>
    </cs:lnRef>
    <cs:fillRef idx="3">
      <cs:styleClr val="auto"/>
    </cs:fillRef>
    <cs:effectRef idx="3">
      <a:schemeClr val="dk1"/>
    </cs:effectRef>
    <cs:fontRef idx="minor">
      <a:schemeClr val="dk1"/>
    </cs:fontRef>
    <cs:spPr>
      <a:ln>
        <a:round/>
      </a:ln>
    </cs:spPr>
  </cs:dataPointMarker>
  <cs:dataPointMarkerLayout/>
  <cs:dataPointWireframe>
    <cs:lnRef idx="1">
      <cs:styleClr val="auto"/>
    </cs:lnRef>
    <cs:fillRef idx="0"/>
    <cs:effectRef idx="0"/>
    <cs:fontRef idx="minor">
      <a:schemeClr val="dk2"/>
    </cs:fontRef>
    <cs:spPr>
      <a:ln>
        <a:round/>
      </a:ln>
    </cs:spPr>
  </cs:dataPointWireframe>
  <cs:dataTable>
    <cs:lnRef idx="1">
      <a:schemeClr val="lt1"/>
    </cs:lnRef>
    <cs:fillRef idx="0"/>
    <cs:effectRef idx="0"/>
    <cs:fontRef idx="minor">
      <a:schemeClr val="lt1"/>
    </cs:fontRef>
    <cs:spPr>
      <a:ln>
        <a:round/>
      </a:ln>
    </cs:spPr>
    <cs:defRPr sz="1000" kern="1200"/>
  </cs:dataTable>
  <cs:downBar>
    <cs:lnRef idx="0"/>
    <cs:fillRef idx="3" mods="ignoreCSTransforms">
      <cs:styleClr val="0">
        <a:shade val="25000"/>
      </cs:styleClr>
    </cs:fillRef>
    <cs:effectRef idx="3">
      <a:schemeClr val="dk1"/>
    </cs:effectRef>
    <cs:fontRef idx="minor">
      <a:schemeClr val="lt1"/>
    </cs:fontRef>
  </cs:downBar>
  <cs:dropLine>
    <cs:lnRef idx="1">
      <a:schemeClr val="lt1"/>
    </cs:lnRef>
    <cs:fillRef idx="0"/>
    <cs:effectRef idx="0"/>
    <cs:fontRef idx="minor">
      <a:schemeClr val="lt1"/>
    </cs:fontRef>
    <cs:spPr>
      <a:ln>
        <a:round/>
      </a:ln>
    </cs:spPr>
  </cs:dropLine>
  <cs:errorBar>
    <cs:lnRef idx="1">
      <a:schemeClr val="lt1"/>
    </cs:lnRef>
    <cs:fillRef idx="1">
      <a:schemeClr val="lt1"/>
    </cs:fillRef>
    <cs:effectRef idx="0"/>
    <cs:fontRef idx="minor">
      <a:schemeClr val="dk1"/>
    </cs:fontRef>
    <cs:spPr>
      <a:ln>
        <a:round/>
      </a:ln>
    </cs:spPr>
  </cs:errorBar>
  <cs:floor>
    <cs:lnRef idx="0"/>
    <cs:fillRef idx="1">
      <a:schemeClr val="dk1">
        <a:tint val="95000"/>
      </a:schemeClr>
    </cs:fillRef>
    <cs:effectRef idx="0"/>
    <cs:fontRef idx="minor">
      <a:schemeClr val="lt1"/>
    </cs:fontRef>
  </cs:floor>
  <cs:gridlineMajor>
    <cs:lnRef idx="1">
      <a:schemeClr val="dk1">
        <a:tint val="75000"/>
      </a:schemeClr>
    </cs:lnRef>
    <cs:fillRef idx="0"/>
    <cs:effectRef idx="0"/>
    <cs:fontRef idx="minor">
      <a:schemeClr val="dk2"/>
    </cs:fontRef>
    <cs:spPr>
      <a:ln>
        <a:round/>
      </a:ln>
    </cs:spPr>
  </cs:gridlineMajor>
  <cs:gridlineMinor>
    <cs:lnRef idx="1">
      <a:schemeClr val="dk1">
        <a:tint val="90000"/>
      </a:schemeClr>
    </cs:lnRef>
    <cs:fillRef idx="0"/>
    <cs:effectRef idx="0"/>
    <cs:fontRef idx="minor">
      <a:schemeClr val="dk2"/>
    </cs:fontRef>
    <cs:spPr>
      <a:ln>
        <a:round/>
      </a:ln>
    </cs:spPr>
  </cs:gridlineMinor>
  <cs:hiLoLine>
    <cs:lnRef idx="1">
      <a:schemeClr val="lt1"/>
    </cs:lnRef>
    <cs:fillRef idx="0"/>
    <cs:effectRef idx="0"/>
    <cs:fontRef idx="minor">
      <a:schemeClr val="lt1"/>
    </cs:fontRef>
    <cs:spPr>
      <a:ln>
        <a:round/>
      </a:ln>
    </cs:spPr>
  </cs:hiLoLine>
  <cs:leaderLine>
    <cs:lnRef idx="1">
      <a:schemeClr val="lt1"/>
    </cs:lnRef>
    <cs:fillRef idx="0"/>
    <cs:effectRef idx="0"/>
    <cs:fontRef idx="minor">
      <a:schemeClr val="lt1"/>
    </cs:fontRef>
    <cs:spPr>
      <a:ln>
        <a:round/>
      </a:ln>
    </cs:spPr>
  </cs:leaderLine>
  <cs:legend>
    <cs:lnRef idx="0"/>
    <cs:fillRef idx="0"/>
    <cs:effectRef idx="0"/>
    <cs:fontRef idx="minor">
      <a:schemeClr val="lt1"/>
    </cs:fontRef>
    <cs:defRPr sz="1000" kern="1200"/>
  </cs:legend>
  <cs:plotArea>
    <cs:lnRef idx="0"/>
    <cs:fillRef idx="1">
      <a:schemeClr val="dk1">
        <a:tint val="95000"/>
      </a:schemeClr>
    </cs:fillRef>
    <cs:effectRef idx="0"/>
    <cs:fontRef idx="minor">
      <a:schemeClr val="lt1"/>
    </cs:fontRef>
  </cs:plotArea>
  <cs:plotArea3D>
    <cs:lnRef idx="0"/>
    <cs:fillRef idx="0"/>
    <cs:effectRef idx="0"/>
    <cs:fontRef idx="minor">
      <a:schemeClr val="lt1"/>
    </cs:fontRef>
  </cs:plotArea3D>
  <cs:seriesAxis>
    <cs:lnRef idx="1">
      <a:schemeClr val="dk1">
        <a:tint val="75000"/>
      </a:schemeClr>
    </cs:lnRef>
    <cs:fillRef idx="0"/>
    <cs:effectRef idx="0"/>
    <cs:fontRef idx="minor">
      <a:schemeClr val="lt1"/>
    </cs:fontRef>
    <cs:spPr>
      <a:ln>
        <a:round/>
      </a:ln>
    </cs:spPr>
    <cs:defRPr sz="1000" kern="1200"/>
  </cs:seriesAxis>
  <cs:seriesLine>
    <cs:lnRef idx="1">
      <a:schemeClr val="lt1"/>
    </cs:lnRef>
    <cs:fillRef idx="0"/>
    <cs:effectRef idx="0"/>
    <cs:fontRef idx="minor">
      <a:schemeClr val="dk1"/>
    </cs:fontRef>
    <cs:spPr>
      <a:ln>
        <a:round/>
      </a:ln>
    </cs:spPr>
  </cs:seriesLine>
  <cs:title>
    <cs:lnRef idx="0"/>
    <cs:fillRef idx="0"/>
    <cs:effectRef idx="0"/>
    <cs:fontRef idx="minor">
      <a:schemeClr val="lt1"/>
    </cs:fontRef>
    <cs:defRPr sz="1800" b="1" kern="1200"/>
  </cs:title>
  <cs:trendline>
    <cs:lnRef idx="1">
      <a:schemeClr val="lt1"/>
    </cs:lnRef>
    <cs:fillRef idx="0"/>
    <cs:effectRef idx="0"/>
    <cs:fontRef idx="minor">
      <a:schemeClr val="lt1"/>
    </cs:fontRef>
    <cs:spPr>
      <a:ln cap="rnd">
        <a:round/>
      </a:ln>
    </cs:spPr>
  </cs:trendline>
  <cs:trendlineLabel>
    <cs:lnRef idx="0"/>
    <cs:fillRef idx="0"/>
    <cs:effectRef idx="0"/>
    <cs:fontRef idx="minor">
      <a:schemeClr val="lt1"/>
    </cs:fontRef>
    <cs:defRPr sz="1000" kern="1200"/>
  </cs:trendlineLabel>
  <cs:upBar>
    <cs:lnRef idx="0"/>
    <cs:fillRef idx="3" mods="ignoreCSTransforms">
      <cs:styleClr val="0">
        <a:tint val="25000"/>
      </cs:styleClr>
    </cs:fillRef>
    <cs:effectRef idx="3">
      <a:schemeClr val="dk1"/>
    </cs:effectRef>
    <cs:fontRef idx="minor">
      <a:schemeClr val="lt1"/>
    </cs:fontRef>
  </cs:upBar>
  <cs:valueAxis>
    <cs:lnRef idx="1">
      <a:schemeClr val="dk1">
        <a:tint val="75000"/>
      </a:schemeClr>
    </cs:lnRef>
    <cs:fillRef idx="0"/>
    <cs:effectRef idx="0"/>
    <cs:fontRef idx="minor">
      <a:schemeClr val="lt1"/>
    </cs:fontRef>
    <cs:spPr>
      <a:ln>
        <a:round/>
      </a:ln>
    </cs:spPr>
    <cs:defRPr sz="1000" kern="1200"/>
  </cs:valueAxis>
  <cs:wall>
    <cs:lnRef idx="0"/>
    <cs:fillRef idx="1">
      <a:schemeClr val="dk1">
        <a:tint val="95000"/>
      </a:schemeClr>
    </cs:fillRef>
    <cs:effectRef idx="0"/>
    <cs:fontRef idx="minor">
      <a:schemeClr val="lt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6D47EC-12F3-4405-B84B-D6EE0606DC3A}" type="datetimeFigureOut">
              <a:rPr lang="es-CO" smtClean="0"/>
              <a:t>09/05/2018</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37D6B-E573-411F-AEA3-43813B97EDCF}" type="slidenum">
              <a:rPr lang="es-CO" smtClean="0"/>
              <a:t>‹Nº›</a:t>
            </a:fld>
            <a:endParaRPr lang="es-CO"/>
          </a:p>
        </p:txBody>
      </p:sp>
    </p:spTree>
    <p:extLst>
      <p:ext uri="{BB962C8B-B14F-4D97-AF65-F5344CB8AC3E}">
        <p14:creationId xmlns:p14="http://schemas.microsoft.com/office/powerpoint/2010/main" val="1789939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0FB21CAD-D3BE-4454-A0C6-B3BC549739D9}" type="datetimeFigureOut">
              <a:rPr lang="es-ES" smtClean="0"/>
              <a:t>09/05/2018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125EA08-C49B-41DD-B1FE-108F3744F8CB}" type="slidenum">
              <a:rPr lang="es-ES" smtClean="0"/>
              <a:t>‹Nº›</a:t>
            </a:fld>
            <a:endParaRPr lang="es-ES"/>
          </a:p>
        </p:txBody>
      </p:sp>
    </p:spTree>
    <p:extLst>
      <p:ext uri="{BB962C8B-B14F-4D97-AF65-F5344CB8AC3E}">
        <p14:creationId xmlns:p14="http://schemas.microsoft.com/office/powerpoint/2010/main" val="2425281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FB21CAD-D3BE-4454-A0C6-B3BC549739D9}" type="datetimeFigureOut">
              <a:rPr lang="es-ES" smtClean="0"/>
              <a:t>09/05/2018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125EA08-C49B-41DD-B1FE-108F3744F8CB}" type="slidenum">
              <a:rPr lang="es-ES" smtClean="0"/>
              <a:t>‹Nº›</a:t>
            </a:fld>
            <a:endParaRPr lang="es-ES"/>
          </a:p>
        </p:txBody>
      </p:sp>
    </p:spTree>
    <p:extLst>
      <p:ext uri="{BB962C8B-B14F-4D97-AF65-F5344CB8AC3E}">
        <p14:creationId xmlns:p14="http://schemas.microsoft.com/office/powerpoint/2010/main" val="3565339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FB21CAD-D3BE-4454-A0C6-B3BC549739D9}" type="datetimeFigureOut">
              <a:rPr lang="es-ES" smtClean="0"/>
              <a:t>09/05/2018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125EA08-C49B-41DD-B1FE-108F3744F8CB}" type="slidenum">
              <a:rPr lang="es-ES" smtClean="0"/>
              <a:t>‹Nº›</a:t>
            </a:fld>
            <a:endParaRPr lang="es-ES"/>
          </a:p>
        </p:txBody>
      </p:sp>
    </p:spTree>
    <p:extLst>
      <p:ext uri="{BB962C8B-B14F-4D97-AF65-F5344CB8AC3E}">
        <p14:creationId xmlns:p14="http://schemas.microsoft.com/office/powerpoint/2010/main" val="2887636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FB21CAD-D3BE-4454-A0C6-B3BC549739D9}" type="datetimeFigureOut">
              <a:rPr lang="es-ES" smtClean="0"/>
              <a:t>09/05/2018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125EA08-C49B-41DD-B1FE-108F3744F8CB}" type="slidenum">
              <a:rPr lang="es-ES" smtClean="0"/>
              <a:t>‹Nº›</a:t>
            </a:fld>
            <a:endParaRPr lang="es-ES"/>
          </a:p>
        </p:txBody>
      </p:sp>
    </p:spTree>
    <p:extLst>
      <p:ext uri="{BB962C8B-B14F-4D97-AF65-F5344CB8AC3E}">
        <p14:creationId xmlns:p14="http://schemas.microsoft.com/office/powerpoint/2010/main" val="2383932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0FB21CAD-D3BE-4454-A0C6-B3BC549739D9}" type="datetimeFigureOut">
              <a:rPr lang="es-ES" smtClean="0"/>
              <a:t>09/05/2018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125EA08-C49B-41DD-B1FE-108F3744F8CB}" type="slidenum">
              <a:rPr lang="es-ES" smtClean="0"/>
              <a:t>‹Nº›</a:t>
            </a:fld>
            <a:endParaRPr lang="es-ES"/>
          </a:p>
        </p:txBody>
      </p:sp>
    </p:spTree>
    <p:extLst>
      <p:ext uri="{BB962C8B-B14F-4D97-AF65-F5344CB8AC3E}">
        <p14:creationId xmlns:p14="http://schemas.microsoft.com/office/powerpoint/2010/main" val="3760259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0FB21CAD-D3BE-4454-A0C6-B3BC549739D9}" type="datetimeFigureOut">
              <a:rPr lang="es-ES" smtClean="0"/>
              <a:t>09/05/2018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125EA08-C49B-41DD-B1FE-108F3744F8CB}" type="slidenum">
              <a:rPr lang="es-ES" smtClean="0"/>
              <a:t>‹Nº›</a:t>
            </a:fld>
            <a:endParaRPr lang="es-ES"/>
          </a:p>
        </p:txBody>
      </p:sp>
    </p:spTree>
    <p:extLst>
      <p:ext uri="{BB962C8B-B14F-4D97-AF65-F5344CB8AC3E}">
        <p14:creationId xmlns:p14="http://schemas.microsoft.com/office/powerpoint/2010/main" val="3640980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0FB21CAD-D3BE-4454-A0C6-B3BC549739D9}" type="datetimeFigureOut">
              <a:rPr lang="es-ES" smtClean="0"/>
              <a:t>09/05/2018</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125EA08-C49B-41DD-B1FE-108F3744F8CB}" type="slidenum">
              <a:rPr lang="es-ES" smtClean="0"/>
              <a:t>‹Nº›</a:t>
            </a:fld>
            <a:endParaRPr lang="es-ES"/>
          </a:p>
        </p:txBody>
      </p:sp>
    </p:spTree>
    <p:extLst>
      <p:ext uri="{BB962C8B-B14F-4D97-AF65-F5344CB8AC3E}">
        <p14:creationId xmlns:p14="http://schemas.microsoft.com/office/powerpoint/2010/main" val="275257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0FB21CAD-D3BE-4454-A0C6-B3BC549739D9}" type="datetimeFigureOut">
              <a:rPr lang="es-ES" smtClean="0"/>
              <a:t>09/05/2018</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125EA08-C49B-41DD-B1FE-108F3744F8CB}" type="slidenum">
              <a:rPr lang="es-ES" smtClean="0"/>
              <a:t>‹Nº›</a:t>
            </a:fld>
            <a:endParaRPr lang="es-ES"/>
          </a:p>
        </p:txBody>
      </p:sp>
    </p:spTree>
    <p:extLst>
      <p:ext uri="{BB962C8B-B14F-4D97-AF65-F5344CB8AC3E}">
        <p14:creationId xmlns:p14="http://schemas.microsoft.com/office/powerpoint/2010/main" val="4094902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FB21CAD-D3BE-4454-A0C6-B3BC549739D9}" type="datetimeFigureOut">
              <a:rPr lang="es-ES" smtClean="0"/>
              <a:t>09/05/2018</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125EA08-C49B-41DD-B1FE-108F3744F8CB}" type="slidenum">
              <a:rPr lang="es-ES" smtClean="0"/>
              <a:t>‹Nº›</a:t>
            </a:fld>
            <a:endParaRPr lang="es-ES"/>
          </a:p>
        </p:txBody>
      </p:sp>
    </p:spTree>
    <p:extLst>
      <p:ext uri="{BB962C8B-B14F-4D97-AF65-F5344CB8AC3E}">
        <p14:creationId xmlns:p14="http://schemas.microsoft.com/office/powerpoint/2010/main" val="2414790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FB21CAD-D3BE-4454-A0C6-B3BC549739D9}" type="datetimeFigureOut">
              <a:rPr lang="es-ES" smtClean="0"/>
              <a:t>09/05/2018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125EA08-C49B-41DD-B1FE-108F3744F8CB}" type="slidenum">
              <a:rPr lang="es-ES" smtClean="0"/>
              <a:t>‹Nº›</a:t>
            </a:fld>
            <a:endParaRPr lang="es-ES"/>
          </a:p>
        </p:txBody>
      </p:sp>
    </p:spTree>
    <p:extLst>
      <p:ext uri="{BB962C8B-B14F-4D97-AF65-F5344CB8AC3E}">
        <p14:creationId xmlns:p14="http://schemas.microsoft.com/office/powerpoint/2010/main" val="3235926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FB21CAD-D3BE-4454-A0C6-B3BC549739D9}" type="datetimeFigureOut">
              <a:rPr lang="es-ES" smtClean="0"/>
              <a:t>09/05/2018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125EA08-C49B-41DD-B1FE-108F3744F8CB}" type="slidenum">
              <a:rPr lang="es-ES" smtClean="0"/>
              <a:t>‹Nº›</a:t>
            </a:fld>
            <a:endParaRPr lang="es-ES"/>
          </a:p>
        </p:txBody>
      </p:sp>
    </p:spTree>
    <p:extLst>
      <p:ext uri="{BB962C8B-B14F-4D97-AF65-F5344CB8AC3E}">
        <p14:creationId xmlns:p14="http://schemas.microsoft.com/office/powerpoint/2010/main" val="1521614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tint val="20000"/>
            </a:schemeClr>
          </a:fgClr>
          <a:bgClr>
            <a:schemeClr val="bg1"/>
          </a:bgClr>
        </a:patt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21CAD-D3BE-4454-A0C6-B3BC549739D9}" type="datetimeFigureOut">
              <a:rPr lang="es-ES" smtClean="0"/>
              <a:t>09/05/2018</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25EA08-C49B-41DD-B1FE-108F3744F8CB}" type="slidenum">
              <a:rPr lang="es-ES" smtClean="0"/>
              <a:t>‹Nº›</a:t>
            </a:fld>
            <a:endParaRPr lang="es-ES"/>
          </a:p>
        </p:txBody>
      </p:sp>
    </p:spTree>
    <p:extLst>
      <p:ext uri="{BB962C8B-B14F-4D97-AF65-F5344CB8AC3E}">
        <p14:creationId xmlns:p14="http://schemas.microsoft.com/office/powerpoint/2010/main" val="2724407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chart" Target="../charts/chart2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7.pn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chart" Target="../charts/chart24.xml"/><Relationship Id="rId5" Type="http://schemas.openxmlformats.org/officeDocument/2006/relationships/image" Target="../media/image7.pn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chart" Target="../charts/chart25.xml"/><Relationship Id="rId5" Type="http://schemas.openxmlformats.org/officeDocument/2006/relationships/image" Target="../media/image7.png"/><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0.gi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chart" Target="../charts/chart26.xml"/><Relationship Id="rId5" Type="http://schemas.openxmlformats.org/officeDocument/2006/relationships/image" Target="../media/image7.png"/><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chart" Target="../charts/chart27.xml"/><Relationship Id="rId5" Type="http://schemas.openxmlformats.org/officeDocument/2006/relationships/image" Target="../media/image7.png"/><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8" Type="http://schemas.openxmlformats.org/officeDocument/2006/relationships/chart" Target="../charts/chart28.xml"/><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chart" Target="../charts/chart29.xml"/><Relationship Id="rId5" Type="http://schemas.openxmlformats.org/officeDocument/2006/relationships/image" Target="../media/image7.png"/><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NULL"/><Relationship Id="rId2" Type="http://schemas.microsoft.com/office/2014/relationships/chartEx" Target="../charts/chartEx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7F89530-B85E-411B-820E-12A00BE1B7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7020" y="745902"/>
            <a:ext cx="9777959" cy="5698716"/>
          </a:xfrm>
          <a:prstGeom prst="rect">
            <a:avLst/>
          </a:prstGeom>
        </p:spPr>
      </p:pic>
      <p:sp>
        <p:nvSpPr>
          <p:cNvPr id="9" name="CuadroTexto 8"/>
          <p:cNvSpPr txBox="1"/>
          <p:nvPr/>
        </p:nvSpPr>
        <p:spPr>
          <a:xfrm>
            <a:off x="1590261" y="6420477"/>
            <a:ext cx="4032068" cy="461665"/>
          </a:xfrm>
          <a:prstGeom prst="rect">
            <a:avLst/>
          </a:prstGeom>
          <a:noFill/>
        </p:spPr>
        <p:txBody>
          <a:bodyPr wrap="square" rtlCol="0">
            <a:spAutoFit/>
          </a:bodyPr>
          <a:lstStyle/>
          <a:p>
            <a:r>
              <a:rPr lang="es-ES" sz="2400" dirty="0">
                <a:latin typeface="Segoe Script" panose="020B0504020000000003" pitchFamily="34" charset="0"/>
              </a:rPr>
              <a:t>11 de mayo de 2018</a:t>
            </a:r>
          </a:p>
        </p:txBody>
      </p:sp>
      <p:sp>
        <p:nvSpPr>
          <p:cNvPr id="7" name="CuadroTexto 6"/>
          <p:cNvSpPr txBox="1"/>
          <p:nvPr/>
        </p:nvSpPr>
        <p:spPr>
          <a:xfrm>
            <a:off x="2563091" y="137746"/>
            <a:ext cx="9628909" cy="1323439"/>
          </a:xfrm>
          <a:prstGeom prst="rect">
            <a:avLst/>
          </a:prstGeom>
          <a:noFill/>
        </p:spPr>
        <p:txBody>
          <a:bodyPr wrap="square" rtlCol="0">
            <a:spAutoFit/>
          </a:bodyPr>
          <a:lstStyle/>
          <a:p>
            <a:pPr algn="ctr"/>
            <a:r>
              <a:rPr lang="es-ES" sz="4800" dirty="0">
                <a:ln>
                  <a:solidFill>
                    <a:schemeClr val="tx1"/>
                  </a:solidFill>
                </a:ln>
                <a:latin typeface="Segoe Script" panose="020B0504020000000003" pitchFamily="34" charset="0"/>
              </a:rPr>
              <a:t>Rendición de Cuentas 2017 </a:t>
            </a:r>
          </a:p>
          <a:p>
            <a:pPr algn="ctr"/>
            <a:endParaRPr lang="es-ES" sz="3200" dirty="0">
              <a:ln>
                <a:solidFill>
                  <a:schemeClr val="tx1"/>
                </a:solidFill>
              </a:ln>
              <a:solidFill>
                <a:schemeClr val="accent1">
                  <a:lumMod val="50000"/>
                </a:schemeClr>
              </a:solidFill>
              <a:latin typeface="Century Gothic" panose="020B0502020202020204" pitchFamily="34" charset="0"/>
            </a:endParaRPr>
          </a:p>
        </p:txBody>
      </p:sp>
      <p:sp>
        <p:nvSpPr>
          <p:cNvPr id="4" name="Rectángulo 3">
            <a:extLst>
              <a:ext uri="{FF2B5EF4-FFF2-40B4-BE49-F238E27FC236}">
                <a16:creationId xmlns:a16="http://schemas.microsoft.com/office/drawing/2014/main" id="{2876EC2B-E932-4AB3-8AA0-1F303E411238}"/>
              </a:ext>
            </a:extLst>
          </p:cNvPr>
          <p:cNvSpPr/>
          <p:nvPr/>
        </p:nvSpPr>
        <p:spPr>
          <a:xfrm>
            <a:off x="6982691" y="6211669"/>
            <a:ext cx="6096000" cy="646331"/>
          </a:xfrm>
          <a:prstGeom prst="rect">
            <a:avLst/>
          </a:prstGeom>
        </p:spPr>
        <p:txBody>
          <a:bodyPr>
            <a:spAutoFit/>
          </a:bodyPr>
          <a:lstStyle/>
          <a:p>
            <a:pPr algn="ctr"/>
            <a:r>
              <a:rPr lang="es-ES" dirty="0">
                <a:ln>
                  <a:solidFill>
                    <a:schemeClr val="tx1"/>
                  </a:solidFill>
                </a:ln>
                <a:solidFill>
                  <a:schemeClr val="accent1">
                    <a:lumMod val="50000"/>
                  </a:schemeClr>
                </a:solidFill>
                <a:latin typeface="Segoe Script" panose="020B0504020000000003" pitchFamily="34" charset="0"/>
              </a:rPr>
              <a:t>Diana Patricia Buenaventura J</a:t>
            </a:r>
          </a:p>
          <a:p>
            <a:pPr algn="ctr"/>
            <a:r>
              <a:rPr lang="es-ES" dirty="0">
                <a:ln>
                  <a:solidFill>
                    <a:schemeClr val="tx1"/>
                  </a:solidFill>
                </a:ln>
                <a:solidFill>
                  <a:schemeClr val="accent1">
                    <a:lumMod val="50000"/>
                  </a:schemeClr>
                </a:solidFill>
                <a:latin typeface="Segoe Script" panose="020B0504020000000003" pitchFamily="34" charset="0"/>
              </a:rPr>
              <a:t>Gerente</a:t>
            </a:r>
          </a:p>
        </p:txBody>
      </p:sp>
    </p:spTree>
    <p:extLst>
      <p:ext uri="{BB962C8B-B14F-4D97-AF65-F5344CB8AC3E}">
        <p14:creationId xmlns:p14="http://schemas.microsoft.com/office/powerpoint/2010/main" val="1971241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150087" y="5988326"/>
            <a:ext cx="4728754" cy="869674"/>
          </a:xfrm>
          <a:prstGeom prst="rect">
            <a:avLst/>
          </a:prstGeom>
        </p:spPr>
      </p:pic>
      <p:pic>
        <p:nvPicPr>
          <p:cNvPr id="16" name="Imagen 1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988326"/>
            <a:ext cx="3756074" cy="869674"/>
          </a:xfrm>
          <a:prstGeom prst="rect">
            <a:avLst/>
          </a:prstGeom>
        </p:spPr>
      </p:pic>
      <p:pic>
        <p:nvPicPr>
          <p:cNvPr id="17" name="Imagen 1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78841" y="5988326"/>
            <a:ext cx="4313159" cy="869674"/>
          </a:xfrm>
          <a:prstGeom prst="rect">
            <a:avLst/>
          </a:prstGeom>
        </p:spPr>
      </p:pic>
      <p:sp>
        <p:nvSpPr>
          <p:cNvPr id="6" name="CuadroTexto 5">
            <a:extLst>
              <a:ext uri="{FF2B5EF4-FFF2-40B4-BE49-F238E27FC236}">
                <a16:creationId xmlns:a16="http://schemas.microsoft.com/office/drawing/2014/main" id="{4CC57AED-DE02-44A6-B56A-DA83AD0979F1}"/>
              </a:ext>
            </a:extLst>
          </p:cNvPr>
          <p:cNvSpPr txBox="1"/>
          <p:nvPr/>
        </p:nvSpPr>
        <p:spPr>
          <a:xfrm>
            <a:off x="975360" y="247910"/>
            <a:ext cx="10241280" cy="646331"/>
          </a:xfrm>
          <a:prstGeom prst="rect">
            <a:avLst/>
          </a:prstGeom>
          <a:noFill/>
        </p:spPr>
        <p:txBody>
          <a:bodyPr wrap="square" rtlCol="0">
            <a:spAutoFit/>
          </a:bodyPr>
          <a:lstStyle/>
          <a:p>
            <a:pPr algn="ctr"/>
            <a:r>
              <a:rPr lang="es-ES" sz="3600" dirty="0">
                <a:ln>
                  <a:solidFill>
                    <a:schemeClr val="tx1"/>
                  </a:solidFill>
                </a:ln>
                <a:solidFill>
                  <a:schemeClr val="accent1">
                    <a:lumMod val="50000"/>
                  </a:schemeClr>
                </a:solidFill>
                <a:latin typeface="Century Gothic" panose="020B0502020202020204" pitchFamily="34" charset="0"/>
              </a:rPr>
              <a:t>CUENTAS POR COBRAR</a:t>
            </a:r>
          </a:p>
        </p:txBody>
      </p:sp>
      <p:graphicFrame>
        <p:nvGraphicFramePr>
          <p:cNvPr id="10" name="Gráfico 9">
            <a:extLst>
              <a:ext uri="{FF2B5EF4-FFF2-40B4-BE49-F238E27FC236}">
                <a16:creationId xmlns:a16="http://schemas.microsoft.com/office/drawing/2014/main" id="{7E2BDD48-53C7-45CA-B69E-4F6E527E17EF}"/>
              </a:ext>
            </a:extLst>
          </p:cNvPr>
          <p:cNvGraphicFramePr>
            <a:graphicFrameLocks/>
          </p:cNvGraphicFramePr>
          <p:nvPr>
            <p:extLst/>
          </p:nvPr>
        </p:nvGraphicFramePr>
        <p:xfrm>
          <a:off x="404190" y="894240"/>
          <a:ext cx="5585793" cy="39162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a 2">
            <a:extLst>
              <a:ext uri="{FF2B5EF4-FFF2-40B4-BE49-F238E27FC236}">
                <a16:creationId xmlns:a16="http://schemas.microsoft.com/office/drawing/2014/main" id="{13CBD689-CFAC-409C-AAF2-24A5D4268211}"/>
              </a:ext>
            </a:extLst>
          </p:cNvPr>
          <p:cNvGraphicFramePr>
            <a:graphicFrameLocks noGrp="1"/>
          </p:cNvGraphicFramePr>
          <p:nvPr>
            <p:extLst/>
          </p:nvPr>
        </p:nvGraphicFramePr>
        <p:xfrm>
          <a:off x="6202019" y="1441898"/>
          <a:ext cx="5817704" cy="2820983"/>
        </p:xfrm>
        <a:graphic>
          <a:graphicData uri="http://schemas.openxmlformats.org/drawingml/2006/table">
            <a:tbl>
              <a:tblPr/>
              <a:tblGrid>
                <a:gridCol w="4475157">
                  <a:extLst>
                    <a:ext uri="{9D8B030D-6E8A-4147-A177-3AD203B41FA5}">
                      <a16:colId xmlns:a16="http://schemas.microsoft.com/office/drawing/2014/main" val="1777338936"/>
                    </a:ext>
                  </a:extLst>
                </a:gridCol>
                <a:gridCol w="1342547">
                  <a:extLst>
                    <a:ext uri="{9D8B030D-6E8A-4147-A177-3AD203B41FA5}">
                      <a16:colId xmlns:a16="http://schemas.microsoft.com/office/drawing/2014/main" val="2160933499"/>
                    </a:ext>
                  </a:extLst>
                </a:gridCol>
              </a:tblGrid>
              <a:tr h="494869">
                <a:tc>
                  <a:txBody>
                    <a:bodyPr/>
                    <a:lstStyle/>
                    <a:p>
                      <a:pPr algn="ctr" fontAlgn="b"/>
                      <a:r>
                        <a:rPr lang="es-CO" sz="1100" b="0" i="0" u="none" strike="noStrike" dirty="0">
                          <a:solidFill>
                            <a:srgbClr val="000000"/>
                          </a:solidFill>
                          <a:effectLst/>
                          <a:latin typeface="Calibri" panose="020F0502020204030204" pitchFamily="34" charset="0"/>
                        </a:rPr>
                        <a:t>SUBCONCEPTO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TOTAL CARTERA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0443577"/>
                  </a:ext>
                </a:extLst>
              </a:tr>
              <a:tr h="247435">
                <a:tc>
                  <a:txBody>
                    <a:bodyPr/>
                    <a:lstStyle/>
                    <a:p>
                      <a:pPr algn="l" fontAlgn="b"/>
                      <a:r>
                        <a:rPr lang="es-CO" sz="1100" b="0" i="0" u="none" strike="noStrike" dirty="0">
                          <a:solidFill>
                            <a:srgbClr val="000000"/>
                          </a:solidFill>
                          <a:effectLst/>
                          <a:latin typeface="Calibri" panose="020F0502020204030204" pitchFamily="34" charset="0"/>
                        </a:rPr>
                        <a:t>SUBTOTAL CONTRIBUTIVO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3.978.328.626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7939451"/>
                  </a:ext>
                </a:extLst>
              </a:tr>
              <a:tr h="247435">
                <a:tc>
                  <a:txBody>
                    <a:bodyPr/>
                    <a:lstStyle/>
                    <a:p>
                      <a:pPr algn="l" fontAlgn="b"/>
                      <a:r>
                        <a:rPr lang="es-CO" sz="1100" b="0" i="0" u="none" strike="noStrike" dirty="0">
                          <a:solidFill>
                            <a:srgbClr val="000000"/>
                          </a:solidFill>
                          <a:effectLst/>
                          <a:latin typeface="Calibri" panose="020F0502020204030204" pitchFamily="34" charset="0"/>
                        </a:rPr>
                        <a:t>SUBTOTAL SUBSIDIADO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Calibri" panose="020F0502020204030204" pitchFamily="34" charset="0"/>
                        </a:rPr>
                        <a:t>8.888.913.624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5263009"/>
                  </a:ext>
                </a:extLst>
              </a:tr>
              <a:tr h="247435">
                <a:tc>
                  <a:txBody>
                    <a:bodyPr/>
                    <a:lstStyle/>
                    <a:p>
                      <a:pPr algn="l" fontAlgn="b"/>
                      <a:r>
                        <a:rPr lang="es-CO" sz="1100" b="0" i="0" u="none" strike="noStrike">
                          <a:solidFill>
                            <a:srgbClr val="000000"/>
                          </a:solidFill>
                          <a:effectLst/>
                          <a:latin typeface="Calibri" panose="020F0502020204030204" pitchFamily="34" charset="0"/>
                        </a:rPr>
                        <a:t>SUBTOTAL SOAT-ECAT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Calibri" panose="020F0502020204030204" pitchFamily="34" charset="0"/>
                        </a:rPr>
                        <a:t>642.912.699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5165660"/>
                  </a:ext>
                </a:extLst>
              </a:tr>
              <a:tr h="451195">
                <a:tc>
                  <a:txBody>
                    <a:bodyPr/>
                    <a:lstStyle/>
                    <a:p>
                      <a:pPr algn="l" fontAlgn="b"/>
                      <a:r>
                        <a:rPr lang="es-CO" sz="1100" b="0" i="0" u="none" strike="noStrike">
                          <a:solidFill>
                            <a:srgbClr val="000000"/>
                          </a:solidFill>
                          <a:effectLst/>
                          <a:latin typeface="Calibri" panose="020F0502020204030204" pitchFamily="34" charset="0"/>
                        </a:rPr>
                        <a:t>SUBTOTAL POBL. POBRE SECR. DEPARTAMENTALES - DISTRITALES (INCLUYE SERV. Y TCGIAS. SIN COBERTURA EN EL POS A LOS AFIL. REG. SUBSIDIADO)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Calibri" panose="020F0502020204030204" pitchFamily="34" charset="0"/>
                        </a:rPr>
                        <a:t>187.446.179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4381125"/>
                  </a:ext>
                </a:extLst>
              </a:tr>
              <a:tr h="247435">
                <a:tc>
                  <a:txBody>
                    <a:bodyPr/>
                    <a:lstStyle/>
                    <a:p>
                      <a:pPr algn="l" fontAlgn="b"/>
                      <a:r>
                        <a:rPr lang="es-CO" sz="1100" b="0" i="0" u="none" strike="noStrike">
                          <a:solidFill>
                            <a:srgbClr val="000000"/>
                          </a:solidFill>
                          <a:effectLst/>
                          <a:latin typeface="Calibri" panose="020F0502020204030204" pitchFamily="34" charset="0"/>
                        </a:rPr>
                        <a:t>SUBTOTAL POBL. POBRE SECR. MUNICIPALES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Calibri" panose="020F0502020204030204" pitchFamily="34" charset="0"/>
                        </a:rPr>
                        <a:t>9.589.017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395057"/>
                  </a:ext>
                </a:extLst>
              </a:tr>
              <a:tr h="189887">
                <a:tc>
                  <a:txBody>
                    <a:bodyPr/>
                    <a:lstStyle/>
                    <a:p>
                      <a:pPr algn="l" fontAlgn="b"/>
                      <a:r>
                        <a:rPr lang="es-CO" sz="1100" b="0" i="0" u="none" strike="noStrike">
                          <a:solidFill>
                            <a:srgbClr val="000000"/>
                          </a:solidFill>
                          <a:effectLst/>
                          <a:latin typeface="Calibri" panose="020F0502020204030204" pitchFamily="34" charset="0"/>
                        </a:rPr>
                        <a:t>SUBTOTAL OTROS DEUDORES POR VENTA DE SERVICIOS DE SALUD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Calibri" panose="020F0502020204030204" pitchFamily="34" charset="0"/>
                        </a:rPr>
                        <a:t>1.014.526.890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472932"/>
                  </a:ext>
                </a:extLst>
              </a:tr>
              <a:tr h="247435">
                <a:tc>
                  <a:txBody>
                    <a:bodyPr/>
                    <a:lstStyle/>
                    <a:p>
                      <a:pPr algn="l" fontAlgn="b"/>
                      <a:r>
                        <a:rPr lang="es-CO" sz="1100" b="0" i="0" u="none" strike="noStrike">
                          <a:solidFill>
                            <a:srgbClr val="000000"/>
                          </a:solidFill>
                          <a:effectLst/>
                          <a:latin typeface="Calibri" panose="020F0502020204030204" pitchFamily="34" charset="0"/>
                        </a:rPr>
                        <a:t>SUBTOTAL CONCEPTO DIFERENTE A VENTA DE 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Calibri" panose="020F0502020204030204" pitchFamily="34" charset="0"/>
                        </a:rPr>
                        <a:t>353.490.438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9691948"/>
                  </a:ext>
                </a:extLst>
              </a:tr>
              <a:tr h="447857">
                <a:tc>
                  <a:txBody>
                    <a:bodyPr/>
                    <a:lstStyle/>
                    <a:p>
                      <a:pPr algn="l" fontAlgn="b"/>
                      <a:r>
                        <a:rPr lang="es-CO" sz="1100" b="1" i="0" u="none" strike="noStrike">
                          <a:solidFill>
                            <a:srgbClr val="000000"/>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1" i="0" u="none" strike="noStrike" dirty="0">
                          <a:solidFill>
                            <a:srgbClr val="000000"/>
                          </a:solidFill>
                          <a:effectLst/>
                          <a:latin typeface="Calibri" panose="020F0502020204030204" pitchFamily="34" charset="0"/>
                        </a:rPr>
                        <a:t>15.075.207.473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822020"/>
                  </a:ext>
                </a:extLst>
              </a:tr>
            </a:tbl>
          </a:graphicData>
        </a:graphic>
      </p:graphicFrame>
    </p:spTree>
    <p:extLst>
      <p:ext uri="{BB962C8B-B14F-4D97-AF65-F5344CB8AC3E}">
        <p14:creationId xmlns:p14="http://schemas.microsoft.com/office/powerpoint/2010/main" val="1883326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2A8BABA3-7C39-456C-A796-F8768B684371}"/>
              </a:ext>
            </a:extLst>
          </p:cNvPr>
          <p:cNvSpPr txBox="1"/>
          <p:nvPr/>
        </p:nvSpPr>
        <p:spPr>
          <a:xfrm>
            <a:off x="975360" y="247910"/>
            <a:ext cx="10241280" cy="646331"/>
          </a:xfrm>
          <a:prstGeom prst="rect">
            <a:avLst/>
          </a:prstGeom>
          <a:noFill/>
        </p:spPr>
        <p:txBody>
          <a:bodyPr wrap="square" rtlCol="0">
            <a:spAutoFit/>
          </a:bodyPr>
          <a:lstStyle/>
          <a:p>
            <a:pPr algn="ctr"/>
            <a:r>
              <a:rPr lang="es-ES" sz="3600" dirty="0">
                <a:ln>
                  <a:solidFill>
                    <a:schemeClr val="tx1"/>
                  </a:solidFill>
                </a:ln>
                <a:solidFill>
                  <a:schemeClr val="accent1">
                    <a:lumMod val="50000"/>
                  </a:schemeClr>
                </a:solidFill>
                <a:latin typeface="Century Gothic" panose="020B0502020202020204" pitchFamily="34" charset="0"/>
              </a:rPr>
              <a:t>PRINCIPALES DEUDORES CONTRIBUTIVO</a:t>
            </a:r>
          </a:p>
        </p:txBody>
      </p:sp>
      <p:graphicFrame>
        <p:nvGraphicFramePr>
          <p:cNvPr id="2" name="Tabla 1">
            <a:extLst>
              <a:ext uri="{FF2B5EF4-FFF2-40B4-BE49-F238E27FC236}">
                <a16:creationId xmlns:a16="http://schemas.microsoft.com/office/drawing/2014/main" id="{4622FCF6-9B32-47C3-9173-03241F1F07C5}"/>
              </a:ext>
            </a:extLst>
          </p:cNvPr>
          <p:cNvGraphicFramePr>
            <a:graphicFrameLocks noGrp="1"/>
          </p:cNvGraphicFramePr>
          <p:nvPr>
            <p:extLst/>
          </p:nvPr>
        </p:nvGraphicFramePr>
        <p:xfrm>
          <a:off x="4043237" y="4267200"/>
          <a:ext cx="4590553" cy="2342890"/>
        </p:xfrm>
        <a:graphic>
          <a:graphicData uri="http://schemas.openxmlformats.org/drawingml/2006/table">
            <a:tbl>
              <a:tblPr/>
              <a:tblGrid>
                <a:gridCol w="3531195">
                  <a:extLst>
                    <a:ext uri="{9D8B030D-6E8A-4147-A177-3AD203B41FA5}">
                      <a16:colId xmlns:a16="http://schemas.microsoft.com/office/drawing/2014/main" val="1550620224"/>
                    </a:ext>
                  </a:extLst>
                </a:gridCol>
                <a:gridCol w="1059358">
                  <a:extLst>
                    <a:ext uri="{9D8B030D-6E8A-4147-A177-3AD203B41FA5}">
                      <a16:colId xmlns:a16="http://schemas.microsoft.com/office/drawing/2014/main" val="78376028"/>
                    </a:ext>
                  </a:extLst>
                </a:gridCol>
              </a:tblGrid>
              <a:tr h="496458">
                <a:tc>
                  <a:txBody>
                    <a:bodyPr/>
                    <a:lstStyle/>
                    <a:p>
                      <a:pPr algn="l" fontAlgn="b"/>
                      <a:r>
                        <a:rPr lang="es-CO" sz="1400" b="1" i="0" u="none" strike="noStrike" dirty="0">
                          <a:solidFill>
                            <a:srgbClr val="000000"/>
                          </a:solidFill>
                          <a:effectLst/>
                          <a:latin typeface="Calibri" panose="020F0502020204030204" pitchFamily="34" charset="0"/>
                        </a:rPr>
                        <a:t>SUBCONCEPTO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400" b="1" i="0" u="none" strike="noStrike" dirty="0">
                          <a:solidFill>
                            <a:srgbClr val="000000"/>
                          </a:solidFill>
                          <a:effectLst/>
                          <a:latin typeface="Calibri" panose="020F0502020204030204" pitchFamily="34" charset="0"/>
                        </a:rPr>
                        <a:t>TOTAL CARTERA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349148"/>
                  </a:ext>
                </a:extLst>
              </a:tr>
              <a:tr h="263776">
                <a:tc>
                  <a:txBody>
                    <a:bodyPr/>
                    <a:lstStyle/>
                    <a:p>
                      <a:pPr algn="l" fontAlgn="b"/>
                      <a:r>
                        <a:rPr lang="es-CO" sz="1400" b="0" i="0" u="none" strike="noStrike">
                          <a:solidFill>
                            <a:srgbClr val="000000"/>
                          </a:solidFill>
                          <a:effectLst/>
                          <a:latin typeface="Calibri" panose="020F0502020204030204" pitchFamily="34" charset="0"/>
                        </a:rPr>
                        <a:t>...EPS003-Cafesalud EPS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1.611.928.407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1596790"/>
                  </a:ext>
                </a:extLst>
              </a:tr>
              <a:tr h="263776">
                <a:tc>
                  <a:txBody>
                    <a:bodyPr/>
                    <a:lstStyle/>
                    <a:p>
                      <a:pPr algn="l" fontAlgn="b"/>
                      <a:r>
                        <a:rPr lang="es-CO" sz="1400" b="0" i="0" u="none" strike="noStrike" dirty="0">
                          <a:solidFill>
                            <a:srgbClr val="000000"/>
                          </a:solidFill>
                          <a:effectLst/>
                          <a:latin typeface="Calibri" panose="020F0502020204030204" pitchFamily="34" charset="0"/>
                        </a:rPr>
                        <a:t>...</a:t>
                      </a:r>
                      <a:r>
                        <a:rPr lang="es-CO" sz="1400" b="0" i="0" u="none" strike="noStrike" dirty="0" err="1">
                          <a:solidFill>
                            <a:srgbClr val="000000"/>
                          </a:solidFill>
                          <a:effectLst/>
                          <a:latin typeface="Calibri" panose="020F0502020204030204" pitchFamily="34" charset="0"/>
                        </a:rPr>
                        <a:t>PLiq-Saludcoop</a:t>
                      </a:r>
                      <a:r>
                        <a:rPr lang="es-CO" sz="1400" b="0" i="0" u="none" strike="noStrike" dirty="0">
                          <a:solidFill>
                            <a:srgbClr val="000000"/>
                          </a:solidFill>
                          <a:effectLst/>
                          <a:latin typeface="Calibri" panose="020F0502020204030204" pitchFamily="34" charset="0"/>
                        </a:rPr>
                        <a:t> EPS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1.313.826.542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5319671"/>
                  </a:ext>
                </a:extLst>
              </a:tr>
              <a:tr h="263776">
                <a:tc>
                  <a:txBody>
                    <a:bodyPr/>
                    <a:lstStyle/>
                    <a:p>
                      <a:pPr algn="l" fontAlgn="b"/>
                      <a:r>
                        <a:rPr lang="es-CO" sz="1400" b="0" i="0" u="none" strike="noStrike">
                          <a:solidFill>
                            <a:srgbClr val="000000"/>
                          </a:solidFill>
                          <a:effectLst/>
                          <a:latin typeface="Calibri" panose="020F0502020204030204" pitchFamily="34" charset="0"/>
                        </a:rPr>
                        <a:t>...EPS037-Nueva EPS SA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667.996.644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1851641"/>
                  </a:ext>
                </a:extLst>
              </a:tr>
              <a:tr h="263776">
                <a:tc>
                  <a:txBody>
                    <a:bodyPr/>
                    <a:lstStyle/>
                    <a:p>
                      <a:pPr algn="l" fontAlgn="b"/>
                      <a:r>
                        <a:rPr lang="es-CO" sz="1400" b="0" i="0" u="none" strike="noStrike">
                          <a:solidFill>
                            <a:srgbClr val="000000"/>
                          </a:solidFill>
                          <a:effectLst/>
                          <a:latin typeface="Calibri" panose="020F0502020204030204" pitchFamily="34" charset="0"/>
                        </a:rPr>
                        <a:t>...EPS044-MEDIMAS EPS SAS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201.273.025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2271759"/>
                  </a:ext>
                </a:extLst>
              </a:tr>
              <a:tr h="263776">
                <a:tc>
                  <a:txBody>
                    <a:bodyPr/>
                    <a:lstStyle/>
                    <a:p>
                      <a:pPr algn="l" fontAlgn="b"/>
                      <a:r>
                        <a:rPr lang="es-CO" sz="1400" b="0" i="0" u="none" strike="noStrike">
                          <a:solidFill>
                            <a:srgbClr val="000000"/>
                          </a:solidFill>
                          <a:effectLst/>
                          <a:latin typeface="Calibri" panose="020F0502020204030204" pitchFamily="34" charset="0"/>
                        </a:rPr>
                        <a:t>...EPS017-Famisanar LTDA EPS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61.840.204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5875346"/>
                  </a:ext>
                </a:extLst>
              </a:tr>
              <a:tr h="263776">
                <a:tc>
                  <a:txBody>
                    <a:bodyPr/>
                    <a:lstStyle/>
                    <a:p>
                      <a:pPr algn="l" fontAlgn="b"/>
                      <a:r>
                        <a:rPr lang="es-CO" sz="1400" b="0" i="0" u="none" strike="noStrike">
                          <a:solidFill>
                            <a:srgbClr val="000000"/>
                          </a:solidFill>
                          <a:effectLst/>
                          <a:latin typeface="Calibri" panose="020F0502020204030204" pitchFamily="34" charset="0"/>
                        </a:rPr>
                        <a:t>...EPS002-Salud Total SA EPS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43.733.274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981119"/>
                  </a:ext>
                </a:extLst>
              </a:tr>
              <a:tr h="263776">
                <a:tc>
                  <a:txBody>
                    <a:bodyPr/>
                    <a:lstStyle/>
                    <a:p>
                      <a:pPr algn="l" fontAlgn="b"/>
                      <a:r>
                        <a:rPr lang="es-CO" sz="1400" b="0" i="0" u="none" strike="noStrike">
                          <a:solidFill>
                            <a:srgbClr val="000000"/>
                          </a:solidFill>
                          <a:effectLst/>
                          <a:latin typeface="Calibri" panose="020F0502020204030204" pitchFamily="34" charset="0"/>
                        </a:rPr>
                        <a:t>...EPS016-Coomeva EPS SA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dirty="0">
                          <a:solidFill>
                            <a:srgbClr val="000000"/>
                          </a:solidFill>
                          <a:effectLst/>
                          <a:latin typeface="Calibri" panose="020F0502020204030204" pitchFamily="34" charset="0"/>
                        </a:rPr>
                        <a:t>33.492.390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4772979"/>
                  </a:ext>
                </a:extLst>
              </a:tr>
            </a:tbl>
          </a:graphicData>
        </a:graphic>
      </p:graphicFrame>
      <p:graphicFrame>
        <p:nvGraphicFramePr>
          <p:cNvPr id="8" name="Gráfico 7">
            <a:extLst>
              <a:ext uri="{FF2B5EF4-FFF2-40B4-BE49-F238E27FC236}">
                <a16:creationId xmlns:a16="http://schemas.microsoft.com/office/drawing/2014/main" id="{18E5A671-4577-4B18-BF95-DF74C60DC324}"/>
              </a:ext>
            </a:extLst>
          </p:cNvPr>
          <p:cNvGraphicFramePr>
            <a:graphicFrameLocks/>
          </p:cNvGraphicFramePr>
          <p:nvPr>
            <p:extLst/>
          </p:nvPr>
        </p:nvGraphicFramePr>
        <p:xfrm>
          <a:off x="1683026" y="894241"/>
          <a:ext cx="8150087" cy="31810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8274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2A8BABA3-7C39-456C-A796-F8768B684371}"/>
              </a:ext>
            </a:extLst>
          </p:cNvPr>
          <p:cNvSpPr txBox="1"/>
          <p:nvPr/>
        </p:nvSpPr>
        <p:spPr>
          <a:xfrm>
            <a:off x="975360" y="247910"/>
            <a:ext cx="10241280" cy="646331"/>
          </a:xfrm>
          <a:prstGeom prst="rect">
            <a:avLst/>
          </a:prstGeom>
          <a:noFill/>
        </p:spPr>
        <p:txBody>
          <a:bodyPr wrap="square" rtlCol="0">
            <a:spAutoFit/>
          </a:bodyPr>
          <a:lstStyle/>
          <a:p>
            <a:pPr algn="ctr"/>
            <a:r>
              <a:rPr lang="es-ES" sz="3600" dirty="0">
                <a:ln>
                  <a:solidFill>
                    <a:schemeClr val="tx1"/>
                  </a:solidFill>
                </a:ln>
                <a:solidFill>
                  <a:schemeClr val="accent1">
                    <a:lumMod val="50000"/>
                  </a:schemeClr>
                </a:solidFill>
                <a:latin typeface="Century Gothic" panose="020B0502020202020204" pitchFamily="34" charset="0"/>
              </a:rPr>
              <a:t>PRINCIPALES DEUDORES SUBSIDIADO</a:t>
            </a:r>
          </a:p>
        </p:txBody>
      </p:sp>
      <p:graphicFrame>
        <p:nvGraphicFramePr>
          <p:cNvPr id="3" name="Tabla 2">
            <a:extLst>
              <a:ext uri="{FF2B5EF4-FFF2-40B4-BE49-F238E27FC236}">
                <a16:creationId xmlns:a16="http://schemas.microsoft.com/office/drawing/2014/main" id="{9617E628-5548-4AF7-9B0F-BD4A480F00D1}"/>
              </a:ext>
            </a:extLst>
          </p:cNvPr>
          <p:cNvGraphicFramePr>
            <a:graphicFrameLocks noGrp="1"/>
          </p:cNvGraphicFramePr>
          <p:nvPr>
            <p:extLst/>
          </p:nvPr>
        </p:nvGraphicFramePr>
        <p:xfrm>
          <a:off x="390939" y="1041090"/>
          <a:ext cx="4711148" cy="4259778"/>
        </p:xfrm>
        <a:graphic>
          <a:graphicData uri="http://schemas.openxmlformats.org/drawingml/2006/table">
            <a:tbl>
              <a:tblPr/>
              <a:tblGrid>
                <a:gridCol w="3623960">
                  <a:extLst>
                    <a:ext uri="{9D8B030D-6E8A-4147-A177-3AD203B41FA5}">
                      <a16:colId xmlns:a16="http://schemas.microsoft.com/office/drawing/2014/main" val="1731725442"/>
                    </a:ext>
                  </a:extLst>
                </a:gridCol>
                <a:gridCol w="1087188">
                  <a:extLst>
                    <a:ext uri="{9D8B030D-6E8A-4147-A177-3AD203B41FA5}">
                      <a16:colId xmlns:a16="http://schemas.microsoft.com/office/drawing/2014/main" val="3432619740"/>
                    </a:ext>
                  </a:extLst>
                </a:gridCol>
              </a:tblGrid>
              <a:tr h="473309">
                <a:tc>
                  <a:txBody>
                    <a:bodyPr/>
                    <a:lstStyle/>
                    <a:p>
                      <a:pPr algn="ctr" fontAlgn="b"/>
                      <a:r>
                        <a:rPr lang="es-CO" sz="1400" b="0" i="0" u="none" strike="noStrike" dirty="0">
                          <a:solidFill>
                            <a:srgbClr val="000000"/>
                          </a:solidFill>
                          <a:effectLst/>
                          <a:latin typeface="Calibri" panose="020F0502020204030204" pitchFamily="34" charset="0"/>
                        </a:rPr>
                        <a:t>SUBCONCEPTO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dirty="0">
                          <a:solidFill>
                            <a:srgbClr val="000000"/>
                          </a:solidFill>
                          <a:effectLst/>
                          <a:latin typeface="Calibri" panose="020F0502020204030204" pitchFamily="34" charset="0"/>
                        </a:rPr>
                        <a:t>TOTAL CARTERA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5996531"/>
                  </a:ext>
                </a:extLst>
              </a:tr>
              <a:tr h="473309">
                <a:tc>
                  <a:txBody>
                    <a:bodyPr/>
                    <a:lstStyle/>
                    <a:p>
                      <a:pPr algn="l" fontAlgn="b"/>
                      <a:r>
                        <a:rPr lang="es-CO" sz="1400" b="0" i="0" u="none" strike="noStrike" dirty="0">
                          <a:solidFill>
                            <a:srgbClr val="000000"/>
                          </a:solidFill>
                          <a:effectLst/>
                          <a:latin typeface="Calibri" panose="020F0502020204030204" pitchFamily="34" charset="0"/>
                        </a:rPr>
                        <a:t>...ESS091-Entidad Cooperativa Solidaria de Salud "</a:t>
                      </a:r>
                      <a:r>
                        <a:rPr lang="es-CO" sz="1400" b="0" i="0" u="none" strike="noStrike" dirty="0" err="1">
                          <a:solidFill>
                            <a:srgbClr val="000000"/>
                          </a:solidFill>
                          <a:effectLst/>
                          <a:latin typeface="Calibri" panose="020F0502020204030204" pitchFamily="34" charset="0"/>
                        </a:rPr>
                        <a:t>ECOOPSOS</a:t>
                      </a:r>
                      <a:r>
                        <a:rPr lang="es-CO" sz="1400" b="0" i="0" u="none" strike="noStrike" dirty="0">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2.171.360.300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9456949"/>
                  </a:ext>
                </a:extLst>
              </a:tr>
              <a:tr h="236654">
                <a:tc>
                  <a:txBody>
                    <a:bodyPr/>
                    <a:lstStyle/>
                    <a:p>
                      <a:pPr algn="l" fontAlgn="b"/>
                      <a:r>
                        <a:rPr lang="es-CO" sz="1400" b="0" i="0" u="none" strike="noStrike">
                          <a:solidFill>
                            <a:srgbClr val="000000"/>
                          </a:solidFill>
                          <a:effectLst/>
                          <a:latin typeface="Calibri" panose="020F0502020204030204" pitchFamily="34" charset="0"/>
                        </a:rPr>
                        <a:t>...EPSS03-CAFESALUD EPS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1.745.160.596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2769155"/>
                  </a:ext>
                </a:extLst>
              </a:tr>
              <a:tr h="473309">
                <a:tc>
                  <a:txBody>
                    <a:bodyPr/>
                    <a:lstStyle/>
                    <a:p>
                      <a:pPr algn="l" fontAlgn="b"/>
                      <a:r>
                        <a:rPr lang="es-CO" sz="1400" b="0" i="0" u="none" strike="noStrike">
                          <a:solidFill>
                            <a:srgbClr val="000000"/>
                          </a:solidFill>
                          <a:effectLst/>
                          <a:latin typeface="Calibri" panose="020F0502020204030204" pitchFamily="34" charset="0"/>
                        </a:rPr>
                        <a:t>...PLiq-EPS CAPRECOM -Caja de Previsión Social de Comunicaciones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1.012.104.634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704890"/>
                  </a:ext>
                </a:extLst>
              </a:tr>
              <a:tr h="473309">
                <a:tc>
                  <a:txBody>
                    <a:bodyPr/>
                    <a:lstStyle/>
                    <a:p>
                      <a:pPr algn="l" fontAlgn="b"/>
                      <a:r>
                        <a:rPr lang="es-CO" sz="1400" b="0" i="0" u="none" strike="noStrike">
                          <a:solidFill>
                            <a:srgbClr val="000000"/>
                          </a:solidFill>
                          <a:effectLst/>
                          <a:latin typeface="Calibri" panose="020F0502020204030204" pitchFamily="34" charset="0"/>
                        </a:rPr>
                        <a:t>...ESS062-Asociación Mutual La Esperanza "Asmet Salud"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988.452.778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49953"/>
                  </a:ext>
                </a:extLst>
              </a:tr>
              <a:tr h="236654">
                <a:tc>
                  <a:txBody>
                    <a:bodyPr/>
                    <a:lstStyle/>
                    <a:p>
                      <a:pPr algn="l" fontAlgn="b"/>
                      <a:r>
                        <a:rPr lang="es-CO" sz="1400" b="0" i="0" u="none" strike="noStrike">
                          <a:solidFill>
                            <a:srgbClr val="000000"/>
                          </a:solidFill>
                          <a:effectLst/>
                          <a:latin typeface="Calibri" panose="020F0502020204030204" pitchFamily="34" charset="0"/>
                        </a:rPr>
                        <a:t>...MovilidadRS-EPSS37-Nueva EPS SA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763.194.722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6483768"/>
                  </a:ext>
                </a:extLst>
              </a:tr>
              <a:tr h="473309">
                <a:tc>
                  <a:txBody>
                    <a:bodyPr/>
                    <a:lstStyle/>
                    <a:p>
                      <a:pPr algn="l" fontAlgn="b"/>
                      <a:r>
                        <a:rPr lang="es-CO" sz="1400" b="0" i="0" u="none" strike="noStrike">
                          <a:solidFill>
                            <a:srgbClr val="000000"/>
                          </a:solidFill>
                          <a:effectLst/>
                          <a:latin typeface="Calibri" panose="020F0502020204030204" pitchFamily="34" charset="0"/>
                        </a:rPr>
                        <a:t>...ESS133-Cooperativa de Salud Comunitaria "COMPARTA"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577.464.555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4192424"/>
                  </a:ext>
                </a:extLst>
              </a:tr>
              <a:tr h="236654">
                <a:tc>
                  <a:txBody>
                    <a:bodyPr/>
                    <a:lstStyle/>
                    <a:p>
                      <a:pPr algn="l" fontAlgn="b"/>
                      <a:r>
                        <a:rPr lang="es-CO" sz="1400" b="0" i="0" u="none" strike="noStrike">
                          <a:solidFill>
                            <a:srgbClr val="000000"/>
                          </a:solidFill>
                          <a:effectLst/>
                          <a:latin typeface="Calibri" panose="020F0502020204030204" pitchFamily="34" charset="0"/>
                        </a:rPr>
                        <a:t>...EPSS33-Salud Vida EPS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543.534.500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9764004"/>
                  </a:ext>
                </a:extLst>
              </a:tr>
              <a:tr h="473309">
                <a:tc>
                  <a:txBody>
                    <a:bodyPr/>
                    <a:lstStyle/>
                    <a:p>
                      <a:pPr algn="l" fontAlgn="b"/>
                      <a:r>
                        <a:rPr lang="es-CO" sz="1400" b="0" i="0" u="none" strike="noStrike">
                          <a:solidFill>
                            <a:srgbClr val="000000"/>
                          </a:solidFill>
                          <a:effectLst/>
                          <a:latin typeface="Calibri" panose="020F0502020204030204" pitchFamily="34" charset="0"/>
                        </a:rPr>
                        <a:t>...EPSI06-Entidad Promotora de Salud "Pijaosalud EPSI"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401.324.025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3031137"/>
                  </a:ext>
                </a:extLst>
              </a:tr>
              <a:tr h="236654">
                <a:tc>
                  <a:txBody>
                    <a:bodyPr/>
                    <a:lstStyle/>
                    <a:p>
                      <a:pPr algn="l" fontAlgn="b"/>
                      <a:r>
                        <a:rPr lang="es-CO" sz="1400" b="0" i="0" u="none" strike="noStrike">
                          <a:solidFill>
                            <a:srgbClr val="000000"/>
                          </a:solidFill>
                          <a:effectLst/>
                          <a:latin typeface="Calibri" panose="020F0502020204030204" pitchFamily="34" charset="0"/>
                        </a:rPr>
                        <a:t>...EPSS34-Capital Salud EPSS SAS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219.475.250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5103378"/>
                  </a:ext>
                </a:extLst>
              </a:tr>
              <a:tr h="236654">
                <a:tc>
                  <a:txBody>
                    <a:bodyPr/>
                    <a:lstStyle/>
                    <a:p>
                      <a:pPr algn="l" fontAlgn="b"/>
                      <a:r>
                        <a:rPr lang="es-CO" sz="1400" b="0" i="0" u="none" strike="noStrike">
                          <a:solidFill>
                            <a:srgbClr val="000000"/>
                          </a:solidFill>
                          <a:effectLst/>
                          <a:latin typeface="Calibri" panose="020F0502020204030204" pitchFamily="34" charset="0"/>
                        </a:rPr>
                        <a:t>...EPSS45-MEDIMAS EPS SAS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175.623.818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8446661"/>
                  </a:ext>
                </a:extLst>
              </a:tr>
              <a:tr h="236654">
                <a:tc>
                  <a:txBody>
                    <a:bodyPr/>
                    <a:lstStyle/>
                    <a:p>
                      <a:pPr algn="l" fontAlgn="b"/>
                      <a:r>
                        <a:rPr lang="es-CO" sz="1400" b="0" i="0" u="none" strike="noStrike">
                          <a:solidFill>
                            <a:srgbClr val="000000"/>
                          </a:solidFill>
                          <a:effectLst/>
                          <a:latin typeface="Calibri" panose="020F0502020204030204" pitchFamily="34" charset="0"/>
                        </a:rPr>
                        <a:t>...PLiq-MovilidadRS-EPSS13-Saludcoop EPS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dirty="0">
                          <a:solidFill>
                            <a:srgbClr val="000000"/>
                          </a:solidFill>
                          <a:effectLst/>
                          <a:latin typeface="Calibri" panose="020F0502020204030204" pitchFamily="34" charset="0"/>
                        </a:rPr>
                        <a:t>120.910.412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7207700"/>
                  </a:ext>
                </a:extLst>
              </a:tr>
            </a:tbl>
          </a:graphicData>
        </a:graphic>
      </p:graphicFrame>
      <p:graphicFrame>
        <p:nvGraphicFramePr>
          <p:cNvPr id="6" name="Gráfico 5">
            <a:extLst>
              <a:ext uri="{FF2B5EF4-FFF2-40B4-BE49-F238E27FC236}">
                <a16:creationId xmlns:a16="http://schemas.microsoft.com/office/drawing/2014/main" id="{113C066A-698C-4EFB-A7E8-985C2DF32CA4}"/>
              </a:ext>
            </a:extLst>
          </p:cNvPr>
          <p:cNvGraphicFramePr>
            <a:graphicFrameLocks/>
          </p:cNvGraphicFramePr>
          <p:nvPr>
            <p:extLst/>
          </p:nvPr>
        </p:nvGraphicFramePr>
        <p:xfrm>
          <a:off x="5102087" y="1041089"/>
          <a:ext cx="6698974" cy="42597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39024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endParaRPr lang="es-CO"/>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ángulo 6"/>
          <p:cNvSpPr/>
          <p:nvPr/>
        </p:nvSpPr>
        <p:spPr>
          <a:xfrm>
            <a:off x="-498764" y="0"/>
            <a:ext cx="9448800" cy="1754326"/>
          </a:xfrm>
          <a:prstGeom prst="rect">
            <a:avLst/>
          </a:prstGeom>
        </p:spPr>
        <p:txBody>
          <a:bodyPr wrap="square">
            <a:spAutoFit/>
          </a:bodyPr>
          <a:lstStyle/>
          <a:p>
            <a:pPr algn="ctr"/>
            <a:r>
              <a:rPr lang="es-ES" sz="5400" b="1" dirty="0">
                <a:solidFill>
                  <a:srgbClr val="C00000"/>
                </a:solidFill>
                <a:latin typeface="Calibri Light" panose="020F0302020204030204" pitchFamily="34" charset="0"/>
              </a:rPr>
              <a:t>EJECUCIÓN PRESUPUESTAL DE GASTOS</a:t>
            </a:r>
          </a:p>
        </p:txBody>
      </p:sp>
    </p:spTree>
    <p:extLst>
      <p:ext uri="{BB962C8B-B14F-4D97-AF65-F5344CB8AC3E}">
        <p14:creationId xmlns:p14="http://schemas.microsoft.com/office/powerpoint/2010/main" val="3271284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2A8BABA3-7C39-456C-A796-F8768B684371}"/>
              </a:ext>
            </a:extLst>
          </p:cNvPr>
          <p:cNvSpPr txBox="1"/>
          <p:nvPr/>
        </p:nvSpPr>
        <p:spPr>
          <a:xfrm>
            <a:off x="975360" y="378023"/>
            <a:ext cx="10241280" cy="646331"/>
          </a:xfrm>
          <a:prstGeom prst="rect">
            <a:avLst/>
          </a:prstGeom>
          <a:noFill/>
        </p:spPr>
        <p:txBody>
          <a:bodyPr wrap="square" rtlCol="0">
            <a:spAutoFit/>
          </a:bodyPr>
          <a:lstStyle/>
          <a:p>
            <a:pPr algn="ctr"/>
            <a:r>
              <a:rPr lang="es-ES" sz="3600" dirty="0">
                <a:ln>
                  <a:solidFill>
                    <a:schemeClr val="tx1"/>
                  </a:solidFill>
                </a:ln>
                <a:solidFill>
                  <a:schemeClr val="accent1">
                    <a:lumMod val="50000"/>
                  </a:schemeClr>
                </a:solidFill>
                <a:latin typeface="Century Gothic" panose="020B0502020202020204" pitchFamily="34" charset="0"/>
              </a:rPr>
              <a:t>GASTOS DE PERSONAL</a:t>
            </a:r>
          </a:p>
        </p:txBody>
      </p:sp>
      <p:graphicFrame>
        <p:nvGraphicFramePr>
          <p:cNvPr id="3" name="Tabla 2">
            <a:extLst>
              <a:ext uri="{FF2B5EF4-FFF2-40B4-BE49-F238E27FC236}">
                <a16:creationId xmlns:a16="http://schemas.microsoft.com/office/drawing/2014/main" id="{593712C6-21F9-4442-B9C6-79D236DBD154}"/>
              </a:ext>
            </a:extLst>
          </p:cNvPr>
          <p:cNvGraphicFramePr>
            <a:graphicFrameLocks noGrp="1"/>
          </p:cNvGraphicFramePr>
          <p:nvPr>
            <p:extLst/>
          </p:nvPr>
        </p:nvGraphicFramePr>
        <p:xfrm>
          <a:off x="477077" y="1351722"/>
          <a:ext cx="11158332" cy="3829881"/>
        </p:xfrm>
        <a:graphic>
          <a:graphicData uri="http://schemas.openxmlformats.org/drawingml/2006/table">
            <a:tbl>
              <a:tblPr>
                <a:tableStyleId>{5C22544A-7EE6-4342-B048-85BDC9FD1C3A}</a:tableStyleId>
              </a:tblPr>
              <a:tblGrid>
                <a:gridCol w="2716697">
                  <a:extLst>
                    <a:ext uri="{9D8B030D-6E8A-4147-A177-3AD203B41FA5}">
                      <a16:colId xmlns:a16="http://schemas.microsoft.com/office/drawing/2014/main" val="2372810356"/>
                    </a:ext>
                  </a:extLst>
                </a:gridCol>
                <a:gridCol w="1179443">
                  <a:extLst>
                    <a:ext uri="{9D8B030D-6E8A-4147-A177-3AD203B41FA5}">
                      <a16:colId xmlns:a16="http://schemas.microsoft.com/office/drawing/2014/main" val="1359477937"/>
                    </a:ext>
                  </a:extLst>
                </a:gridCol>
                <a:gridCol w="1046922">
                  <a:extLst>
                    <a:ext uri="{9D8B030D-6E8A-4147-A177-3AD203B41FA5}">
                      <a16:colId xmlns:a16="http://schemas.microsoft.com/office/drawing/2014/main" val="3528364226"/>
                    </a:ext>
                  </a:extLst>
                </a:gridCol>
                <a:gridCol w="1007165">
                  <a:extLst>
                    <a:ext uri="{9D8B030D-6E8A-4147-A177-3AD203B41FA5}">
                      <a16:colId xmlns:a16="http://schemas.microsoft.com/office/drawing/2014/main" val="4090063931"/>
                    </a:ext>
                  </a:extLst>
                </a:gridCol>
                <a:gridCol w="1020418">
                  <a:extLst>
                    <a:ext uri="{9D8B030D-6E8A-4147-A177-3AD203B41FA5}">
                      <a16:colId xmlns:a16="http://schemas.microsoft.com/office/drawing/2014/main" val="1080522374"/>
                    </a:ext>
                  </a:extLst>
                </a:gridCol>
                <a:gridCol w="1073426">
                  <a:extLst>
                    <a:ext uri="{9D8B030D-6E8A-4147-A177-3AD203B41FA5}">
                      <a16:colId xmlns:a16="http://schemas.microsoft.com/office/drawing/2014/main" val="1699153932"/>
                    </a:ext>
                  </a:extLst>
                </a:gridCol>
                <a:gridCol w="1085473">
                  <a:extLst>
                    <a:ext uri="{9D8B030D-6E8A-4147-A177-3AD203B41FA5}">
                      <a16:colId xmlns:a16="http://schemas.microsoft.com/office/drawing/2014/main" val="2964322784"/>
                    </a:ext>
                  </a:extLst>
                </a:gridCol>
                <a:gridCol w="1014394">
                  <a:extLst>
                    <a:ext uri="{9D8B030D-6E8A-4147-A177-3AD203B41FA5}">
                      <a16:colId xmlns:a16="http://schemas.microsoft.com/office/drawing/2014/main" val="853794999"/>
                    </a:ext>
                  </a:extLst>
                </a:gridCol>
                <a:gridCol w="1014394">
                  <a:extLst>
                    <a:ext uri="{9D8B030D-6E8A-4147-A177-3AD203B41FA5}">
                      <a16:colId xmlns:a16="http://schemas.microsoft.com/office/drawing/2014/main" val="652574188"/>
                    </a:ext>
                  </a:extLst>
                </a:gridCol>
              </a:tblGrid>
              <a:tr h="887230">
                <a:tc>
                  <a:txBody>
                    <a:bodyPr/>
                    <a:lstStyle/>
                    <a:p>
                      <a:pPr algn="ctr" fontAlgn="ctr"/>
                      <a:r>
                        <a:rPr lang="es-CO" sz="1200" b="1" u="none" strike="noStrike" dirty="0">
                          <a:effectLst/>
                        </a:rPr>
                        <a:t>CONCEPTO</a:t>
                      </a:r>
                      <a:endParaRPr lang="es-CO" sz="1200" b="1" i="0" u="none" strike="noStrike" dirty="0">
                        <a:solidFill>
                          <a:srgbClr val="000000"/>
                        </a:solidFill>
                        <a:effectLst/>
                        <a:latin typeface="Arial" panose="020B0604020202020204" pitchFamily="34" charset="0"/>
                      </a:endParaRPr>
                    </a:p>
                  </a:txBody>
                  <a:tcPr marL="8952" marR="8952" marT="8952" marB="0" anchor="ctr"/>
                </a:tc>
                <a:tc>
                  <a:txBody>
                    <a:bodyPr/>
                    <a:lstStyle/>
                    <a:p>
                      <a:pPr algn="ctr" fontAlgn="ctr"/>
                      <a:r>
                        <a:rPr lang="es-CO" sz="1200" b="1" u="none" strike="noStrike">
                          <a:effectLst/>
                        </a:rPr>
                        <a:t>PRESUPUESTADO 2016</a:t>
                      </a:r>
                      <a:endParaRPr lang="es-CO" sz="1200" b="1" i="0" u="none" strike="noStrike">
                        <a:solidFill>
                          <a:srgbClr val="000000"/>
                        </a:solidFill>
                        <a:effectLst/>
                        <a:latin typeface="Arial" panose="020B0604020202020204" pitchFamily="34" charset="0"/>
                      </a:endParaRPr>
                    </a:p>
                  </a:txBody>
                  <a:tcPr marL="8952" marR="8952" marT="8952" marB="0" anchor="ctr"/>
                </a:tc>
                <a:tc>
                  <a:txBody>
                    <a:bodyPr/>
                    <a:lstStyle/>
                    <a:p>
                      <a:pPr algn="ctr" fontAlgn="ctr"/>
                      <a:r>
                        <a:rPr lang="es-CO" sz="1200" b="1" u="none" strike="noStrike">
                          <a:effectLst/>
                        </a:rPr>
                        <a:t>COMPROMISOS 2016</a:t>
                      </a:r>
                      <a:endParaRPr lang="es-CO" sz="1200" b="1" i="0" u="none" strike="noStrike">
                        <a:solidFill>
                          <a:srgbClr val="000000"/>
                        </a:solidFill>
                        <a:effectLst/>
                        <a:latin typeface="Arial" panose="020B0604020202020204" pitchFamily="34" charset="0"/>
                      </a:endParaRPr>
                    </a:p>
                  </a:txBody>
                  <a:tcPr marL="8952" marR="8952" marT="8952" marB="0" anchor="ctr"/>
                </a:tc>
                <a:tc>
                  <a:txBody>
                    <a:bodyPr/>
                    <a:lstStyle/>
                    <a:p>
                      <a:pPr algn="ctr" fontAlgn="ctr"/>
                      <a:r>
                        <a:rPr lang="es-CO" sz="1200" b="1" u="none" strike="noStrike">
                          <a:effectLst/>
                        </a:rPr>
                        <a:t>OBLIGACIONES 2016</a:t>
                      </a:r>
                      <a:endParaRPr lang="es-CO" sz="1200" b="1" i="0" u="none" strike="noStrike">
                        <a:solidFill>
                          <a:srgbClr val="000000"/>
                        </a:solidFill>
                        <a:effectLst/>
                        <a:latin typeface="Arial" panose="020B0604020202020204" pitchFamily="34" charset="0"/>
                      </a:endParaRPr>
                    </a:p>
                  </a:txBody>
                  <a:tcPr marL="8952" marR="8952" marT="8952" marB="0" anchor="ctr"/>
                </a:tc>
                <a:tc>
                  <a:txBody>
                    <a:bodyPr/>
                    <a:lstStyle/>
                    <a:p>
                      <a:pPr algn="ctr" fontAlgn="ctr"/>
                      <a:r>
                        <a:rPr lang="es-CO" sz="1200" b="1" u="none" strike="noStrike">
                          <a:effectLst/>
                        </a:rPr>
                        <a:t>GIROS 2016</a:t>
                      </a:r>
                      <a:endParaRPr lang="es-CO" sz="1200" b="1" i="0" u="none" strike="noStrike">
                        <a:solidFill>
                          <a:srgbClr val="000000"/>
                        </a:solidFill>
                        <a:effectLst/>
                        <a:latin typeface="Arial" panose="020B0604020202020204" pitchFamily="34" charset="0"/>
                      </a:endParaRPr>
                    </a:p>
                  </a:txBody>
                  <a:tcPr marL="8952" marR="8952" marT="8952" marB="0" anchor="ctr"/>
                </a:tc>
                <a:tc>
                  <a:txBody>
                    <a:bodyPr/>
                    <a:lstStyle/>
                    <a:p>
                      <a:pPr algn="ctr" fontAlgn="ctr"/>
                      <a:r>
                        <a:rPr lang="es-CO" sz="1200" b="1" u="none" strike="noStrike" dirty="0">
                          <a:effectLst/>
                        </a:rPr>
                        <a:t>PRESUPUESTADO 2017</a:t>
                      </a:r>
                      <a:endParaRPr lang="es-CO" sz="1200" b="1" i="0" u="none" strike="noStrike" dirty="0">
                        <a:solidFill>
                          <a:srgbClr val="000000"/>
                        </a:solidFill>
                        <a:effectLst/>
                        <a:latin typeface="Arial" panose="020B0604020202020204" pitchFamily="34" charset="0"/>
                      </a:endParaRPr>
                    </a:p>
                  </a:txBody>
                  <a:tcPr marL="8952" marR="8952" marT="8952" marB="0" anchor="ctr"/>
                </a:tc>
                <a:tc>
                  <a:txBody>
                    <a:bodyPr/>
                    <a:lstStyle/>
                    <a:p>
                      <a:pPr algn="ctr" fontAlgn="ctr"/>
                      <a:r>
                        <a:rPr lang="es-CO" sz="1200" b="1" u="none" strike="noStrike">
                          <a:effectLst/>
                        </a:rPr>
                        <a:t>COMPROMISOS 2017</a:t>
                      </a:r>
                      <a:endParaRPr lang="es-CO" sz="1200" b="1" i="0" u="none" strike="noStrike">
                        <a:solidFill>
                          <a:srgbClr val="000000"/>
                        </a:solidFill>
                        <a:effectLst/>
                        <a:latin typeface="Arial" panose="020B0604020202020204" pitchFamily="34" charset="0"/>
                      </a:endParaRPr>
                    </a:p>
                  </a:txBody>
                  <a:tcPr marL="8952" marR="8952" marT="8952" marB="0" anchor="ctr"/>
                </a:tc>
                <a:tc>
                  <a:txBody>
                    <a:bodyPr/>
                    <a:lstStyle/>
                    <a:p>
                      <a:pPr algn="ctr" fontAlgn="ctr"/>
                      <a:r>
                        <a:rPr lang="es-CO" sz="1200" b="1" u="none" strike="noStrike">
                          <a:effectLst/>
                        </a:rPr>
                        <a:t>OBLIGACIONES 2017</a:t>
                      </a:r>
                      <a:endParaRPr lang="es-CO" sz="1200" b="1" i="0" u="none" strike="noStrike">
                        <a:solidFill>
                          <a:srgbClr val="000000"/>
                        </a:solidFill>
                        <a:effectLst/>
                        <a:latin typeface="Arial" panose="020B0604020202020204" pitchFamily="34" charset="0"/>
                      </a:endParaRPr>
                    </a:p>
                  </a:txBody>
                  <a:tcPr marL="8952" marR="8952" marT="8952" marB="0" anchor="ctr"/>
                </a:tc>
                <a:tc>
                  <a:txBody>
                    <a:bodyPr/>
                    <a:lstStyle/>
                    <a:p>
                      <a:pPr algn="ctr" fontAlgn="ctr"/>
                      <a:r>
                        <a:rPr lang="es-CO" sz="1200" b="1" u="none" strike="noStrike">
                          <a:effectLst/>
                        </a:rPr>
                        <a:t>GIROS 2017</a:t>
                      </a:r>
                      <a:endParaRPr lang="es-CO" sz="1200" b="1" i="0" u="none" strike="noStrike">
                        <a:solidFill>
                          <a:srgbClr val="000000"/>
                        </a:solidFill>
                        <a:effectLst/>
                        <a:latin typeface="Arial" panose="020B0604020202020204" pitchFamily="34" charset="0"/>
                      </a:endParaRPr>
                    </a:p>
                  </a:txBody>
                  <a:tcPr marL="8952" marR="8952" marT="8952" marB="0" anchor="ctr"/>
                </a:tc>
                <a:extLst>
                  <a:ext uri="{0D108BD9-81ED-4DB2-BD59-A6C34878D82A}">
                    <a16:rowId xmlns:a16="http://schemas.microsoft.com/office/drawing/2014/main" val="4219074769"/>
                  </a:ext>
                </a:extLst>
              </a:tr>
              <a:tr h="295744">
                <a:tc>
                  <a:txBody>
                    <a:bodyPr/>
                    <a:lstStyle/>
                    <a:p>
                      <a:pPr algn="l" fontAlgn="b"/>
                      <a:r>
                        <a:rPr lang="es-CO" sz="1200" b="1" u="none" strike="noStrike">
                          <a:effectLst/>
                        </a:rPr>
                        <a:t>GASTOS DE FUNCIONAMIENTO</a:t>
                      </a:r>
                      <a:endParaRPr lang="es-CO" sz="1200" b="1"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b="1" u="none" strike="noStrike" dirty="0">
                          <a:effectLst/>
                        </a:rPr>
                        <a:t>18.046.747.140</a:t>
                      </a:r>
                      <a:endParaRPr lang="es-CO" sz="1200" b="1" i="0" u="none" strike="noStrike" dirty="0">
                        <a:solidFill>
                          <a:srgbClr val="000000"/>
                        </a:solidFill>
                        <a:effectLst/>
                        <a:latin typeface="Arial" panose="020B0604020202020204" pitchFamily="34" charset="0"/>
                      </a:endParaRPr>
                    </a:p>
                  </a:txBody>
                  <a:tcPr marL="8952" marR="8952" marT="8952" marB="0" anchor="b"/>
                </a:tc>
                <a:tc>
                  <a:txBody>
                    <a:bodyPr/>
                    <a:lstStyle/>
                    <a:p>
                      <a:pPr algn="r" fontAlgn="b"/>
                      <a:r>
                        <a:rPr lang="es-CO" sz="1200" b="1" u="none" strike="noStrike">
                          <a:effectLst/>
                        </a:rPr>
                        <a:t>16.611.139.674</a:t>
                      </a:r>
                      <a:endParaRPr lang="es-CO" sz="1200" b="1"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b="1" u="none" strike="noStrike">
                          <a:effectLst/>
                        </a:rPr>
                        <a:t>16.288.324.930</a:t>
                      </a:r>
                      <a:endParaRPr lang="es-CO" sz="1200" b="1"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b="1" u="none" strike="noStrike">
                          <a:effectLst/>
                        </a:rPr>
                        <a:t>12.311.682.609</a:t>
                      </a:r>
                      <a:endParaRPr lang="es-CO" sz="1200" b="1"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b="1" u="none" strike="noStrike" kern="1200" dirty="0">
                          <a:solidFill>
                            <a:schemeClr val="dk1"/>
                          </a:solidFill>
                          <a:effectLst/>
                          <a:latin typeface="+mn-lt"/>
                          <a:ea typeface="+mn-ea"/>
                          <a:cs typeface="+mn-cs"/>
                        </a:rPr>
                        <a:t>17.282.253.953</a:t>
                      </a:r>
                    </a:p>
                  </a:txBody>
                  <a:tcPr marL="9525" marR="9525" marT="9525" marB="0" anchor="b"/>
                </a:tc>
                <a:tc>
                  <a:txBody>
                    <a:bodyPr/>
                    <a:lstStyle/>
                    <a:p>
                      <a:pPr algn="r" fontAlgn="b"/>
                      <a:r>
                        <a:rPr lang="es-CO" sz="1200" b="1" u="none" strike="noStrike" kern="1200">
                          <a:solidFill>
                            <a:schemeClr val="dk1"/>
                          </a:solidFill>
                          <a:effectLst/>
                          <a:latin typeface="+mn-lt"/>
                          <a:ea typeface="+mn-ea"/>
                          <a:cs typeface="+mn-cs"/>
                        </a:rPr>
                        <a:t>17.058.823.379</a:t>
                      </a:r>
                    </a:p>
                  </a:txBody>
                  <a:tcPr marL="9525" marR="9525" marT="9525" marB="0" anchor="b"/>
                </a:tc>
                <a:tc>
                  <a:txBody>
                    <a:bodyPr/>
                    <a:lstStyle/>
                    <a:p>
                      <a:pPr algn="r" fontAlgn="b"/>
                      <a:r>
                        <a:rPr lang="es-CO" sz="1200" b="1" u="none" strike="noStrike" kern="1200">
                          <a:solidFill>
                            <a:schemeClr val="dk1"/>
                          </a:solidFill>
                          <a:effectLst/>
                          <a:latin typeface="+mn-lt"/>
                          <a:ea typeface="+mn-ea"/>
                          <a:cs typeface="+mn-cs"/>
                        </a:rPr>
                        <a:t>17.012.107.466</a:t>
                      </a:r>
                    </a:p>
                  </a:txBody>
                  <a:tcPr marL="9525" marR="9525" marT="9525" marB="0" anchor="b"/>
                </a:tc>
                <a:tc>
                  <a:txBody>
                    <a:bodyPr/>
                    <a:lstStyle/>
                    <a:p>
                      <a:pPr algn="r" fontAlgn="b"/>
                      <a:r>
                        <a:rPr lang="es-CO" sz="1200" b="1" u="none" strike="noStrike" kern="1200">
                          <a:solidFill>
                            <a:schemeClr val="dk1"/>
                          </a:solidFill>
                          <a:effectLst/>
                          <a:latin typeface="+mn-lt"/>
                          <a:ea typeface="+mn-ea"/>
                          <a:cs typeface="+mn-cs"/>
                        </a:rPr>
                        <a:t>13.076.495.447</a:t>
                      </a:r>
                    </a:p>
                  </a:txBody>
                  <a:tcPr marL="9525" marR="9525" marT="9525" marB="0" anchor="b"/>
                </a:tc>
                <a:extLst>
                  <a:ext uri="{0D108BD9-81ED-4DB2-BD59-A6C34878D82A}">
                    <a16:rowId xmlns:a16="http://schemas.microsoft.com/office/drawing/2014/main" val="3036131448"/>
                  </a:ext>
                </a:extLst>
              </a:tr>
              <a:tr h="295744">
                <a:tc>
                  <a:txBody>
                    <a:bodyPr/>
                    <a:lstStyle/>
                    <a:p>
                      <a:pPr algn="l" fontAlgn="b"/>
                      <a:r>
                        <a:rPr lang="es-CO" sz="1200" b="1" u="none" strike="noStrike">
                          <a:effectLst/>
                        </a:rPr>
                        <a:t>GASTOS DE PERSONAL</a:t>
                      </a:r>
                      <a:endParaRPr lang="es-CO" sz="1200" b="1"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b="1" u="none" strike="noStrike" dirty="0">
                          <a:effectLst/>
                        </a:rPr>
                        <a:t>13.171.452.833</a:t>
                      </a:r>
                      <a:endParaRPr lang="es-CO" sz="1200" b="1" i="0" u="none" strike="noStrike" dirty="0">
                        <a:solidFill>
                          <a:srgbClr val="000000"/>
                        </a:solidFill>
                        <a:effectLst/>
                        <a:latin typeface="Arial" panose="020B0604020202020204" pitchFamily="34" charset="0"/>
                      </a:endParaRPr>
                    </a:p>
                  </a:txBody>
                  <a:tcPr marL="8952" marR="8952" marT="8952" marB="0" anchor="b"/>
                </a:tc>
                <a:tc>
                  <a:txBody>
                    <a:bodyPr/>
                    <a:lstStyle/>
                    <a:p>
                      <a:pPr algn="r" fontAlgn="b"/>
                      <a:r>
                        <a:rPr lang="es-CO" sz="1200" b="1" u="none" strike="noStrike" dirty="0">
                          <a:effectLst/>
                        </a:rPr>
                        <a:t>12.252.209.044</a:t>
                      </a:r>
                      <a:endParaRPr lang="es-CO" sz="1200" b="1" i="0" u="none" strike="noStrike" dirty="0">
                        <a:solidFill>
                          <a:srgbClr val="000000"/>
                        </a:solidFill>
                        <a:effectLst/>
                        <a:latin typeface="Arial" panose="020B0604020202020204" pitchFamily="34" charset="0"/>
                      </a:endParaRPr>
                    </a:p>
                  </a:txBody>
                  <a:tcPr marL="8952" marR="8952" marT="8952" marB="0" anchor="b"/>
                </a:tc>
                <a:tc>
                  <a:txBody>
                    <a:bodyPr/>
                    <a:lstStyle/>
                    <a:p>
                      <a:pPr algn="r" fontAlgn="b"/>
                      <a:r>
                        <a:rPr lang="es-CO" sz="1200" b="1" u="none" strike="noStrike" dirty="0">
                          <a:effectLst/>
                        </a:rPr>
                        <a:t>12.037.878.616</a:t>
                      </a:r>
                      <a:endParaRPr lang="es-CO" sz="1200" b="1" i="0" u="none" strike="noStrike" dirty="0">
                        <a:solidFill>
                          <a:srgbClr val="000000"/>
                        </a:solidFill>
                        <a:effectLst/>
                        <a:latin typeface="Arial" panose="020B0604020202020204" pitchFamily="34" charset="0"/>
                      </a:endParaRPr>
                    </a:p>
                  </a:txBody>
                  <a:tcPr marL="8952" marR="8952" marT="8952" marB="0" anchor="b"/>
                </a:tc>
                <a:tc>
                  <a:txBody>
                    <a:bodyPr/>
                    <a:lstStyle/>
                    <a:p>
                      <a:pPr algn="r" fontAlgn="b"/>
                      <a:r>
                        <a:rPr lang="es-CO" sz="1200" b="1" u="none" strike="noStrike" dirty="0">
                          <a:effectLst/>
                        </a:rPr>
                        <a:t>9.691.071.101</a:t>
                      </a:r>
                      <a:endParaRPr lang="es-CO" sz="1200" b="1" i="0" u="none" strike="noStrike" dirty="0">
                        <a:solidFill>
                          <a:srgbClr val="000000"/>
                        </a:solidFill>
                        <a:effectLst/>
                        <a:latin typeface="Arial" panose="020B0604020202020204" pitchFamily="34" charset="0"/>
                      </a:endParaRPr>
                    </a:p>
                  </a:txBody>
                  <a:tcPr marL="8952" marR="8952" marT="8952" marB="0" anchor="b"/>
                </a:tc>
                <a:tc>
                  <a:txBody>
                    <a:bodyPr/>
                    <a:lstStyle/>
                    <a:p>
                      <a:pPr algn="r" fontAlgn="b"/>
                      <a:r>
                        <a:rPr lang="es-CO" sz="1200" b="1" u="none" strike="noStrike" kern="1200" dirty="0">
                          <a:solidFill>
                            <a:schemeClr val="dk1"/>
                          </a:solidFill>
                          <a:effectLst/>
                          <a:latin typeface="+mn-lt"/>
                          <a:ea typeface="+mn-ea"/>
                          <a:cs typeface="+mn-cs"/>
                        </a:rPr>
                        <a:t>13.673.119.562</a:t>
                      </a:r>
                    </a:p>
                  </a:txBody>
                  <a:tcPr marL="9525" marR="9525" marT="9525" marB="0" anchor="b"/>
                </a:tc>
                <a:tc>
                  <a:txBody>
                    <a:bodyPr/>
                    <a:lstStyle/>
                    <a:p>
                      <a:pPr algn="r" fontAlgn="b"/>
                      <a:r>
                        <a:rPr lang="es-CO" sz="1200" b="1" u="none" strike="noStrike" kern="1200" dirty="0">
                          <a:solidFill>
                            <a:schemeClr val="dk1"/>
                          </a:solidFill>
                          <a:effectLst/>
                          <a:latin typeface="+mn-lt"/>
                          <a:ea typeface="+mn-ea"/>
                          <a:cs typeface="+mn-cs"/>
                        </a:rPr>
                        <a:t>13.475.265.897</a:t>
                      </a:r>
                    </a:p>
                  </a:txBody>
                  <a:tcPr marL="9525" marR="9525" marT="9525" marB="0" anchor="b"/>
                </a:tc>
                <a:tc>
                  <a:txBody>
                    <a:bodyPr/>
                    <a:lstStyle/>
                    <a:p>
                      <a:pPr algn="r" fontAlgn="b"/>
                      <a:r>
                        <a:rPr lang="es-CO" sz="1200" b="1" u="none" strike="noStrike" kern="1200" dirty="0">
                          <a:solidFill>
                            <a:schemeClr val="dk1"/>
                          </a:solidFill>
                          <a:effectLst/>
                          <a:latin typeface="+mn-lt"/>
                          <a:ea typeface="+mn-ea"/>
                          <a:cs typeface="+mn-cs"/>
                        </a:rPr>
                        <a:t>13.473.265.897</a:t>
                      </a:r>
                    </a:p>
                  </a:txBody>
                  <a:tcPr marL="9525" marR="9525" marT="9525" marB="0" anchor="b"/>
                </a:tc>
                <a:tc>
                  <a:txBody>
                    <a:bodyPr/>
                    <a:lstStyle/>
                    <a:p>
                      <a:pPr algn="r" fontAlgn="b"/>
                      <a:r>
                        <a:rPr lang="es-CO" sz="1200" b="1" u="none" strike="noStrike" kern="1200" dirty="0">
                          <a:solidFill>
                            <a:schemeClr val="dk1"/>
                          </a:solidFill>
                          <a:effectLst/>
                          <a:latin typeface="+mn-lt"/>
                          <a:ea typeface="+mn-ea"/>
                          <a:cs typeface="+mn-cs"/>
                        </a:rPr>
                        <a:t>10.632.636.737</a:t>
                      </a:r>
                    </a:p>
                  </a:txBody>
                  <a:tcPr marL="9525" marR="9525" marT="9525" marB="0" anchor="b"/>
                </a:tc>
                <a:extLst>
                  <a:ext uri="{0D108BD9-81ED-4DB2-BD59-A6C34878D82A}">
                    <a16:rowId xmlns:a16="http://schemas.microsoft.com/office/drawing/2014/main" val="4157729673"/>
                  </a:ext>
                </a:extLst>
              </a:tr>
              <a:tr h="295744">
                <a:tc>
                  <a:txBody>
                    <a:bodyPr/>
                    <a:lstStyle/>
                    <a:p>
                      <a:pPr algn="l" fontAlgn="b"/>
                      <a:r>
                        <a:rPr lang="es-CO" sz="1200" u="none" strike="noStrike">
                          <a:effectLst/>
                        </a:rPr>
                        <a:t>Gastos de Personal de Planta</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3.807.592.614</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3.256.857.262</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3.251.641.717</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dirty="0">
                          <a:effectLst/>
                        </a:rPr>
                        <a:t>3.034.890.247</a:t>
                      </a:r>
                      <a:endParaRPr lang="es-CO" sz="1200" b="0" i="0" u="none" strike="noStrike" dirty="0">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kern="1200" dirty="0">
                          <a:solidFill>
                            <a:schemeClr val="dk1"/>
                          </a:solidFill>
                          <a:effectLst/>
                          <a:latin typeface="+mn-lt"/>
                          <a:ea typeface="+mn-ea"/>
                          <a:cs typeface="+mn-cs"/>
                        </a:rPr>
                        <a:t>3.589.523.036</a:t>
                      </a:r>
                    </a:p>
                  </a:txBody>
                  <a:tcPr marL="9525" marR="9525" marT="9525" marB="0" anchor="b"/>
                </a:tc>
                <a:tc>
                  <a:txBody>
                    <a:bodyPr/>
                    <a:lstStyle/>
                    <a:p>
                      <a:pPr algn="r" fontAlgn="b"/>
                      <a:r>
                        <a:rPr lang="es-CO" sz="1200" u="none" strike="noStrike" kern="1200">
                          <a:solidFill>
                            <a:schemeClr val="dk1"/>
                          </a:solidFill>
                          <a:effectLst/>
                          <a:latin typeface="+mn-lt"/>
                          <a:ea typeface="+mn-ea"/>
                          <a:cs typeface="+mn-cs"/>
                        </a:rPr>
                        <a:t>3.396.968.403</a:t>
                      </a:r>
                    </a:p>
                  </a:txBody>
                  <a:tcPr marL="9525" marR="9525" marT="9525" marB="0" anchor="b"/>
                </a:tc>
                <a:tc>
                  <a:txBody>
                    <a:bodyPr/>
                    <a:lstStyle/>
                    <a:p>
                      <a:pPr algn="r" fontAlgn="b"/>
                      <a:r>
                        <a:rPr lang="es-CO" sz="1200" u="none" strike="noStrike" kern="1200">
                          <a:solidFill>
                            <a:schemeClr val="dk1"/>
                          </a:solidFill>
                          <a:effectLst/>
                          <a:latin typeface="+mn-lt"/>
                          <a:ea typeface="+mn-ea"/>
                          <a:cs typeface="+mn-cs"/>
                        </a:rPr>
                        <a:t>3.396.968.403</a:t>
                      </a:r>
                    </a:p>
                  </a:txBody>
                  <a:tcPr marL="9525" marR="9525" marT="9525" marB="0" anchor="b"/>
                </a:tc>
                <a:tc>
                  <a:txBody>
                    <a:bodyPr/>
                    <a:lstStyle/>
                    <a:p>
                      <a:pPr algn="r" fontAlgn="b"/>
                      <a:r>
                        <a:rPr lang="es-CO" sz="1200" u="none" strike="noStrike" kern="1200" dirty="0">
                          <a:solidFill>
                            <a:schemeClr val="dk1"/>
                          </a:solidFill>
                          <a:effectLst/>
                          <a:latin typeface="+mn-lt"/>
                          <a:ea typeface="+mn-ea"/>
                          <a:cs typeface="+mn-cs"/>
                        </a:rPr>
                        <a:t>2.947.509.583</a:t>
                      </a:r>
                    </a:p>
                  </a:txBody>
                  <a:tcPr marL="9525" marR="9525" marT="9525" marB="0" anchor="b"/>
                </a:tc>
                <a:extLst>
                  <a:ext uri="{0D108BD9-81ED-4DB2-BD59-A6C34878D82A}">
                    <a16:rowId xmlns:a16="http://schemas.microsoft.com/office/drawing/2014/main" val="282818901"/>
                  </a:ext>
                </a:extLst>
              </a:tr>
              <a:tr h="295744">
                <a:tc>
                  <a:txBody>
                    <a:bodyPr/>
                    <a:lstStyle/>
                    <a:p>
                      <a:pPr algn="l" fontAlgn="b"/>
                      <a:r>
                        <a:rPr lang="es-CO" sz="1200" u="none" strike="noStrike">
                          <a:effectLst/>
                        </a:rPr>
                        <a:t>Servicios personales asociados a la nómina</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2.714.562.962</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2.423.617.699</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2.423.617.699</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2.222.864.329</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kern="1200" dirty="0">
                          <a:solidFill>
                            <a:schemeClr val="dk1"/>
                          </a:solidFill>
                          <a:effectLst/>
                          <a:latin typeface="+mn-lt"/>
                          <a:ea typeface="+mn-ea"/>
                          <a:cs typeface="+mn-cs"/>
                        </a:rPr>
                        <a:t>2.540.131.941</a:t>
                      </a:r>
                    </a:p>
                  </a:txBody>
                  <a:tcPr marL="9525" marR="9525" marT="9525" marB="0" anchor="b"/>
                </a:tc>
                <a:tc>
                  <a:txBody>
                    <a:bodyPr/>
                    <a:lstStyle/>
                    <a:p>
                      <a:pPr algn="r" fontAlgn="b"/>
                      <a:r>
                        <a:rPr lang="es-CO" sz="1200" u="none" strike="noStrike" kern="1200" dirty="0">
                          <a:solidFill>
                            <a:schemeClr val="dk1"/>
                          </a:solidFill>
                          <a:effectLst/>
                          <a:latin typeface="+mn-lt"/>
                          <a:ea typeface="+mn-ea"/>
                          <a:cs typeface="+mn-cs"/>
                        </a:rPr>
                        <a:t>2.539.375.085</a:t>
                      </a:r>
                    </a:p>
                  </a:txBody>
                  <a:tcPr marL="9525" marR="9525" marT="9525" marB="0" anchor="b"/>
                </a:tc>
                <a:tc>
                  <a:txBody>
                    <a:bodyPr/>
                    <a:lstStyle/>
                    <a:p>
                      <a:pPr algn="r" fontAlgn="b"/>
                      <a:r>
                        <a:rPr lang="es-CO" sz="1200" u="none" strike="noStrike" kern="1200">
                          <a:solidFill>
                            <a:schemeClr val="dk1"/>
                          </a:solidFill>
                          <a:effectLst/>
                          <a:latin typeface="+mn-lt"/>
                          <a:ea typeface="+mn-ea"/>
                          <a:cs typeface="+mn-cs"/>
                        </a:rPr>
                        <a:t>2.539.375.085</a:t>
                      </a:r>
                    </a:p>
                  </a:txBody>
                  <a:tcPr marL="9525" marR="9525" marT="9525" marB="0" anchor="b"/>
                </a:tc>
                <a:tc>
                  <a:txBody>
                    <a:bodyPr/>
                    <a:lstStyle/>
                    <a:p>
                      <a:pPr algn="r" fontAlgn="b"/>
                      <a:r>
                        <a:rPr lang="es-CO" sz="1200" u="none" strike="noStrike" kern="1200">
                          <a:solidFill>
                            <a:schemeClr val="dk1"/>
                          </a:solidFill>
                          <a:effectLst/>
                          <a:latin typeface="+mn-lt"/>
                          <a:ea typeface="+mn-ea"/>
                          <a:cs typeface="+mn-cs"/>
                        </a:rPr>
                        <a:t>2.337.776.907</a:t>
                      </a:r>
                    </a:p>
                  </a:txBody>
                  <a:tcPr marL="9525" marR="9525" marT="9525" marB="0" anchor="b"/>
                </a:tc>
                <a:extLst>
                  <a:ext uri="{0D108BD9-81ED-4DB2-BD59-A6C34878D82A}">
                    <a16:rowId xmlns:a16="http://schemas.microsoft.com/office/drawing/2014/main" val="2918410980"/>
                  </a:ext>
                </a:extLst>
              </a:tr>
              <a:tr h="295744">
                <a:tc>
                  <a:txBody>
                    <a:bodyPr/>
                    <a:lstStyle/>
                    <a:p>
                      <a:pPr algn="l" fontAlgn="b"/>
                      <a:r>
                        <a:rPr lang="es-CO" sz="1200" u="none" strike="noStrike">
                          <a:effectLst/>
                        </a:rPr>
                        <a:t>Sueldos personal de nómina</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1.889.743.086</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1.676.474.856</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1.676.474.856</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1.525.314.016</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kern="1200">
                          <a:solidFill>
                            <a:schemeClr val="dk1"/>
                          </a:solidFill>
                          <a:effectLst/>
                          <a:latin typeface="+mn-lt"/>
                          <a:ea typeface="+mn-ea"/>
                          <a:cs typeface="+mn-cs"/>
                        </a:rPr>
                        <a:t>1.628.031.464</a:t>
                      </a:r>
                    </a:p>
                  </a:txBody>
                  <a:tcPr marL="9525" marR="9525" marT="9525" marB="0" anchor="b"/>
                </a:tc>
                <a:tc>
                  <a:txBody>
                    <a:bodyPr/>
                    <a:lstStyle/>
                    <a:p>
                      <a:pPr algn="r" fontAlgn="b"/>
                      <a:r>
                        <a:rPr lang="es-CO" sz="1200" u="none" strike="noStrike" kern="1200" dirty="0">
                          <a:solidFill>
                            <a:schemeClr val="dk1"/>
                          </a:solidFill>
                          <a:effectLst/>
                          <a:latin typeface="+mn-lt"/>
                          <a:ea typeface="+mn-ea"/>
                          <a:cs typeface="+mn-cs"/>
                        </a:rPr>
                        <a:t>1.718.066.616</a:t>
                      </a:r>
                    </a:p>
                  </a:txBody>
                  <a:tcPr marL="9525" marR="9525" marT="9525" marB="0" anchor="b"/>
                </a:tc>
                <a:tc>
                  <a:txBody>
                    <a:bodyPr/>
                    <a:lstStyle/>
                    <a:p>
                      <a:pPr algn="r" fontAlgn="b"/>
                      <a:r>
                        <a:rPr lang="es-CO" sz="1200" u="none" strike="noStrike" kern="1200">
                          <a:solidFill>
                            <a:schemeClr val="dk1"/>
                          </a:solidFill>
                          <a:effectLst/>
                          <a:latin typeface="+mn-lt"/>
                          <a:ea typeface="+mn-ea"/>
                          <a:cs typeface="+mn-cs"/>
                        </a:rPr>
                        <a:t>1.718.066.616</a:t>
                      </a:r>
                    </a:p>
                  </a:txBody>
                  <a:tcPr marL="9525" marR="9525" marT="9525" marB="0" anchor="b"/>
                </a:tc>
                <a:tc>
                  <a:txBody>
                    <a:bodyPr/>
                    <a:lstStyle/>
                    <a:p>
                      <a:pPr algn="r" fontAlgn="b"/>
                      <a:r>
                        <a:rPr lang="es-CO" sz="1200" u="none" strike="noStrike" kern="1200">
                          <a:solidFill>
                            <a:schemeClr val="dk1"/>
                          </a:solidFill>
                          <a:effectLst/>
                          <a:latin typeface="+mn-lt"/>
                          <a:ea typeface="+mn-ea"/>
                          <a:cs typeface="+mn-cs"/>
                        </a:rPr>
                        <a:t>1.577.101.549</a:t>
                      </a:r>
                    </a:p>
                  </a:txBody>
                  <a:tcPr marL="9525" marR="9525" marT="9525" marB="0" anchor="b"/>
                </a:tc>
                <a:extLst>
                  <a:ext uri="{0D108BD9-81ED-4DB2-BD59-A6C34878D82A}">
                    <a16:rowId xmlns:a16="http://schemas.microsoft.com/office/drawing/2014/main" val="214417444"/>
                  </a:ext>
                </a:extLst>
              </a:tr>
              <a:tr h="295744">
                <a:tc>
                  <a:txBody>
                    <a:bodyPr/>
                    <a:lstStyle/>
                    <a:p>
                      <a:pPr algn="l" fontAlgn="b"/>
                      <a:r>
                        <a:rPr lang="es-CO" sz="1200" u="none" strike="noStrike">
                          <a:effectLst/>
                        </a:rPr>
                        <a:t>Horas extras, dominicales y festivos</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200.000.000</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168.806.138</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168.806.138</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140.798.415</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kern="1200">
                          <a:solidFill>
                            <a:schemeClr val="dk1"/>
                          </a:solidFill>
                          <a:effectLst/>
                          <a:latin typeface="+mn-lt"/>
                          <a:ea typeface="+mn-ea"/>
                          <a:cs typeface="+mn-cs"/>
                        </a:rPr>
                        <a:t>182.550.292</a:t>
                      </a:r>
                    </a:p>
                  </a:txBody>
                  <a:tcPr marL="9525" marR="9525" marT="9525" marB="0" anchor="b"/>
                </a:tc>
                <a:tc>
                  <a:txBody>
                    <a:bodyPr/>
                    <a:lstStyle/>
                    <a:p>
                      <a:pPr algn="r" fontAlgn="b"/>
                      <a:r>
                        <a:rPr lang="es-CO" sz="1200" u="none" strike="noStrike" kern="1200" dirty="0">
                          <a:solidFill>
                            <a:schemeClr val="dk1"/>
                          </a:solidFill>
                          <a:effectLst/>
                          <a:latin typeface="+mn-lt"/>
                          <a:ea typeface="+mn-ea"/>
                          <a:cs typeface="+mn-cs"/>
                        </a:rPr>
                        <a:t>181.844.792</a:t>
                      </a:r>
                    </a:p>
                  </a:txBody>
                  <a:tcPr marL="9525" marR="9525" marT="9525" marB="0" anchor="b"/>
                </a:tc>
                <a:tc>
                  <a:txBody>
                    <a:bodyPr/>
                    <a:lstStyle/>
                    <a:p>
                      <a:pPr algn="r" fontAlgn="b"/>
                      <a:r>
                        <a:rPr lang="es-CO" sz="1200" u="none" strike="noStrike" kern="1200">
                          <a:solidFill>
                            <a:schemeClr val="dk1"/>
                          </a:solidFill>
                          <a:effectLst/>
                          <a:latin typeface="+mn-lt"/>
                          <a:ea typeface="+mn-ea"/>
                          <a:cs typeface="+mn-cs"/>
                        </a:rPr>
                        <a:t>181.844.792</a:t>
                      </a:r>
                    </a:p>
                  </a:txBody>
                  <a:tcPr marL="9525" marR="9525" marT="9525" marB="0" anchor="b"/>
                </a:tc>
                <a:tc>
                  <a:txBody>
                    <a:bodyPr/>
                    <a:lstStyle/>
                    <a:p>
                      <a:pPr algn="r" fontAlgn="b"/>
                      <a:r>
                        <a:rPr lang="es-CO" sz="1200" u="none" strike="noStrike" kern="1200">
                          <a:solidFill>
                            <a:schemeClr val="dk1"/>
                          </a:solidFill>
                          <a:effectLst/>
                          <a:latin typeface="+mn-lt"/>
                          <a:ea typeface="+mn-ea"/>
                          <a:cs typeface="+mn-cs"/>
                        </a:rPr>
                        <a:t>146.857.318</a:t>
                      </a:r>
                    </a:p>
                  </a:txBody>
                  <a:tcPr marL="9525" marR="9525" marT="9525" marB="0" anchor="b"/>
                </a:tc>
                <a:extLst>
                  <a:ext uri="{0D108BD9-81ED-4DB2-BD59-A6C34878D82A}">
                    <a16:rowId xmlns:a16="http://schemas.microsoft.com/office/drawing/2014/main" val="3374448041"/>
                  </a:ext>
                </a:extLst>
              </a:tr>
              <a:tr h="576699">
                <a:tc>
                  <a:txBody>
                    <a:bodyPr/>
                    <a:lstStyle/>
                    <a:p>
                      <a:pPr algn="l" fontAlgn="b"/>
                      <a:r>
                        <a:rPr lang="es-CO" sz="1200" u="none" strike="noStrike">
                          <a:effectLst/>
                        </a:rPr>
                        <a:t>Otros conceptos de servicios personales asociados a la nómina</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624.819.876</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578.336.705</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578.336.705</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556.751.898</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kern="1200">
                          <a:solidFill>
                            <a:schemeClr val="dk1"/>
                          </a:solidFill>
                          <a:effectLst/>
                          <a:latin typeface="+mn-lt"/>
                          <a:ea typeface="+mn-ea"/>
                          <a:cs typeface="+mn-cs"/>
                        </a:rPr>
                        <a:t>729.550.185</a:t>
                      </a:r>
                    </a:p>
                  </a:txBody>
                  <a:tcPr marL="9525" marR="9525" marT="9525" marB="0" anchor="b"/>
                </a:tc>
                <a:tc>
                  <a:txBody>
                    <a:bodyPr/>
                    <a:lstStyle/>
                    <a:p>
                      <a:pPr algn="r" fontAlgn="b"/>
                      <a:r>
                        <a:rPr lang="es-CO" sz="1200" u="none" strike="noStrike" kern="1200">
                          <a:solidFill>
                            <a:schemeClr val="dk1"/>
                          </a:solidFill>
                          <a:effectLst/>
                          <a:latin typeface="+mn-lt"/>
                          <a:ea typeface="+mn-ea"/>
                          <a:cs typeface="+mn-cs"/>
                        </a:rPr>
                        <a:t>639463677</a:t>
                      </a:r>
                    </a:p>
                  </a:txBody>
                  <a:tcPr marL="9525" marR="9525" marT="9525" marB="0" anchor="b"/>
                </a:tc>
                <a:tc>
                  <a:txBody>
                    <a:bodyPr/>
                    <a:lstStyle/>
                    <a:p>
                      <a:pPr algn="r" fontAlgn="b"/>
                      <a:r>
                        <a:rPr lang="es-CO" sz="1200" u="none" strike="noStrike" kern="1200" dirty="0">
                          <a:solidFill>
                            <a:schemeClr val="dk1"/>
                          </a:solidFill>
                          <a:effectLst/>
                          <a:latin typeface="+mn-lt"/>
                          <a:ea typeface="+mn-ea"/>
                          <a:cs typeface="+mn-cs"/>
                        </a:rPr>
                        <a:t>639463677</a:t>
                      </a:r>
                    </a:p>
                  </a:txBody>
                  <a:tcPr marL="9525" marR="9525" marT="9525" marB="0" anchor="b"/>
                </a:tc>
                <a:tc>
                  <a:txBody>
                    <a:bodyPr/>
                    <a:lstStyle/>
                    <a:p>
                      <a:pPr algn="r" fontAlgn="b"/>
                      <a:r>
                        <a:rPr lang="es-CO" sz="1200" u="none" strike="noStrike" kern="1200">
                          <a:solidFill>
                            <a:schemeClr val="dk1"/>
                          </a:solidFill>
                          <a:effectLst/>
                          <a:latin typeface="+mn-lt"/>
                          <a:ea typeface="+mn-ea"/>
                          <a:cs typeface="+mn-cs"/>
                        </a:rPr>
                        <a:t>613818040</a:t>
                      </a:r>
                    </a:p>
                  </a:txBody>
                  <a:tcPr marL="9525" marR="9525" marT="9525" marB="0" anchor="b"/>
                </a:tc>
                <a:extLst>
                  <a:ext uri="{0D108BD9-81ED-4DB2-BD59-A6C34878D82A}">
                    <a16:rowId xmlns:a16="http://schemas.microsoft.com/office/drawing/2014/main" val="4238460"/>
                  </a:ext>
                </a:extLst>
              </a:tr>
              <a:tr h="295744">
                <a:tc>
                  <a:txBody>
                    <a:bodyPr/>
                    <a:lstStyle/>
                    <a:p>
                      <a:pPr algn="l" fontAlgn="b"/>
                      <a:r>
                        <a:rPr lang="es-CO" sz="1200" u="none" strike="noStrike">
                          <a:effectLst/>
                        </a:rPr>
                        <a:t>Contribuciones inherentes a la nómina</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1.093.029.652</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833.239.563</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828.024.018</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812.025.918</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kern="1200">
                          <a:solidFill>
                            <a:schemeClr val="dk1"/>
                          </a:solidFill>
                          <a:effectLst/>
                          <a:latin typeface="+mn-lt"/>
                          <a:ea typeface="+mn-ea"/>
                          <a:cs typeface="+mn-cs"/>
                        </a:rPr>
                        <a:t>1.049.391.095</a:t>
                      </a:r>
                    </a:p>
                  </a:txBody>
                  <a:tcPr marL="9525" marR="9525" marT="9525" marB="0" anchor="b"/>
                </a:tc>
                <a:tc>
                  <a:txBody>
                    <a:bodyPr/>
                    <a:lstStyle/>
                    <a:p>
                      <a:pPr algn="r" fontAlgn="b"/>
                      <a:r>
                        <a:rPr lang="es-CO" sz="1200" u="none" strike="noStrike" kern="1200">
                          <a:solidFill>
                            <a:schemeClr val="dk1"/>
                          </a:solidFill>
                          <a:effectLst/>
                          <a:latin typeface="+mn-lt"/>
                          <a:ea typeface="+mn-ea"/>
                          <a:cs typeface="+mn-cs"/>
                        </a:rPr>
                        <a:t>857.593.318</a:t>
                      </a:r>
                    </a:p>
                  </a:txBody>
                  <a:tcPr marL="9525" marR="9525" marT="9525" marB="0" anchor="b"/>
                </a:tc>
                <a:tc>
                  <a:txBody>
                    <a:bodyPr/>
                    <a:lstStyle/>
                    <a:p>
                      <a:pPr algn="r" fontAlgn="b"/>
                      <a:r>
                        <a:rPr lang="es-CO" sz="1200" u="none" strike="noStrike" kern="1200" dirty="0">
                          <a:solidFill>
                            <a:schemeClr val="dk1"/>
                          </a:solidFill>
                          <a:effectLst/>
                          <a:latin typeface="+mn-lt"/>
                          <a:ea typeface="+mn-ea"/>
                          <a:cs typeface="+mn-cs"/>
                        </a:rPr>
                        <a:t>857.593.318</a:t>
                      </a:r>
                    </a:p>
                  </a:txBody>
                  <a:tcPr marL="9525" marR="9525" marT="9525" marB="0" anchor="b"/>
                </a:tc>
                <a:tc>
                  <a:txBody>
                    <a:bodyPr/>
                    <a:lstStyle/>
                    <a:p>
                      <a:pPr algn="r" fontAlgn="b"/>
                      <a:r>
                        <a:rPr lang="es-CO" sz="1200" u="none" strike="noStrike" kern="1200">
                          <a:solidFill>
                            <a:schemeClr val="dk1"/>
                          </a:solidFill>
                          <a:effectLst/>
                          <a:latin typeface="+mn-lt"/>
                          <a:ea typeface="+mn-ea"/>
                          <a:cs typeface="+mn-cs"/>
                        </a:rPr>
                        <a:t>609.732.676</a:t>
                      </a:r>
                    </a:p>
                  </a:txBody>
                  <a:tcPr marL="9525" marR="9525" marT="9525" marB="0" anchor="b"/>
                </a:tc>
                <a:extLst>
                  <a:ext uri="{0D108BD9-81ED-4DB2-BD59-A6C34878D82A}">
                    <a16:rowId xmlns:a16="http://schemas.microsoft.com/office/drawing/2014/main" val="3352866367"/>
                  </a:ext>
                </a:extLst>
              </a:tr>
              <a:tr h="295744">
                <a:tc>
                  <a:txBody>
                    <a:bodyPr/>
                    <a:lstStyle/>
                    <a:p>
                      <a:pPr algn="l" fontAlgn="b"/>
                      <a:r>
                        <a:rPr lang="es-CO" sz="1200" u="none" strike="noStrike">
                          <a:effectLst/>
                        </a:rPr>
                        <a:t>Servicios personales indirectos</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9.363.860.219</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8.995.351.782</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dirty="0">
                          <a:effectLst/>
                        </a:rPr>
                        <a:t>8.786.236.899</a:t>
                      </a:r>
                      <a:endParaRPr lang="es-CO" sz="1200" b="0" i="0" u="none" strike="noStrike" dirty="0">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6.656.180.854</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kern="1200">
                          <a:solidFill>
                            <a:schemeClr val="dk1"/>
                          </a:solidFill>
                          <a:effectLst/>
                          <a:latin typeface="+mn-lt"/>
                          <a:ea typeface="+mn-ea"/>
                          <a:cs typeface="+mn-cs"/>
                        </a:rPr>
                        <a:t>10.083.596.526</a:t>
                      </a:r>
                    </a:p>
                  </a:txBody>
                  <a:tcPr marL="9525" marR="9525" marT="9525" marB="0" anchor="b"/>
                </a:tc>
                <a:tc>
                  <a:txBody>
                    <a:bodyPr/>
                    <a:lstStyle/>
                    <a:p>
                      <a:pPr algn="r" fontAlgn="b"/>
                      <a:r>
                        <a:rPr lang="es-CO" sz="1200" u="none" strike="noStrike" kern="1200">
                          <a:solidFill>
                            <a:schemeClr val="dk1"/>
                          </a:solidFill>
                          <a:effectLst/>
                          <a:latin typeface="+mn-lt"/>
                          <a:ea typeface="+mn-ea"/>
                          <a:cs typeface="+mn-cs"/>
                        </a:rPr>
                        <a:t>10.078.297.494</a:t>
                      </a:r>
                    </a:p>
                  </a:txBody>
                  <a:tcPr marL="9525" marR="9525" marT="9525" marB="0" anchor="b"/>
                </a:tc>
                <a:tc>
                  <a:txBody>
                    <a:bodyPr/>
                    <a:lstStyle/>
                    <a:p>
                      <a:pPr algn="r" fontAlgn="b"/>
                      <a:r>
                        <a:rPr lang="es-CO" sz="1200" u="none" strike="noStrike" kern="1200" dirty="0">
                          <a:solidFill>
                            <a:schemeClr val="dk1"/>
                          </a:solidFill>
                          <a:effectLst/>
                          <a:latin typeface="+mn-lt"/>
                          <a:ea typeface="+mn-ea"/>
                          <a:cs typeface="+mn-cs"/>
                        </a:rPr>
                        <a:t>10.076.297.494</a:t>
                      </a:r>
                    </a:p>
                  </a:txBody>
                  <a:tcPr marL="9525" marR="9525" marT="9525" marB="0" anchor="b"/>
                </a:tc>
                <a:tc>
                  <a:txBody>
                    <a:bodyPr/>
                    <a:lstStyle/>
                    <a:p>
                      <a:pPr algn="r" fontAlgn="b"/>
                      <a:r>
                        <a:rPr lang="es-CO" sz="1200" u="none" strike="noStrike" kern="1200" dirty="0">
                          <a:solidFill>
                            <a:schemeClr val="dk1"/>
                          </a:solidFill>
                          <a:effectLst/>
                          <a:latin typeface="+mn-lt"/>
                          <a:ea typeface="+mn-ea"/>
                          <a:cs typeface="+mn-cs"/>
                        </a:rPr>
                        <a:t>7.685.127.154</a:t>
                      </a:r>
                    </a:p>
                  </a:txBody>
                  <a:tcPr marL="9525" marR="9525" marT="9525" marB="0" anchor="b"/>
                </a:tc>
                <a:extLst>
                  <a:ext uri="{0D108BD9-81ED-4DB2-BD59-A6C34878D82A}">
                    <a16:rowId xmlns:a16="http://schemas.microsoft.com/office/drawing/2014/main" val="250050267"/>
                  </a:ext>
                </a:extLst>
              </a:tr>
            </a:tbl>
          </a:graphicData>
        </a:graphic>
      </p:graphicFrame>
    </p:spTree>
    <p:extLst>
      <p:ext uri="{BB962C8B-B14F-4D97-AF65-F5344CB8AC3E}">
        <p14:creationId xmlns:p14="http://schemas.microsoft.com/office/powerpoint/2010/main" val="4039420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2A8BABA3-7C39-456C-A796-F8768B684371}"/>
              </a:ext>
            </a:extLst>
          </p:cNvPr>
          <p:cNvSpPr txBox="1"/>
          <p:nvPr/>
        </p:nvSpPr>
        <p:spPr>
          <a:xfrm>
            <a:off x="801427" y="550301"/>
            <a:ext cx="10241280" cy="646331"/>
          </a:xfrm>
          <a:prstGeom prst="rect">
            <a:avLst/>
          </a:prstGeom>
          <a:noFill/>
        </p:spPr>
        <p:txBody>
          <a:bodyPr wrap="square" rtlCol="0">
            <a:spAutoFit/>
          </a:bodyPr>
          <a:lstStyle/>
          <a:p>
            <a:pPr algn="ctr"/>
            <a:r>
              <a:rPr lang="es-ES" sz="3600" dirty="0">
                <a:ln>
                  <a:solidFill>
                    <a:schemeClr val="tx1"/>
                  </a:solidFill>
                </a:ln>
                <a:solidFill>
                  <a:schemeClr val="accent1">
                    <a:lumMod val="50000"/>
                  </a:schemeClr>
                </a:solidFill>
                <a:latin typeface="Century Gothic" panose="020B0502020202020204" pitchFamily="34" charset="0"/>
              </a:rPr>
              <a:t>GASTOS GENERALES</a:t>
            </a:r>
          </a:p>
        </p:txBody>
      </p:sp>
      <p:graphicFrame>
        <p:nvGraphicFramePr>
          <p:cNvPr id="2" name="Tabla 1">
            <a:extLst>
              <a:ext uri="{FF2B5EF4-FFF2-40B4-BE49-F238E27FC236}">
                <a16:creationId xmlns:a16="http://schemas.microsoft.com/office/drawing/2014/main" id="{836282B6-4C53-41FE-A049-6733361DD5A7}"/>
              </a:ext>
            </a:extLst>
          </p:cNvPr>
          <p:cNvGraphicFramePr>
            <a:graphicFrameLocks noGrp="1"/>
          </p:cNvGraphicFramePr>
          <p:nvPr>
            <p:extLst/>
          </p:nvPr>
        </p:nvGraphicFramePr>
        <p:xfrm>
          <a:off x="490330" y="1448423"/>
          <a:ext cx="10863475" cy="3147027"/>
        </p:xfrm>
        <a:graphic>
          <a:graphicData uri="http://schemas.openxmlformats.org/drawingml/2006/table">
            <a:tbl>
              <a:tblPr>
                <a:tableStyleId>{5C22544A-7EE6-4342-B048-85BDC9FD1C3A}</a:tableStyleId>
              </a:tblPr>
              <a:tblGrid>
                <a:gridCol w="2001079">
                  <a:extLst>
                    <a:ext uri="{9D8B030D-6E8A-4147-A177-3AD203B41FA5}">
                      <a16:colId xmlns:a16="http://schemas.microsoft.com/office/drawing/2014/main" val="3799909464"/>
                    </a:ext>
                  </a:extLst>
                </a:gridCol>
                <a:gridCol w="1272208">
                  <a:extLst>
                    <a:ext uri="{9D8B030D-6E8A-4147-A177-3AD203B41FA5}">
                      <a16:colId xmlns:a16="http://schemas.microsoft.com/office/drawing/2014/main" val="1635330580"/>
                    </a:ext>
                  </a:extLst>
                </a:gridCol>
                <a:gridCol w="1655425">
                  <a:extLst>
                    <a:ext uri="{9D8B030D-6E8A-4147-A177-3AD203B41FA5}">
                      <a16:colId xmlns:a16="http://schemas.microsoft.com/office/drawing/2014/main" val="2050607709"/>
                    </a:ext>
                  </a:extLst>
                </a:gridCol>
                <a:gridCol w="987589">
                  <a:extLst>
                    <a:ext uri="{9D8B030D-6E8A-4147-A177-3AD203B41FA5}">
                      <a16:colId xmlns:a16="http://schemas.microsoft.com/office/drawing/2014/main" val="1669006271"/>
                    </a:ext>
                  </a:extLst>
                </a:gridCol>
                <a:gridCol w="987589">
                  <a:extLst>
                    <a:ext uri="{9D8B030D-6E8A-4147-A177-3AD203B41FA5}">
                      <a16:colId xmlns:a16="http://schemas.microsoft.com/office/drawing/2014/main" val="225951876"/>
                    </a:ext>
                  </a:extLst>
                </a:gridCol>
                <a:gridCol w="996818">
                  <a:extLst>
                    <a:ext uri="{9D8B030D-6E8A-4147-A177-3AD203B41FA5}">
                      <a16:colId xmlns:a16="http://schemas.microsoft.com/office/drawing/2014/main" val="1458469232"/>
                    </a:ext>
                  </a:extLst>
                </a:gridCol>
                <a:gridCol w="987589">
                  <a:extLst>
                    <a:ext uri="{9D8B030D-6E8A-4147-A177-3AD203B41FA5}">
                      <a16:colId xmlns:a16="http://schemas.microsoft.com/office/drawing/2014/main" val="3167598507"/>
                    </a:ext>
                  </a:extLst>
                </a:gridCol>
                <a:gridCol w="987589">
                  <a:extLst>
                    <a:ext uri="{9D8B030D-6E8A-4147-A177-3AD203B41FA5}">
                      <a16:colId xmlns:a16="http://schemas.microsoft.com/office/drawing/2014/main" val="3433139741"/>
                    </a:ext>
                  </a:extLst>
                </a:gridCol>
                <a:gridCol w="987589">
                  <a:extLst>
                    <a:ext uri="{9D8B030D-6E8A-4147-A177-3AD203B41FA5}">
                      <a16:colId xmlns:a16="http://schemas.microsoft.com/office/drawing/2014/main" val="2018171118"/>
                    </a:ext>
                  </a:extLst>
                </a:gridCol>
              </a:tblGrid>
              <a:tr h="727474">
                <a:tc>
                  <a:txBody>
                    <a:bodyPr/>
                    <a:lstStyle/>
                    <a:p>
                      <a:pPr algn="ctr" fontAlgn="ctr"/>
                      <a:r>
                        <a:rPr lang="es-CO" sz="1200" b="1" u="none" strike="noStrike" dirty="0">
                          <a:effectLst/>
                        </a:rPr>
                        <a:t>CONCEPTO</a:t>
                      </a:r>
                      <a:endParaRPr lang="es-CO" sz="1200" b="1" i="0" u="none" strike="noStrike" dirty="0">
                        <a:solidFill>
                          <a:srgbClr val="000000"/>
                        </a:solidFill>
                        <a:effectLst/>
                        <a:latin typeface="Arial" panose="020B0604020202020204" pitchFamily="34" charset="0"/>
                      </a:endParaRPr>
                    </a:p>
                  </a:txBody>
                  <a:tcPr marL="8952" marR="8952" marT="8952" marB="0" anchor="ctr"/>
                </a:tc>
                <a:tc>
                  <a:txBody>
                    <a:bodyPr/>
                    <a:lstStyle/>
                    <a:p>
                      <a:pPr algn="ctr" fontAlgn="ctr"/>
                      <a:r>
                        <a:rPr lang="es-CO" sz="1200" b="1" u="none" strike="noStrike" dirty="0">
                          <a:effectLst/>
                        </a:rPr>
                        <a:t>PRESUPUESTADO 2016</a:t>
                      </a:r>
                      <a:endParaRPr lang="es-CO" sz="1200" b="1" i="0" u="none" strike="noStrike" dirty="0">
                        <a:solidFill>
                          <a:srgbClr val="000000"/>
                        </a:solidFill>
                        <a:effectLst/>
                        <a:latin typeface="Arial" panose="020B0604020202020204" pitchFamily="34" charset="0"/>
                      </a:endParaRPr>
                    </a:p>
                  </a:txBody>
                  <a:tcPr marL="8952" marR="8952" marT="8952" marB="0" anchor="ctr"/>
                </a:tc>
                <a:tc>
                  <a:txBody>
                    <a:bodyPr/>
                    <a:lstStyle/>
                    <a:p>
                      <a:pPr algn="ctr" fontAlgn="ctr"/>
                      <a:r>
                        <a:rPr lang="es-CO" sz="1200" b="1" u="none" strike="noStrike">
                          <a:effectLst/>
                        </a:rPr>
                        <a:t>COMPROMISOS 2016</a:t>
                      </a:r>
                      <a:endParaRPr lang="es-CO" sz="1200" b="1" i="0" u="none" strike="noStrike">
                        <a:solidFill>
                          <a:srgbClr val="000000"/>
                        </a:solidFill>
                        <a:effectLst/>
                        <a:latin typeface="Arial" panose="020B0604020202020204" pitchFamily="34" charset="0"/>
                      </a:endParaRPr>
                    </a:p>
                  </a:txBody>
                  <a:tcPr marL="8952" marR="8952" marT="8952" marB="0" anchor="ctr"/>
                </a:tc>
                <a:tc>
                  <a:txBody>
                    <a:bodyPr/>
                    <a:lstStyle/>
                    <a:p>
                      <a:pPr algn="ctr" fontAlgn="ctr"/>
                      <a:r>
                        <a:rPr lang="es-CO" sz="1200" b="1" u="none" strike="noStrike">
                          <a:effectLst/>
                        </a:rPr>
                        <a:t>OBLIGACIONES 2016</a:t>
                      </a:r>
                      <a:endParaRPr lang="es-CO" sz="1200" b="1" i="0" u="none" strike="noStrike">
                        <a:solidFill>
                          <a:srgbClr val="000000"/>
                        </a:solidFill>
                        <a:effectLst/>
                        <a:latin typeface="Arial" panose="020B0604020202020204" pitchFamily="34" charset="0"/>
                      </a:endParaRPr>
                    </a:p>
                  </a:txBody>
                  <a:tcPr marL="8952" marR="8952" marT="8952" marB="0" anchor="ctr"/>
                </a:tc>
                <a:tc>
                  <a:txBody>
                    <a:bodyPr/>
                    <a:lstStyle/>
                    <a:p>
                      <a:pPr algn="ctr" fontAlgn="ctr"/>
                      <a:r>
                        <a:rPr lang="es-CO" sz="1200" b="1" u="none" strike="noStrike">
                          <a:effectLst/>
                        </a:rPr>
                        <a:t>GIROS 2016</a:t>
                      </a:r>
                      <a:endParaRPr lang="es-CO" sz="1200" b="1" i="0" u="none" strike="noStrike">
                        <a:solidFill>
                          <a:srgbClr val="000000"/>
                        </a:solidFill>
                        <a:effectLst/>
                        <a:latin typeface="Arial" panose="020B0604020202020204" pitchFamily="34" charset="0"/>
                      </a:endParaRPr>
                    </a:p>
                  </a:txBody>
                  <a:tcPr marL="8952" marR="8952" marT="8952" marB="0" anchor="ctr"/>
                </a:tc>
                <a:tc>
                  <a:txBody>
                    <a:bodyPr/>
                    <a:lstStyle/>
                    <a:p>
                      <a:pPr algn="ctr" fontAlgn="ctr"/>
                      <a:r>
                        <a:rPr lang="es-CO" sz="1200" b="1" u="none" strike="noStrike">
                          <a:effectLst/>
                        </a:rPr>
                        <a:t>PRESUPUESTADO 2017</a:t>
                      </a:r>
                      <a:endParaRPr lang="es-CO" sz="1200" b="1" i="0" u="none" strike="noStrike">
                        <a:solidFill>
                          <a:srgbClr val="000000"/>
                        </a:solidFill>
                        <a:effectLst/>
                        <a:latin typeface="Arial" panose="020B0604020202020204" pitchFamily="34" charset="0"/>
                      </a:endParaRPr>
                    </a:p>
                  </a:txBody>
                  <a:tcPr marL="8952" marR="8952" marT="8952" marB="0" anchor="ctr"/>
                </a:tc>
                <a:tc>
                  <a:txBody>
                    <a:bodyPr/>
                    <a:lstStyle/>
                    <a:p>
                      <a:pPr algn="ctr" fontAlgn="ctr"/>
                      <a:r>
                        <a:rPr lang="es-CO" sz="1200" b="1" u="none" strike="noStrike">
                          <a:effectLst/>
                        </a:rPr>
                        <a:t>COMPROMISOS 2017</a:t>
                      </a:r>
                      <a:endParaRPr lang="es-CO" sz="1200" b="1" i="0" u="none" strike="noStrike">
                        <a:solidFill>
                          <a:srgbClr val="000000"/>
                        </a:solidFill>
                        <a:effectLst/>
                        <a:latin typeface="Arial" panose="020B0604020202020204" pitchFamily="34" charset="0"/>
                      </a:endParaRPr>
                    </a:p>
                  </a:txBody>
                  <a:tcPr marL="8952" marR="8952" marT="8952" marB="0" anchor="ctr"/>
                </a:tc>
                <a:tc>
                  <a:txBody>
                    <a:bodyPr/>
                    <a:lstStyle/>
                    <a:p>
                      <a:pPr algn="ctr" fontAlgn="ctr"/>
                      <a:r>
                        <a:rPr lang="es-CO" sz="1200" b="1" u="none" strike="noStrike" dirty="0">
                          <a:effectLst/>
                        </a:rPr>
                        <a:t>OBLIGACIONES 2017</a:t>
                      </a:r>
                      <a:endParaRPr lang="es-CO" sz="1200" b="1" i="0" u="none" strike="noStrike" dirty="0">
                        <a:solidFill>
                          <a:srgbClr val="000000"/>
                        </a:solidFill>
                        <a:effectLst/>
                        <a:latin typeface="Arial" panose="020B0604020202020204" pitchFamily="34" charset="0"/>
                      </a:endParaRPr>
                    </a:p>
                  </a:txBody>
                  <a:tcPr marL="8952" marR="8952" marT="8952" marB="0" anchor="ctr"/>
                </a:tc>
                <a:tc>
                  <a:txBody>
                    <a:bodyPr/>
                    <a:lstStyle/>
                    <a:p>
                      <a:pPr algn="ctr" fontAlgn="ctr"/>
                      <a:r>
                        <a:rPr lang="es-CO" sz="1200" b="1" u="none" strike="noStrike" dirty="0">
                          <a:effectLst/>
                        </a:rPr>
                        <a:t>GIROS 2017</a:t>
                      </a:r>
                      <a:endParaRPr lang="es-CO" sz="1200" b="1" i="0" u="none" strike="noStrike" dirty="0">
                        <a:solidFill>
                          <a:srgbClr val="000000"/>
                        </a:solidFill>
                        <a:effectLst/>
                        <a:latin typeface="Arial" panose="020B0604020202020204" pitchFamily="34" charset="0"/>
                      </a:endParaRPr>
                    </a:p>
                  </a:txBody>
                  <a:tcPr marL="8952" marR="8952" marT="8952" marB="0" anchor="ctr"/>
                </a:tc>
                <a:extLst>
                  <a:ext uri="{0D108BD9-81ED-4DB2-BD59-A6C34878D82A}">
                    <a16:rowId xmlns:a16="http://schemas.microsoft.com/office/drawing/2014/main" val="3000307921"/>
                  </a:ext>
                </a:extLst>
              </a:tr>
              <a:tr h="249251">
                <a:tc>
                  <a:txBody>
                    <a:bodyPr/>
                    <a:lstStyle/>
                    <a:p>
                      <a:pPr algn="l" fontAlgn="b"/>
                      <a:r>
                        <a:rPr lang="es-CO" sz="1200" b="1" u="none" strike="noStrike">
                          <a:effectLst/>
                        </a:rPr>
                        <a:t>GASTOS GENERALES</a:t>
                      </a:r>
                      <a:endParaRPr lang="es-CO" sz="1200" b="1"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b="1" u="none" strike="noStrike" dirty="0">
                          <a:effectLst/>
                        </a:rPr>
                        <a:t>4.318.294.307</a:t>
                      </a:r>
                      <a:endParaRPr lang="es-CO" sz="1200" b="1" i="0" u="none" strike="noStrike" dirty="0">
                        <a:solidFill>
                          <a:srgbClr val="000000"/>
                        </a:solidFill>
                        <a:effectLst/>
                        <a:latin typeface="Arial" panose="020B0604020202020204" pitchFamily="34" charset="0"/>
                      </a:endParaRPr>
                    </a:p>
                  </a:txBody>
                  <a:tcPr marL="8952" marR="8952" marT="8952" marB="0" anchor="b"/>
                </a:tc>
                <a:tc>
                  <a:txBody>
                    <a:bodyPr/>
                    <a:lstStyle/>
                    <a:p>
                      <a:pPr algn="r" fontAlgn="b"/>
                      <a:r>
                        <a:rPr lang="es-CO" sz="1200" b="1" u="none" strike="noStrike" dirty="0">
                          <a:effectLst/>
                        </a:rPr>
                        <a:t>4.103.867.890</a:t>
                      </a:r>
                      <a:endParaRPr lang="es-CO" sz="1200" b="1" i="0" u="none" strike="noStrike" dirty="0">
                        <a:solidFill>
                          <a:srgbClr val="000000"/>
                        </a:solidFill>
                        <a:effectLst/>
                        <a:latin typeface="Arial" panose="020B0604020202020204" pitchFamily="34" charset="0"/>
                      </a:endParaRPr>
                    </a:p>
                  </a:txBody>
                  <a:tcPr marL="8952" marR="8952" marT="8952" marB="0" anchor="b"/>
                </a:tc>
                <a:tc>
                  <a:txBody>
                    <a:bodyPr/>
                    <a:lstStyle/>
                    <a:p>
                      <a:pPr algn="r" fontAlgn="b"/>
                      <a:r>
                        <a:rPr lang="es-CO" sz="1200" b="1" u="none" strike="noStrike" dirty="0">
                          <a:effectLst/>
                        </a:rPr>
                        <a:t>3.995.383.574</a:t>
                      </a:r>
                      <a:endParaRPr lang="es-CO" sz="1200" b="1" i="0" u="none" strike="noStrike" dirty="0">
                        <a:solidFill>
                          <a:srgbClr val="000000"/>
                        </a:solidFill>
                        <a:effectLst/>
                        <a:latin typeface="Arial" panose="020B0604020202020204" pitchFamily="34" charset="0"/>
                      </a:endParaRPr>
                    </a:p>
                  </a:txBody>
                  <a:tcPr marL="8952" marR="8952" marT="8952" marB="0" anchor="b"/>
                </a:tc>
                <a:tc>
                  <a:txBody>
                    <a:bodyPr/>
                    <a:lstStyle/>
                    <a:p>
                      <a:pPr algn="r" fontAlgn="b"/>
                      <a:r>
                        <a:rPr lang="es-CO" sz="1200" b="1" u="none" strike="noStrike" dirty="0">
                          <a:effectLst/>
                        </a:rPr>
                        <a:t>2.398.455.723</a:t>
                      </a:r>
                      <a:endParaRPr lang="es-CO" sz="1200" b="1" i="0" u="none" strike="noStrike" dirty="0">
                        <a:solidFill>
                          <a:srgbClr val="000000"/>
                        </a:solidFill>
                        <a:effectLst/>
                        <a:latin typeface="Arial" panose="020B0604020202020204" pitchFamily="34" charset="0"/>
                      </a:endParaRPr>
                    </a:p>
                  </a:txBody>
                  <a:tcPr marL="8952" marR="8952" marT="8952" marB="0" anchor="b"/>
                </a:tc>
                <a:tc>
                  <a:txBody>
                    <a:bodyPr/>
                    <a:lstStyle/>
                    <a:p>
                      <a:pPr algn="r" fontAlgn="b"/>
                      <a:r>
                        <a:rPr lang="es-CO" sz="1200" b="1" u="none" strike="noStrike" kern="1200" dirty="0">
                          <a:solidFill>
                            <a:schemeClr val="dk1"/>
                          </a:solidFill>
                          <a:effectLst/>
                          <a:latin typeface="+mn-lt"/>
                          <a:ea typeface="+mn-ea"/>
                          <a:cs typeface="+mn-cs"/>
                        </a:rPr>
                        <a:t>3.242.981.769</a:t>
                      </a:r>
                    </a:p>
                  </a:txBody>
                  <a:tcPr marL="9525" marR="9525" marT="9525" marB="0" anchor="b"/>
                </a:tc>
                <a:tc>
                  <a:txBody>
                    <a:bodyPr/>
                    <a:lstStyle/>
                    <a:p>
                      <a:pPr algn="r" fontAlgn="b"/>
                      <a:r>
                        <a:rPr lang="es-CO" sz="1200" b="1" u="none" strike="noStrike" kern="1200" dirty="0">
                          <a:solidFill>
                            <a:schemeClr val="dk1"/>
                          </a:solidFill>
                          <a:effectLst/>
                          <a:latin typeface="+mn-lt"/>
                          <a:ea typeface="+mn-ea"/>
                          <a:cs typeface="+mn-cs"/>
                        </a:rPr>
                        <a:t>3.231.230.168</a:t>
                      </a:r>
                    </a:p>
                  </a:txBody>
                  <a:tcPr marL="9525" marR="9525" marT="9525" marB="0" anchor="b"/>
                </a:tc>
                <a:tc>
                  <a:txBody>
                    <a:bodyPr/>
                    <a:lstStyle/>
                    <a:p>
                      <a:pPr algn="r" fontAlgn="b"/>
                      <a:r>
                        <a:rPr lang="es-CO" sz="1200" b="1" u="none" strike="noStrike" kern="1200" dirty="0">
                          <a:solidFill>
                            <a:schemeClr val="dk1"/>
                          </a:solidFill>
                          <a:effectLst/>
                          <a:latin typeface="+mn-lt"/>
                          <a:ea typeface="+mn-ea"/>
                          <a:cs typeface="+mn-cs"/>
                        </a:rPr>
                        <a:t>3.186.514.255</a:t>
                      </a:r>
                    </a:p>
                  </a:txBody>
                  <a:tcPr marL="9525" marR="9525" marT="9525" marB="0" anchor="b"/>
                </a:tc>
                <a:tc>
                  <a:txBody>
                    <a:bodyPr/>
                    <a:lstStyle/>
                    <a:p>
                      <a:pPr algn="r" fontAlgn="b"/>
                      <a:r>
                        <a:rPr lang="es-CO" sz="1200" b="1" u="none" strike="noStrike" kern="1200" dirty="0">
                          <a:solidFill>
                            <a:schemeClr val="dk1"/>
                          </a:solidFill>
                          <a:effectLst/>
                          <a:latin typeface="+mn-lt"/>
                          <a:ea typeface="+mn-ea"/>
                          <a:cs typeface="+mn-cs"/>
                        </a:rPr>
                        <a:t>2.128.638.647</a:t>
                      </a:r>
                    </a:p>
                  </a:txBody>
                  <a:tcPr marL="9525" marR="9525" marT="9525" marB="0" anchor="b"/>
                </a:tc>
                <a:extLst>
                  <a:ext uri="{0D108BD9-81ED-4DB2-BD59-A6C34878D82A}">
                    <a16:rowId xmlns:a16="http://schemas.microsoft.com/office/drawing/2014/main" val="773130492"/>
                  </a:ext>
                </a:extLst>
              </a:tr>
              <a:tr h="242492">
                <a:tc>
                  <a:txBody>
                    <a:bodyPr/>
                    <a:lstStyle/>
                    <a:p>
                      <a:pPr algn="l" fontAlgn="b"/>
                      <a:r>
                        <a:rPr lang="es-CO" sz="1200" u="none" strike="noStrike" dirty="0">
                          <a:effectLst/>
                        </a:rPr>
                        <a:t>Adquisición de bienes</a:t>
                      </a:r>
                      <a:endParaRPr lang="es-CO" sz="1200" b="0" i="0" u="none" strike="noStrike" dirty="0">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697.500.000</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610.212.022</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609.747.022</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dirty="0">
                          <a:effectLst/>
                        </a:rPr>
                        <a:t>414.040.480</a:t>
                      </a:r>
                      <a:endParaRPr lang="es-CO" sz="1200" b="0" i="0" u="none" strike="noStrike" dirty="0">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kern="1200" dirty="0">
                          <a:solidFill>
                            <a:schemeClr val="dk1"/>
                          </a:solidFill>
                          <a:effectLst/>
                          <a:latin typeface="+mn-lt"/>
                          <a:ea typeface="+mn-ea"/>
                          <a:cs typeface="+mn-cs"/>
                        </a:rPr>
                        <a:t>532.732.200</a:t>
                      </a:r>
                    </a:p>
                  </a:txBody>
                  <a:tcPr marL="9525" marR="9525" marT="9525" marB="0" anchor="b"/>
                </a:tc>
                <a:tc>
                  <a:txBody>
                    <a:bodyPr/>
                    <a:lstStyle/>
                    <a:p>
                      <a:pPr algn="r" fontAlgn="b"/>
                      <a:r>
                        <a:rPr lang="es-CO" sz="1200" u="none" strike="noStrike" kern="1200">
                          <a:solidFill>
                            <a:schemeClr val="dk1"/>
                          </a:solidFill>
                          <a:effectLst/>
                          <a:latin typeface="+mn-lt"/>
                          <a:ea typeface="+mn-ea"/>
                          <a:cs typeface="+mn-cs"/>
                        </a:rPr>
                        <a:t>531.384.802</a:t>
                      </a:r>
                    </a:p>
                  </a:txBody>
                  <a:tcPr marL="9525" marR="9525" marT="9525" marB="0" anchor="b"/>
                </a:tc>
                <a:tc>
                  <a:txBody>
                    <a:bodyPr/>
                    <a:lstStyle/>
                    <a:p>
                      <a:pPr algn="r" fontAlgn="b"/>
                      <a:r>
                        <a:rPr lang="es-CO" sz="1200" u="none" strike="noStrike" kern="1200" dirty="0">
                          <a:solidFill>
                            <a:schemeClr val="dk1"/>
                          </a:solidFill>
                          <a:effectLst/>
                          <a:latin typeface="+mn-lt"/>
                          <a:ea typeface="+mn-ea"/>
                          <a:cs typeface="+mn-cs"/>
                        </a:rPr>
                        <a:t>498.308.102</a:t>
                      </a:r>
                    </a:p>
                  </a:txBody>
                  <a:tcPr marL="9525" marR="9525" marT="9525" marB="0" anchor="b"/>
                </a:tc>
                <a:tc>
                  <a:txBody>
                    <a:bodyPr/>
                    <a:lstStyle/>
                    <a:p>
                      <a:pPr algn="r" fontAlgn="b"/>
                      <a:r>
                        <a:rPr lang="es-CO" sz="1200" u="none" strike="noStrike" kern="1200" dirty="0">
                          <a:solidFill>
                            <a:schemeClr val="dk1"/>
                          </a:solidFill>
                          <a:effectLst/>
                          <a:latin typeface="+mn-lt"/>
                          <a:ea typeface="+mn-ea"/>
                          <a:cs typeface="+mn-cs"/>
                        </a:rPr>
                        <a:t>326.304.331</a:t>
                      </a:r>
                    </a:p>
                  </a:txBody>
                  <a:tcPr marL="9525" marR="9525" marT="9525" marB="0" anchor="b"/>
                </a:tc>
                <a:extLst>
                  <a:ext uri="{0D108BD9-81ED-4DB2-BD59-A6C34878D82A}">
                    <a16:rowId xmlns:a16="http://schemas.microsoft.com/office/drawing/2014/main" val="478176878"/>
                  </a:ext>
                </a:extLst>
              </a:tr>
              <a:tr h="472858">
                <a:tc>
                  <a:txBody>
                    <a:bodyPr/>
                    <a:lstStyle/>
                    <a:p>
                      <a:pPr algn="l" fontAlgn="b"/>
                      <a:r>
                        <a:rPr lang="es-CO" sz="1200" u="none" strike="noStrike" dirty="0">
                          <a:effectLst/>
                        </a:rPr>
                        <a:t>Adquisición de servicios (diferentes a mantenimiento)</a:t>
                      </a:r>
                      <a:endParaRPr lang="es-CO" sz="1200" b="0" i="0" u="none" strike="noStrike" dirty="0">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887.514.517</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825.303.570</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818.711.419</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461.086.995</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kern="1200" dirty="0">
                          <a:solidFill>
                            <a:schemeClr val="dk1"/>
                          </a:solidFill>
                          <a:effectLst/>
                          <a:latin typeface="+mn-lt"/>
                          <a:ea typeface="+mn-ea"/>
                          <a:cs typeface="+mn-cs"/>
                        </a:rPr>
                        <a:t>873.649.696</a:t>
                      </a:r>
                    </a:p>
                  </a:txBody>
                  <a:tcPr marL="9525" marR="9525" marT="9525" marB="0" anchor="b"/>
                </a:tc>
                <a:tc>
                  <a:txBody>
                    <a:bodyPr/>
                    <a:lstStyle/>
                    <a:p>
                      <a:pPr algn="r" fontAlgn="b"/>
                      <a:r>
                        <a:rPr lang="es-CO" sz="1200" u="none" strike="noStrike" kern="1200">
                          <a:solidFill>
                            <a:schemeClr val="dk1"/>
                          </a:solidFill>
                          <a:effectLst/>
                          <a:latin typeface="+mn-lt"/>
                          <a:ea typeface="+mn-ea"/>
                          <a:cs typeface="+mn-cs"/>
                        </a:rPr>
                        <a:t>864.462.118</a:t>
                      </a:r>
                    </a:p>
                  </a:txBody>
                  <a:tcPr marL="9525" marR="9525" marT="9525" marB="0" anchor="b"/>
                </a:tc>
                <a:tc>
                  <a:txBody>
                    <a:bodyPr/>
                    <a:lstStyle/>
                    <a:p>
                      <a:pPr algn="r" fontAlgn="b"/>
                      <a:r>
                        <a:rPr lang="es-CO" sz="1200" u="none" strike="noStrike" kern="1200">
                          <a:solidFill>
                            <a:schemeClr val="dk1"/>
                          </a:solidFill>
                          <a:effectLst/>
                          <a:latin typeface="+mn-lt"/>
                          <a:ea typeface="+mn-ea"/>
                          <a:cs typeface="+mn-cs"/>
                        </a:rPr>
                        <a:t>863.946.531</a:t>
                      </a:r>
                    </a:p>
                  </a:txBody>
                  <a:tcPr marL="9525" marR="9525" marT="9525" marB="0" anchor="b"/>
                </a:tc>
                <a:tc>
                  <a:txBody>
                    <a:bodyPr/>
                    <a:lstStyle/>
                    <a:p>
                      <a:pPr algn="r" fontAlgn="b"/>
                      <a:r>
                        <a:rPr lang="es-CO" sz="1200" u="none" strike="noStrike" kern="1200">
                          <a:solidFill>
                            <a:schemeClr val="dk1"/>
                          </a:solidFill>
                          <a:effectLst/>
                          <a:latin typeface="+mn-lt"/>
                          <a:ea typeface="+mn-ea"/>
                          <a:cs typeface="+mn-cs"/>
                        </a:rPr>
                        <a:t>451.784.257</a:t>
                      </a:r>
                    </a:p>
                  </a:txBody>
                  <a:tcPr marL="9525" marR="9525" marT="9525" marB="0" anchor="b"/>
                </a:tc>
                <a:extLst>
                  <a:ext uri="{0D108BD9-81ED-4DB2-BD59-A6C34878D82A}">
                    <a16:rowId xmlns:a16="http://schemas.microsoft.com/office/drawing/2014/main" val="188861865"/>
                  </a:ext>
                </a:extLst>
              </a:tr>
              <a:tr h="242492">
                <a:tc>
                  <a:txBody>
                    <a:bodyPr/>
                    <a:lstStyle/>
                    <a:p>
                      <a:pPr algn="l" fontAlgn="b"/>
                      <a:r>
                        <a:rPr lang="es-CO" sz="1200" u="none" strike="noStrike" dirty="0">
                          <a:effectLst/>
                        </a:rPr>
                        <a:t>Mantenimiento</a:t>
                      </a:r>
                      <a:endParaRPr lang="es-CO" sz="1200" b="0" i="0" u="none" strike="noStrike" dirty="0">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2.473.279.790</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2.410.445.678</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2.309.018.513</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dirty="0">
                          <a:effectLst/>
                        </a:rPr>
                        <a:t>1.275.600.591</a:t>
                      </a:r>
                      <a:endParaRPr lang="es-CO" sz="1200" b="0" i="0" u="none" strike="noStrike" dirty="0">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kern="1200" dirty="0">
                          <a:solidFill>
                            <a:schemeClr val="dk1"/>
                          </a:solidFill>
                          <a:effectLst/>
                          <a:latin typeface="+mn-lt"/>
                          <a:ea typeface="+mn-ea"/>
                          <a:cs typeface="+mn-cs"/>
                        </a:rPr>
                        <a:t>1.596.599.873</a:t>
                      </a:r>
                    </a:p>
                  </a:txBody>
                  <a:tcPr marL="9525" marR="9525" marT="9525" marB="0" anchor="b"/>
                </a:tc>
                <a:tc>
                  <a:txBody>
                    <a:bodyPr/>
                    <a:lstStyle/>
                    <a:p>
                      <a:pPr algn="r" fontAlgn="b"/>
                      <a:r>
                        <a:rPr lang="es-CO" sz="1200" u="none" strike="noStrike" kern="1200" dirty="0">
                          <a:solidFill>
                            <a:schemeClr val="dk1"/>
                          </a:solidFill>
                          <a:effectLst/>
                          <a:latin typeface="+mn-lt"/>
                          <a:ea typeface="+mn-ea"/>
                          <a:cs typeface="+mn-cs"/>
                        </a:rPr>
                        <a:t>1.596.450.247</a:t>
                      </a:r>
                    </a:p>
                  </a:txBody>
                  <a:tcPr marL="9525" marR="9525" marT="9525" marB="0" anchor="b"/>
                </a:tc>
                <a:tc>
                  <a:txBody>
                    <a:bodyPr/>
                    <a:lstStyle/>
                    <a:p>
                      <a:pPr algn="r" fontAlgn="b"/>
                      <a:r>
                        <a:rPr lang="es-CO" sz="1200" u="none" strike="noStrike" kern="1200">
                          <a:solidFill>
                            <a:schemeClr val="dk1"/>
                          </a:solidFill>
                          <a:effectLst/>
                          <a:latin typeface="+mn-lt"/>
                          <a:ea typeface="+mn-ea"/>
                          <a:cs typeface="+mn-cs"/>
                        </a:rPr>
                        <a:t>1.585.326.622</a:t>
                      </a:r>
                    </a:p>
                  </a:txBody>
                  <a:tcPr marL="9525" marR="9525" marT="9525" marB="0" anchor="b"/>
                </a:tc>
                <a:tc>
                  <a:txBody>
                    <a:bodyPr/>
                    <a:lstStyle/>
                    <a:p>
                      <a:pPr algn="r" fontAlgn="b"/>
                      <a:r>
                        <a:rPr lang="es-CO" sz="1200" u="none" strike="noStrike" kern="1200">
                          <a:solidFill>
                            <a:schemeClr val="dk1"/>
                          </a:solidFill>
                          <a:effectLst/>
                          <a:latin typeface="+mn-lt"/>
                          <a:ea typeface="+mn-ea"/>
                          <a:cs typeface="+mn-cs"/>
                        </a:rPr>
                        <a:t>1.111.617.060</a:t>
                      </a:r>
                    </a:p>
                  </a:txBody>
                  <a:tcPr marL="9525" marR="9525" marT="9525" marB="0" anchor="b"/>
                </a:tc>
                <a:extLst>
                  <a:ext uri="{0D108BD9-81ED-4DB2-BD59-A6C34878D82A}">
                    <a16:rowId xmlns:a16="http://schemas.microsoft.com/office/drawing/2014/main" val="1544954120"/>
                  </a:ext>
                </a:extLst>
              </a:tr>
              <a:tr h="242492">
                <a:tc>
                  <a:txBody>
                    <a:bodyPr/>
                    <a:lstStyle/>
                    <a:p>
                      <a:pPr algn="l" fontAlgn="b"/>
                      <a:r>
                        <a:rPr lang="es-CO" sz="1200" u="none" strike="noStrike" dirty="0">
                          <a:effectLst/>
                        </a:rPr>
                        <a:t>Servicios públicos</a:t>
                      </a:r>
                      <a:endParaRPr lang="es-CO" sz="1200" b="0" i="0" u="none" strike="noStrike" dirty="0">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240.000.000</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238.870.817</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238.870.817</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dirty="0">
                          <a:effectLst/>
                        </a:rPr>
                        <a:t>228.691.854</a:t>
                      </a:r>
                      <a:endParaRPr lang="es-CO" sz="1200" b="0" i="0" u="none" strike="noStrike" dirty="0">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kern="1200">
                          <a:solidFill>
                            <a:schemeClr val="dk1"/>
                          </a:solidFill>
                          <a:effectLst/>
                          <a:latin typeface="+mn-lt"/>
                          <a:ea typeface="+mn-ea"/>
                          <a:cs typeface="+mn-cs"/>
                        </a:rPr>
                        <a:t>220.000.000</a:t>
                      </a:r>
                    </a:p>
                  </a:txBody>
                  <a:tcPr marL="9525" marR="9525" marT="9525" marB="0" anchor="b"/>
                </a:tc>
                <a:tc>
                  <a:txBody>
                    <a:bodyPr/>
                    <a:lstStyle/>
                    <a:p>
                      <a:pPr algn="r" fontAlgn="b"/>
                      <a:r>
                        <a:rPr lang="es-CO" sz="1200" u="none" strike="noStrike" kern="1200">
                          <a:solidFill>
                            <a:schemeClr val="dk1"/>
                          </a:solidFill>
                          <a:effectLst/>
                          <a:latin typeface="+mn-lt"/>
                          <a:ea typeface="+mn-ea"/>
                          <a:cs typeface="+mn-cs"/>
                        </a:rPr>
                        <a:t>220.000.000</a:t>
                      </a:r>
                    </a:p>
                  </a:txBody>
                  <a:tcPr marL="9525" marR="9525" marT="9525" marB="0" anchor="b"/>
                </a:tc>
                <a:tc>
                  <a:txBody>
                    <a:bodyPr/>
                    <a:lstStyle/>
                    <a:p>
                      <a:pPr algn="r" fontAlgn="b"/>
                      <a:r>
                        <a:rPr lang="es-CO" sz="1200" u="none" strike="noStrike" kern="1200">
                          <a:solidFill>
                            <a:schemeClr val="dk1"/>
                          </a:solidFill>
                          <a:effectLst/>
                          <a:latin typeface="+mn-lt"/>
                          <a:ea typeface="+mn-ea"/>
                          <a:cs typeface="+mn-cs"/>
                        </a:rPr>
                        <a:t>220.000.000</a:t>
                      </a:r>
                    </a:p>
                  </a:txBody>
                  <a:tcPr marL="9525" marR="9525" marT="9525" marB="0" anchor="b"/>
                </a:tc>
                <a:tc>
                  <a:txBody>
                    <a:bodyPr/>
                    <a:lstStyle/>
                    <a:p>
                      <a:pPr algn="r" fontAlgn="b"/>
                      <a:r>
                        <a:rPr lang="es-CO" sz="1200" u="none" strike="noStrike" kern="1200">
                          <a:solidFill>
                            <a:schemeClr val="dk1"/>
                          </a:solidFill>
                          <a:effectLst/>
                          <a:latin typeface="+mn-lt"/>
                          <a:ea typeface="+mn-ea"/>
                          <a:cs typeface="+mn-cs"/>
                        </a:rPr>
                        <a:t>220.000.000</a:t>
                      </a:r>
                    </a:p>
                  </a:txBody>
                  <a:tcPr marL="9525" marR="9525" marT="9525" marB="0" anchor="b"/>
                </a:tc>
                <a:extLst>
                  <a:ext uri="{0D108BD9-81ED-4DB2-BD59-A6C34878D82A}">
                    <a16:rowId xmlns:a16="http://schemas.microsoft.com/office/drawing/2014/main" val="795406582"/>
                  </a:ext>
                </a:extLst>
              </a:tr>
              <a:tr h="242492">
                <a:tc>
                  <a:txBody>
                    <a:bodyPr/>
                    <a:lstStyle/>
                    <a:p>
                      <a:pPr algn="l" fontAlgn="b"/>
                      <a:r>
                        <a:rPr lang="es-CO" sz="1200" u="none" strike="noStrike" dirty="0">
                          <a:effectLst/>
                        </a:rPr>
                        <a:t>Impuestos y Multas</a:t>
                      </a:r>
                      <a:endParaRPr lang="es-CO" sz="1200" b="0" i="0" u="none" strike="noStrike" dirty="0">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20.000.000</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19.035.803</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19.035.803</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19.035.803</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kern="1200">
                          <a:solidFill>
                            <a:schemeClr val="dk1"/>
                          </a:solidFill>
                          <a:effectLst/>
                          <a:latin typeface="+mn-lt"/>
                          <a:ea typeface="+mn-ea"/>
                          <a:cs typeface="+mn-cs"/>
                        </a:rPr>
                        <a:t>20.000.000</a:t>
                      </a:r>
                    </a:p>
                  </a:txBody>
                  <a:tcPr marL="9525" marR="9525" marT="9525" marB="0" anchor="b"/>
                </a:tc>
                <a:tc>
                  <a:txBody>
                    <a:bodyPr/>
                    <a:lstStyle/>
                    <a:p>
                      <a:pPr algn="r" fontAlgn="b"/>
                      <a:r>
                        <a:rPr lang="es-CO" sz="1200" u="none" strike="noStrike" kern="1200" dirty="0">
                          <a:solidFill>
                            <a:schemeClr val="dk1"/>
                          </a:solidFill>
                          <a:effectLst/>
                          <a:latin typeface="+mn-lt"/>
                          <a:ea typeface="+mn-ea"/>
                          <a:cs typeface="+mn-cs"/>
                        </a:rPr>
                        <a:t>18.933.000</a:t>
                      </a:r>
                    </a:p>
                  </a:txBody>
                  <a:tcPr marL="9525" marR="9525" marT="9525" marB="0" anchor="b"/>
                </a:tc>
                <a:tc>
                  <a:txBody>
                    <a:bodyPr/>
                    <a:lstStyle/>
                    <a:p>
                      <a:pPr algn="r" fontAlgn="b"/>
                      <a:r>
                        <a:rPr lang="es-CO" sz="1200" u="none" strike="noStrike" kern="1200" dirty="0">
                          <a:solidFill>
                            <a:schemeClr val="dk1"/>
                          </a:solidFill>
                          <a:effectLst/>
                          <a:latin typeface="+mn-lt"/>
                          <a:ea typeface="+mn-ea"/>
                          <a:cs typeface="+mn-cs"/>
                        </a:rPr>
                        <a:t>18.933.000</a:t>
                      </a:r>
                    </a:p>
                  </a:txBody>
                  <a:tcPr marL="9525" marR="9525" marT="9525" marB="0" anchor="b"/>
                </a:tc>
                <a:tc>
                  <a:txBody>
                    <a:bodyPr/>
                    <a:lstStyle/>
                    <a:p>
                      <a:pPr algn="r" fontAlgn="b"/>
                      <a:r>
                        <a:rPr lang="es-CO" sz="1200" u="none" strike="noStrike" kern="1200">
                          <a:solidFill>
                            <a:schemeClr val="dk1"/>
                          </a:solidFill>
                          <a:effectLst/>
                          <a:latin typeface="+mn-lt"/>
                          <a:ea typeface="+mn-ea"/>
                          <a:cs typeface="+mn-cs"/>
                        </a:rPr>
                        <a:t>18.933.000</a:t>
                      </a:r>
                    </a:p>
                  </a:txBody>
                  <a:tcPr marL="9525" marR="9525" marT="9525" marB="0" anchor="b"/>
                </a:tc>
                <a:extLst>
                  <a:ext uri="{0D108BD9-81ED-4DB2-BD59-A6C34878D82A}">
                    <a16:rowId xmlns:a16="http://schemas.microsoft.com/office/drawing/2014/main" val="3956978101"/>
                  </a:ext>
                </a:extLst>
              </a:tr>
              <a:tr h="242492">
                <a:tc>
                  <a:txBody>
                    <a:bodyPr/>
                    <a:lstStyle/>
                    <a:p>
                      <a:pPr algn="l" fontAlgn="b"/>
                      <a:r>
                        <a:rPr lang="es-CO" sz="1200" u="none" strike="noStrike" dirty="0">
                          <a:effectLst/>
                        </a:rPr>
                        <a:t>Otros</a:t>
                      </a:r>
                      <a:endParaRPr lang="es-CO" sz="1200" b="0" i="0" u="none" strike="noStrike" dirty="0">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0</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0</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0</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0</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l" fontAlgn="b"/>
                      <a:r>
                        <a:rPr lang="es-CO" sz="1200" u="none" strike="noStrike" kern="1200">
                          <a:solidFill>
                            <a:schemeClr val="dk1"/>
                          </a:solidFill>
                          <a:effectLst/>
                          <a:latin typeface="+mn-lt"/>
                          <a:ea typeface="+mn-ea"/>
                          <a:cs typeface="+mn-cs"/>
                        </a:rPr>
                        <a:t> </a:t>
                      </a:r>
                    </a:p>
                  </a:txBody>
                  <a:tcPr marL="9525" marR="9525" marT="9525" marB="0" anchor="b"/>
                </a:tc>
                <a:tc>
                  <a:txBody>
                    <a:bodyPr/>
                    <a:lstStyle/>
                    <a:p>
                      <a:pPr algn="l" fontAlgn="b"/>
                      <a:r>
                        <a:rPr lang="es-CO" sz="1200" u="none" strike="noStrike" kern="1200">
                          <a:solidFill>
                            <a:schemeClr val="dk1"/>
                          </a:solidFill>
                          <a:effectLst/>
                          <a:latin typeface="+mn-lt"/>
                          <a:ea typeface="+mn-ea"/>
                          <a:cs typeface="+mn-cs"/>
                        </a:rPr>
                        <a:t> </a:t>
                      </a:r>
                    </a:p>
                  </a:txBody>
                  <a:tcPr marL="9525" marR="9525" marT="9525" marB="0" anchor="b"/>
                </a:tc>
                <a:tc>
                  <a:txBody>
                    <a:bodyPr/>
                    <a:lstStyle/>
                    <a:p>
                      <a:pPr algn="l" fontAlgn="b"/>
                      <a:r>
                        <a:rPr lang="es-CO" sz="1200" u="none" strike="noStrike" kern="1200" dirty="0">
                          <a:solidFill>
                            <a:schemeClr val="dk1"/>
                          </a:solidFill>
                          <a:effectLst/>
                          <a:latin typeface="+mn-lt"/>
                          <a:ea typeface="+mn-ea"/>
                          <a:cs typeface="+mn-cs"/>
                        </a:rPr>
                        <a:t> </a:t>
                      </a:r>
                    </a:p>
                  </a:txBody>
                  <a:tcPr marL="9525" marR="9525" marT="9525" marB="0" anchor="b"/>
                </a:tc>
                <a:tc>
                  <a:txBody>
                    <a:bodyPr/>
                    <a:lstStyle/>
                    <a:p>
                      <a:pPr algn="l" fontAlgn="b"/>
                      <a:r>
                        <a:rPr lang="es-CO" sz="1200" u="none" strike="noStrike" kern="1200" dirty="0">
                          <a:solidFill>
                            <a:schemeClr val="dk1"/>
                          </a:solidFill>
                          <a:effectLst/>
                          <a:latin typeface="+mn-lt"/>
                          <a:ea typeface="+mn-ea"/>
                          <a:cs typeface="+mn-cs"/>
                        </a:rPr>
                        <a:t> </a:t>
                      </a:r>
                    </a:p>
                  </a:txBody>
                  <a:tcPr marL="9525" marR="9525" marT="9525" marB="0" anchor="b"/>
                </a:tc>
                <a:extLst>
                  <a:ext uri="{0D108BD9-81ED-4DB2-BD59-A6C34878D82A}">
                    <a16:rowId xmlns:a16="http://schemas.microsoft.com/office/drawing/2014/main" val="2555780716"/>
                  </a:ext>
                </a:extLst>
              </a:tr>
              <a:tr h="242492">
                <a:tc>
                  <a:txBody>
                    <a:bodyPr/>
                    <a:lstStyle/>
                    <a:p>
                      <a:pPr algn="l" fontAlgn="b"/>
                      <a:r>
                        <a:rPr lang="es-CO" sz="1200" b="1" u="none" strike="noStrike" dirty="0">
                          <a:effectLst/>
                        </a:rPr>
                        <a:t>TRANSFERENCIAS CORRIENTES</a:t>
                      </a:r>
                      <a:endParaRPr lang="es-CO" sz="1200" b="1" i="0" u="none" strike="noStrike" dirty="0">
                        <a:solidFill>
                          <a:srgbClr val="000000"/>
                        </a:solidFill>
                        <a:effectLst/>
                        <a:latin typeface="Arial" panose="020B0604020202020204" pitchFamily="34" charset="0"/>
                      </a:endParaRPr>
                    </a:p>
                  </a:txBody>
                  <a:tcPr marL="8952" marR="8952" marT="8952" marB="0" anchor="b"/>
                </a:tc>
                <a:tc>
                  <a:txBody>
                    <a:bodyPr/>
                    <a:lstStyle/>
                    <a:p>
                      <a:pPr algn="r" fontAlgn="b"/>
                      <a:r>
                        <a:rPr lang="es-CO" sz="1200" b="1" u="none" strike="noStrike" dirty="0">
                          <a:effectLst/>
                        </a:rPr>
                        <a:t>557.000.000</a:t>
                      </a:r>
                      <a:endParaRPr lang="es-CO" sz="1200" b="1" i="0" u="none" strike="noStrike" dirty="0">
                        <a:solidFill>
                          <a:srgbClr val="000000"/>
                        </a:solidFill>
                        <a:effectLst/>
                        <a:latin typeface="Arial" panose="020B0604020202020204" pitchFamily="34" charset="0"/>
                      </a:endParaRPr>
                    </a:p>
                  </a:txBody>
                  <a:tcPr marL="8952" marR="8952" marT="8952" marB="0" anchor="b"/>
                </a:tc>
                <a:tc>
                  <a:txBody>
                    <a:bodyPr/>
                    <a:lstStyle/>
                    <a:p>
                      <a:pPr algn="r" fontAlgn="b"/>
                      <a:r>
                        <a:rPr lang="es-CO" sz="1200" b="1" u="none" strike="noStrike" dirty="0">
                          <a:effectLst/>
                        </a:rPr>
                        <a:t>255.062.740</a:t>
                      </a:r>
                      <a:endParaRPr lang="es-CO" sz="1200" b="1" i="0" u="none" strike="noStrike" dirty="0">
                        <a:solidFill>
                          <a:srgbClr val="000000"/>
                        </a:solidFill>
                        <a:effectLst/>
                        <a:latin typeface="Arial" panose="020B0604020202020204" pitchFamily="34" charset="0"/>
                      </a:endParaRPr>
                    </a:p>
                  </a:txBody>
                  <a:tcPr marL="8952" marR="8952" marT="8952" marB="0" anchor="b"/>
                </a:tc>
                <a:tc>
                  <a:txBody>
                    <a:bodyPr/>
                    <a:lstStyle/>
                    <a:p>
                      <a:pPr algn="r" fontAlgn="b"/>
                      <a:r>
                        <a:rPr lang="es-CO" sz="1200" b="1" u="none" strike="noStrike" dirty="0">
                          <a:effectLst/>
                        </a:rPr>
                        <a:t>255.062.740</a:t>
                      </a:r>
                      <a:endParaRPr lang="es-CO" sz="1200" b="1" i="0" u="none" strike="noStrike" dirty="0">
                        <a:solidFill>
                          <a:srgbClr val="000000"/>
                        </a:solidFill>
                        <a:effectLst/>
                        <a:latin typeface="Arial" panose="020B0604020202020204" pitchFamily="34" charset="0"/>
                      </a:endParaRPr>
                    </a:p>
                  </a:txBody>
                  <a:tcPr marL="8952" marR="8952" marT="8952" marB="0" anchor="b"/>
                </a:tc>
                <a:tc>
                  <a:txBody>
                    <a:bodyPr/>
                    <a:lstStyle/>
                    <a:p>
                      <a:pPr algn="r" fontAlgn="b"/>
                      <a:r>
                        <a:rPr lang="es-CO" sz="1200" b="1" u="none" strike="noStrike" dirty="0">
                          <a:effectLst/>
                        </a:rPr>
                        <a:t>222.155.785</a:t>
                      </a:r>
                      <a:endParaRPr lang="es-CO" sz="1200" b="1" i="0" u="none" strike="noStrike" dirty="0">
                        <a:solidFill>
                          <a:srgbClr val="000000"/>
                        </a:solidFill>
                        <a:effectLst/>
                        <a:latin typeface="Arial" panose="020B0604020202020204" pitchFamily="34" charset="0"/>
                      </a:endParaRPr>
                    </a:p>
                  </a:txBody>
                  <a:tcPr marL="8952" marR="8952" marT="8952" marB="0" anchor="b"/>
                </a:tc>
                <a:tc>
                  <a:txBody>
                    <a:bodyPr/>
                    <a:lstStyle/>
                    <a:p>
                      <a:pPr algn="r" fontAlgn="b"/>
                      <a:r>
                        <a:rPr lang="es-CO" sz="1200" b="1" u="none" strike="noStrike" kern="1200" dirty="0">
                          <a:solidFill>
                            <a:schemeClr val="dk1"/>
                          </a:solidFill>
                          <a:effectLst/>
                          <a:latin typeface="+mn-lt"/>
                          <a:ea typeface="+mn-ea"/>
                          <a:cs typeface="+mn-cs"/>
                        </a:rPr>
                        <a:t>366.152.622</a:t>
                      </a:r>
                    </a:p>
                  </a:txBody>
                  <a:tcPr marL="9525" marR="9525" marT="9525" marB="0" anchor="b"/>
                </a:tc>
                <a:tc>
                  <a:txBody>
                    <a:bodyPr/>
                    <a:lstStyle/>
                    <a:p>
                      <a:pPr algn="r" fontAlgn="b"/>
                      <a:r>
                        <a:rPr lang="es-CO" sz="1200" b="1" u="none" strike="noStrike" kern="1200" dirty="0">
                          <a:solidFill>
                            <a:schemeClr val="dk1"/>
                          </a:solidFill>
                          <a:effectLst/>
                          <a:latin typeface="+mn-lt"/>
                          <a:ea typeface="+mn-ea"/>
                          <a:cs typeface="+mn-cs"/>
                        </a:rPr>
                        <a:t>352.327.314</a:t>
                      </a:r>
                    </a:p>
                  </a:txBody>
                  <a:tcPr marL="9525" marR="9525" marT="9525" marB="0" anchor="b"/>
                </a:tc>
                <a:tc>
                  <a:txBody>
                    <a:bodyPr/>
                    <a:lstStyle/>
                    <a:p>
                      <a:pPr algn="r" fontAlgn="b"/>
                      <a:r>
                        <a:rPr lang="es-CO" sz="1200" b="1" u="none" strike="noStrike" kern="1200" dirty="0">
                          <a:solidFill>
                            <a:schemeClr val="dk1"/>
                          </a:solidFill>
                          <a:effectLst/>
                          <a:latin typeface="+mn-lt"/>
                          <a:ea typeface="+mn-ea"/>
                          <a:cs typeface="+mn-cs"/>
                        </a:rPr>
                        <a:t>352.327.314</a:t>
                      </a:r>
                    </a:p>
                  </a:txBody>
                  <a:tcPr marL="9525" marR="9525" marT="9525" marB="0" anchor="b"/>
                </a:tc>
                <a:tc>
                  <a:txBody>
                    <a:bodyPr/>
                    <a:lstStyle/>
                    <a:p>
                      <a:pPr algn="r" fontAlgn="b"/>
                      <a:r>
                        <a:rPr lang="es-CO" sz="1200" b="1" u="none" strike="noStrike" kern="1200" dirty="0">
                          <a:solidFill>
                            <a:schemeClr val="dk1"/>
                          </a:solidFill>
                          <a:effectLst/>
                          <a:latin typeface="+mn-lt"/>
                          <a:ea typeface="+mn-ea"/>
                          <a:cs typeface="+mn-cs"/>
                        </a:rPr>
                        <a:t>315.220.063</a:t>
                      </a:r>
                    </a:p>
                  </a:txBody>
                  <a:tcPr marL="9525" marR="9525" marT="9525" marB="0" anchor="b"/>
                </a:tc>
                <a:extLst>
                  <a:ext uri="{0D108BD9-81ED-4DB2-BD59-A6C34878D82A}">
                    <a16:rowId xmlns:a16="http://schemas.microsoft.com/office/drawing/2014/main" val="1089148798"/>
                  </a:ext>
                </a:extLst>
              </a:tr>
              <a:tr h="242492">
                <a:tc>
                  <a:txBody>
                    <a:bodyPr/>
                    <a:lstStyle/>
                    <a:p>
                      <a:pPr algn="l" fontAlgn="b"/>
                      <a:r>
                        <a:rPr lang="es-CO" sz="1200" u="none" strike="noStrike" dirty="0">
                          <a:effectLst/>
                        </a:rPr>
                        <a:t>Otras transferencias corrientes</a:t>
                      </a:r>
                      <a:endParaRPr lang="es-CO" sz="1200" b="0" i="0" u="none" strike="noStrike" dirty="0">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557.000.000</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255.062.740</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255.062.740</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dirty="0">
                          <a:effectLst/>
                        </a:rPr>
                        <a:t>222.155.785</a:t>
                      </a:r>
                      <a:endParaRPr lang="es-CO" sz="1200" b="0" i="0" u="none" strike="noStrike" dirty="0">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kern="1200" dirty="0">
                          <a:solidFill>
                            <a:schemeClr val="dk1"/>
                          </a:solidFill>
                          <a:effectLst/>
                          <a:latin typeface="+mn-lt"/>
                          <a:ea typeface="+mn-ea"/>
                          <a:cs typeface="+mn-cs"/>
                        </a:rPr>
                        <a:t>366.152.622</a:t>
                      </a:r>
                    </a:p>
                  </a:txBody>
                  <a:tcPr marL="9525" marR="9525" marT="9525" marB="0" anchor="b"/>
                </a:tc>
                <a:tc>
                  <a:txBody>
                    <a:bodyPr/>
                    <a:lstStyle/>
                    <a:p>
                      <a:pPr algn="r" fontAlgn="b"/>
                      <a:r>
                        <a:rPr lang="es-CO" sz="1200" u="none" strike="noStrike" kern="1200" dirty="0">
                          <a:solidFill>
                            <a:schemeClr val="dk1"/>
                          </a:solidFill>
                          <a:effectLst/>
                          <a:latin typeface="+mn-lt"/>
                          <a:ea typeface="+mn-ea"/>
                          <a:cs typeface="+mn-cs"/>
                        </a:rPr>
                        <a:t>352.327.314</a:t>
                      </a:r>
                    </a:p>
                  </a:txBody>
                  <a:tcPr marL="9525" marR="9525" marT="9525" marB="0" anchor="b"/>
                </a:tc>
                <a:tc>
                  <a:txBody>
                    <a:bodyPr/>
                    <a:lstStyle/>
                    <a:p>
                      <a:pPr algn="r" fontAlgn="b"/>
                      <a:r>
                        <a:rPr lang="es-CO" sz="1200" u="none" strike="noStrike" kern="1200" dirty="0">
                          <a:solidFill>
                            <a:schemeClr val="dk1"/>
                          </a:solidFill>
                          <a:effectLst/>
                          <a:latin typeface="+mn-lt"/>
                          <a:ea typeface="+mn-ea"/>
                          <a:cs typeface="+mn-cs"/>
                        </a:rPr>
                        <a:t>352.327.314</a:t>
                      </a:r>
                    </a:p>
                  </a:txBody>
                  <a:tcPr marL="9525" marR="9525" marT="9525" marB="0" anchor="b"/>
                </a:tc>
                <a:tc>
                  <a:txBody>
                    <a:bodyPr/>
                    <a:lstStyle/>
                    <a:p>
                      <a:pPr algn="r" fontAlgn="b"/>
                      <a:r>
                        <a:rPr lang="es-CO" sz="1200" u="none" strike="noStrike" kern="1200" dirty="0">
                          <a:solidFill>
                            <a:schemeClr val="dk1"/>
                          </a:solidFill>
                          <a:effectLst/>
                          <a:latin typeface="+mn-lt"/>
                          <a:ea typeface="+mn-ea"/>
                          <a:cs typeface="+mn-cs"/>
                        </a:rPr>
                        <a:t>315.220.063</a:t>
                      </a:r>
                    </a:p>
                  </a:txBody>
                  <a:tcPr marL="9525" marR="9525" marT="9525" marB="0" anchor="b"/>
                </a:tc>
                <a:extLst>
                  <a:ext uri="{0D108BD9-81ED-4DB2-BD59-A6C34878D82A}">
                    <a16:rowId xmlns:a16="http://schemas.microsoft.com/office/drawing/2014/main" val="2874377102"/>
                  </a:ext>
                </a:extLst>
              </a:tr>
            </a:tbl>
          </a:graphicData>
        </a:graphic>
      </p:graphicFrame>
    </p:spTree>
    <p:extLst>
      <p:ext uri="{BB962C8B-B14F-4D97-AF65-F5344CB8AC3E}">
        <p14:creationId xmlns:p14="http://schemas.microsoft.com/office/powerpoint/2010/main" val="744827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2A8BABA3-7C39-456C-A796-F8768B684371}"/>
              </a:ext>
            </a:extLst>
          </p:cNvPr>
          <p:cNvSpPr txBox="1"/>
          <p:nvPr/>
        </p:nvSpPr>
        <p:spPr>
          <a:xfrm>
            <a:off x="975360" y="722579"/>
            <a:ext cx="10241280" cy="646331"/>
          </a:xfrm>
          <a:prstGeom prst="rect">
            <a:avLst/>
          </a:prstGeom>
          <a:noFill/>
        </p:spPr>
        <p:txBody>
          <a:bodyPr wrap="square" rtlCol="0">
            <a:spAutoFit/>
          </a:bodyPr>
          <a:lstStyle/>
          <a:p>
            <a:pPr algn="ctr"/>
            <a:r>
              <a:rPr lang="es-ES" sz="3600" dirty="0">
                <a:ln>
                  <a:solidFill>
                    <a:schemeClr val="tx1"/>
                  </a:solidFill>
                </a:ln>
                <a:solidFill>
                  <a:schemeClr val="accent1">
                    <a:lumMod val="50000"/>
                  </a:schemeClr>
                </a:solidFill>
                <a:latin typeface="Century Gothic" panose="020B0502020202020204" pitchFamily="34" charset="0"/>
              </a:rPr>
              <a:t>GASTOS DE OPERACIÓN</a:t>
            </a:r>
          </a:p>
        </p:txBody>
      </p:sp>
      <p:graphicFrame>
        <p:nvGraphicFramePr>
          <p:cNvPr id="2" name="Tabla 1">
            <a:extLst>
              <a:ext uri="{FF2B5EF4-FFF2-40B4-BE49-F238E27FC236}">
                <a16:creationId xmlns:a16="http://schemas.microsoft.com/office/drawing/2014/main" id="{0776F3B4-B7C4-4680-AF1E-9FD2463FB456}"/>
              </a:ext>
            </a:extLst>
          </p:cNvPr>
          <p:cNvGraphicFramePr>
            <a:graphicFrameLocks noGrp="1"/>
          </p:cNvGraphicFramePr>
          <p:nvPr>
            <p:extLst/>
          </p:nvPr>
        </p:nvGraphicFramePr>
        <p:xfrm>
          <a:off x="516835" y="1563757"/>
          <a:ext cx="10836967" cy="2789048"/>
        </p:xfrm>
        <a:graphic>
          <a:graphicData uri="http://schemas.openxmlformats.org/drawingml/2006/table">
            <a:tbl>
              <a:tblPr>
                <a:tableStyleId>{5C22544A-7EE6-4342-B048-85BDC9FD1C3A}</a:tableStyleId>
              </a:tblPr>
              <a:tblGrid>
                <a:gridCol w="2946328">
                  <a:extLst>
                    <a:ext uri="{9D8B030D-6E8A-4147-A177-3AD203B41FA5}">
                      <a16:colId xmlns:a16="http://schemas.microsoft.com/office/drawing/2014/main" val="4010148193"/>
                    </a:ext>
                  </a:extLst>
                </a:gridCol>
                <a:gridCol w="985179">
                  <a:extLst>
                    <a:ext uri="{9D8B030D-6E8A-4147-A177-3AD203B41FA5}">
                      <a16:colId xmlns:a16="http://schemas.microsoft.com/office/drawing/2014/main" val="1578775266"/>
                    </a:ext>
                  </a:extLst>
                </a:gridCol>
                <a:gridCol w="985179">
                  <a:extLst>
                    <a:ext uri="{9D8B030D-6E8A-4147-A177-3AD203B41FA5}">
                      <a16:colId xmlns:a16="http://schemas.microsoft.com/office/drawing/2014/main" val="2221370522"/>
                    </a:ext>
                  </a:extLst>
                </a:gridCol>
                <a:gridCol w="985179">
                  <a:extLst>
                    <a:ext uri="{9D8B030D-6E8A-4147-A177-3AD203B41FA5}">
                      <a16:colId xmlns:a16="http://schemas.microsoft.com/office/drawing/2014/main" val="4194229185"/>
                    </a:ext>
                  </a:extLst>
                </a:gridCol>
                <a:gridCol w="985179">
                  <a:extLst>
                    <a:ext uri="{9D8B030D-6E8A-4147-A177-3AD203B41FA5}">
                      <a16:colId xmlns:a16="http://schemas.microsoft.com/office/drawing/2014/main" val="2196774034"/>
                    </a:ext>
                  </a:extLst>
                </a:gridCol>
                <a:gridCol w="994386">
                  <a:extLst>
                    <a:ext uri="{9D8B030D-6E8A-4147-A177-3AD203B41FA5}">
                      <a16:colId xmlns:a16="http://schemas.microsoft.com/office/drawing/2014/main" val="882809206"/>
                    </a:ext>
                  </a:extLst>
                </a:gridCol>
                <a:gridCol w="985179">
                  <a:extLst>
                    <a:ext uri="{9D8B030D-6E8A-4147-A177-3AD203B41FA5}">
                      <a16:colId xmlns:a16="http://schemas.microsoft.com/office/drawing/2014/main" val="1842832018"/>
                    </a:ext>
                  </a:extLst>
                </a:gridCol>
                <a:gridCol w="985179">
                  <a:extLst>
                    <a:ext uri="{9D8B030D-6E8A-4147-A177-3AD203B41FA5}">
                      <a16:colId xmlns:a16="http://schemas.microsoft.com/office/drawing/2014/main" val="3105830304"/>
                    </a:ext>
                  </a:extLst>
                </a:gridCol>
                <a:gridCol w="985179">
                  <a:extLst>
                    <a:ext uri="{9D8B030D-6E8A-4147-A177-3AD203B41FA5}">
                      <a16:colId xmlns:a16="http://schemas.microsoft.com/office/drawing/2014/main" val="2325053425"/>
                    </a:ext>
                  </a:extLst>
                </a:gridCol>
              </a:tblGrid>
              <a:tr h="784662">
                <a:tc>
                  <a:txBody>
                    <a:bodyPr/>
                    <a:lstStyle/>
                    <a:p>
                      <a:pPr algn="ctr" fontAlgn="ctr"/>
                      <a:r>
                        <a:rPr lang="es-CO" sz="1200" b="1" u="none" strike="noStrike" dirty="0">
                          <a:effectLst/>
                        </a:rPr>
                        <a:t>CONCEPTO</a:t>
                      </a:r>
                      <a:endParaRPr lang="es-CO" sz="1200" b="1" i="0" u="none" strike="noStrike" dirty="0">
                        <a:solidFill>
                          <a:srgbClr val="000000"/>
                        </a:solidFill>
                        <a:effectLst/>
                        <a:latin typeface="Arial" panose="020B0604020202020204" pitchFamily="34" charset="0"/>
                      </a:endParaRPr>
                    </a:p>
                  </a:txBody>
                  <a:tcPr marL="8952" marR="8952" marT="8952" marB="0" anchor="ctr"/>
                </a:tc>
                <a:tc>
                  <a:txBody>
                    <a:bodyPr/>
                    <a:lstStyle/>
                    <a:p>
                      <a:pPr algn="ctr" fontAlgn="ctr"/>
                      <a:r>
                        <a:rPr lang="es-CO" sz="1200" b="1" u="none" strike="noStrike" dirty="0">
                          <a:effectLst/>
                        </a:rPr>
                        <a:t>PRESUPUESTADO 2016</a:t>
                      </a:r>
                      <a:endParaRPr lang="es-CO" sz="1200" b="1" i="0" u="none" strike="noStrike" dirty="0">
                        <a:solidFill>
                          <a:srgbClr val="000000"/>
                        </a:solidFill>
                        <a:effectLst/>
                        <a:latin typeface="Arial" panose="020B0604020202020204" pitchFamily="34" charset="0"/>
                      </a:endParaRPr>
                    </a:p>
                  </a:txBody>
                  <a:tcPr marL="8952" marR="8952" marT="8952" marB="0" anchor="ctr"/>
                </a:tc>
                <a:tc>
                  <a:txBody>
                    <a:bodyPr/>
                    <a:lstStyle/>
                    <a:p>
                      <a:pPr algn="ctr" fontAlgn="ctr"/>
                      <a:r>
                        <a:rPr lang="es-CO" sz="1200" b="1" u="none" strike="noStrike" dirty="0">
                          <a:effectLst/>
                        </a:rPr>
                        <a:t>COMPROMISOS 2016</a:t>
                      </a:r>
                      <a:endParaRPr lang="es-CO" sz="1200" b="1" i="0" u="none" strike="noStrike" dirty="0">
                        <a:solidFill>
                          <a:srgbClr val="000000"/>
                        </a:solidFill>
                        <a:effectLst/>
                        <a:latin typeface="Arial" panose="020B0604020202020204" pitchFamily="34" charset="0"/>
                      </a:endParaRPr>
                    </a:p>
                  </a:txBody>
                  <a:tcPr marL="8952" marR="8952" marT="8952" marB="0" anchor="ctr"/>
                </a:tc>
                <a:tc>
                  <a:txBody>
                    <a:bodyPr/>
                    <a:lstStyle/>
                    <a:p>
                      <a:pPr algn="ctr" fontAlgn="ctr"/>
                      <a:r>
                        <a:rPr lang="es-CO" sz="1200" b="1" u="none" strike="noStrike">
                          <a:effectLst/>
                        </a:rPr>
                        <a:t>OBLIGACIONES 2016</a:t>
                      </a:r>
                      <a:endParaRPr lang="es-CO" sz="1200" b="1" i="0" u="none" strike="noStrike">
                        <a:solidFill>
                          <a:srgbClr val="000000"/>
                        </a:solidFill>
                        <a:effectLst/>
                        <a:latin typeface="Arial" panose="020B0604020202020204" pitchFamily="34" charset="0"/>
                      </a:endParaRPr>
                    </a:p>
                  </a:txBody>
                  <a:tcPr marL="8952" marR="8952" marT="8952" marB="0" anchor="ctr"/>
                </a:tc>
                <a:tc>
                  <a:txBody>
                    <a:bodyPr/>
                    <a:lstStyle/>
                    <a:p>
                      <a:pPr algn="ctr" fontAlgn="ctr"/>
                      <a:r>
                        <a:rPr lang="es-CO" sz="1200" b="1" u="none" strike="noStrike">
                          <a:effectLst/>
                        </a:rPr>
                        <a:t>GIROS 2016</a:t>
                      </a:r>
                      <a:endParaRPr lang="es-CO" sz="1200" b="1" i="0" u="none" strike="noStrike">
                        <a:solidFill>
                          <a:srgbClr val="000000"/>
                        </a:solidFill>
                        <a:effectLst/>
                        <a:latin typeface="Arial" panose="020B0604020202020204" pitchFamily="34" charset="0"/>
                      </a:endParaRPr>
                    </a:p>
                  </a:txBody>
                  <a:tcPr marL="8952" marR="8952" marT="8952" marB="0" anchor="ctr"/>
                </a:tc>
                <a:tc>
                  <a:txBody>
                    <a:bodyPr/>
                    <a:lstStyle/>
                    <a:p>
                      <a:pPr algn="ctr" fontAlgn="ctr"/>
                      <a:r>
                        <a:rPr lang="es-CO" sz="1200" b="1" u="none" strike="noStrike">
                          <a:effectLst/>
                        </a:rPr>
                        <a:t>PRESUPUESTADO 2017</a:t>
                      </a:r>
                      <a:endParaRPr lang="es-CO" sz="1200" b="1" i="0" u="none" strike="noStrike">
                        <a:solidFill>
                          <a:srgbClr val="000000"/>
                        </a:solidFill>
                        <a:effectLst/>
                        <a:latin typeface="Arial" panose="020B0604020202020204" pitchFamily="34" charset="0"/>
                      </a:endParaRPr>
                    </a:p>
                  </a:txBody>
                  <a:tcPr marL="8952" marR="8952" marT="8952" marB="0" anchor="ctr"/>
                </a:tc>
                <a:tc>
                  <a:txBody>
                    <a:bodyPr/>
                    <a:lstStyle/>
                    <a:p>
                      <a:pPr algn="ctr" fontAlgn="ctr"/>
                      <a:r>
                        <a:rPr lang="es-CO" sz="1200" b="1" u="none" strike="noStrike">
                          <a:effectLst/>
                        </a:rPr>
                        <a:t>COMPROMISOS 2017</a:t>
                      </a:r>
                      <a:endParaRPr lang="es-CO" sz="1200" b="1" i="0" u="none" strike="noStrike">
                        <a:solidFill>
                          <a:srgbClr val="000000"/>
                        </a:solidFill>
                        <a:effectLst/>
                        <a:latin typeface="Arial" panose="020B0604020202020204" pitchFamily="34" charset="0"/>
                      </a:endParaRPr>
                    </a:p>
                  </a:txBody>
                  <a:tcPr marL="8952" marR="8952" marT="8952" marB="0" anchor="ctr"/>
                </a:tc>
                <a:tc>
                  <a:txBody>
                    <a:bodyPr/>
                    <a:lstStyle/>
                    <a:p>
                      <a:pPr algn="ctr" fontAlgn="ctr"/>
                      <a:r>
                        <a:rPr lang="es-CO" sz="1200" b="1" u="none" strike="noStrike">
                          <a:effectLst/>
                        </a:rPr>
                        <a:t>OBLIGACIONES 2017</a:t>
                      </a:r>
                      <a:endParaRPr lang="es-CO" sz="1200" b="1" i="0" u="none" strike="noStrike">
                        <a:solidFill>
                          <a:srgbClr val="000000"/>
                        </a:solidFill>
                        <a:effectLst/>
                        <a:latin typeface="Arial" panose="020B0604020202020204" pitchFamily="34" charset="0"/>
                      </a:endParaRPr>
                    </a:p>
                  </a:txBody>
                  <a:tcPr marL="8952" marR="8952" marT="8952" marB="0" anchor="ctr"/>
                </a:tc>
                <a:tc>
                  <a:txBody>
                    <a:bodyPr/>
                    <a:lstStyle/>
                    <a:p>
                      <a:pPr algn="ctr" fontAlgn="ctr"/>
                      <a:r>
                        <a:rPr lang="es-CO" sz="1200" b="1" u="none" strike="noStrike">
                          <a:effectLst/>
                        </a:rPr>
                        <a:t>GIROS 2017</a:t>
                      </a:r>
                      <a:endParaRPr lang="es-CO" sz="1200" b="1" i="0" u="none" strike="noStrike">
                        <a:solidFill>
                          <a:srgbClr val="000000"/>
                        </a:solidFill>
                        <a:effectLst/>
                        <a:latin typeface="Arial" panose="020B0604020202020204" pitchFamily="34" charset="0"/>
                      </a:endParaRPr>
                    </a:p>
                  </a:txBody>
                  <a:tcPr marL="8952" marR="8952" marT="8952" marB="0" anchor="ctr"/>
                </a:tc>
                <a:extLst>
                  <a:ext uri="{0D108BD9-81ED-4DB2-BD59-A6C34878D82A}">
                    <a16:rowId xmlns:a16="http://schemas.microsoft.com/office/drawing/2014/main" val="2060562413"/>
                  </a:ext>
                </a:extLst>
              </a:tr>
              <a:tr h="474294">
                <a:tc>
                  <a:txBody>
                    <a:bodyPr/>
                    <a:lstStyle/>
                    <a:p>
                      <a:pPr algn="l" fontAlgn="b"/>
                      <a:r>
                        <a:rPr lang="es-CO" sz="1200" b="1" u="none" strike="noStrike">
                          <a:effectLst/>
                        </a:rPr>
                        <a:t>GASTOS DE OPERACION COMERCIAL Y PRESTACION DE SERVICIOS</a:t>
                      </a:r>
                      <a:endParaRPr lang="es-CO" sz="1200" b="1"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b="1" u="none" strike="noStrike" dirty="0">
                          <a:effectLst/>
                        </a:rPr>
                        <a:t>4.194.981.806</a:t>
                      </a:r>
                      <a:endParaRPr lang="es-CO" sz="1200" b="1" i="0" u="none" strike="noStrike" dirty="0">
                        <a:solidFill>
                          <a:srgbClr val="000000"/>
                        </a:solidFill>
                        <a:effectLst/>
                        <a:latin typeface="Arial" panose="020B0604020202020204" pitchFamily="34" charset="0"/>
                      </a:endParaRPr>
                    </a:p>
                  </a:txBody>
                  <a:tcPr marL="8952" marR="8952" marT="8952" marB="0" anchor="b"/>
                </a:tc>
                <a:tc>
                  <a:txBody>
                    <a:bodyPr/>
                    <a:lstStyle/>
                    <a:p>
                      <a:pPr algn="r" fontAlgn="b"/>
                      <a:r>
                        <a:rPr lang="es-CO" sz="1200" b="1" u="none" strike="noStrike" dirty="0">
                          <a:effectLst/>
                        </a:rPr>
                        <a:t>3.917.240.313</a:t>
                      </a:r>
                      <a:endParaRPr lang="es-CO" sz="1200" b="1" i="0" u="none" strike="noStrike" dirty="0">
                        <a:solidFill>
                          <a:srgbClr val="000000"/>
                        </a:solidFill>
                        <a:effectLst/>
                        <a:latin typeface="Arial" panose="020B0604020202020204" pitchFamily="34" charset="0"/>
                      </a:endParaRPr>
                    </a:p>
                  </a:txBody>
                  <a:tcPr marL="8952" marR="8952" marT="8952" marB="0" anchor="b"/>
                </a:tc>
                <a:tc>
                  <a:txBody>
                    <a:bodyPr/>
                    <a:lstStyle/>
                    <a:p>
                      <a:pPr algn="r" fontAlgn="b"/>
                      <a:r>
                        <a:rPr lang="es-CO" sz="1200" b="1" u="none" strike="noStrike" dirty="0">
                          <a:effectLst/>
                        </a:rPr>
                        <a:t>3.616.439.952</a:t>
                      </a:r>
                      <a:endParaRPr lang="es-CO" sz="1200" b="1" i="0" u="none" strike="noStrike" dirty="0">
                        <a:solidFill>
                          <a:srgbClr val="000000"/>
                        </a:solidFill>
                        <a:effectLst/>
                        <a:latin typeface="Arial" panose="020B0604020202020204" pitchFamily="34" charset="0"/>
                      </a:endParaRPr>
                    </a:p>
                  </a:txBody>
                  <a:tcPr marL="8952" marR="8952" marT="8952" marB="0" anchor="b"/>
                </a:tc>
                <a:tc>
                  <a:txBody>
                    <a:bodyPr/>
                    <a:lstStyle/>
                    <a:p>
                      <a:pPr algn="r" fontAlgn="b"/>
                      <a:r>
                        <a:rPr lang="es-CO" sz="1200" b="1" u="none" strike="noStrike" dirty="0">
                          <a:effectLst/>
                        </a:rPr>
                        <a:t>2.562.121.795</a:t>
                      </a:r>
                      <a:endParaRPr lang="es-CO" sz="1200" b="1" i="0" u="none" strike="noStrike" dirty="0">
                        <a:solidFill>
                          <a:srgbClr val="000000"/>
                        </a:solidFill>
                        <a:effectLst/>
                        <a:latin typeface="Arial" panose="020B0604020202020204" pitchFamily="34" charset="0"/>
                      </a:endParaRPr>
                    </a:p>
                  </a:txBody>
                  <a:tcPr marL="8952" marR="8952" marT="8952" marB="0" anchor="b"/>
                </a:tc>
                <a:tc>
                  <a:txBody>
                    <a:bodyPr/>
                    <a:lstStyle/>
                    <a:p>
                      <a:pPr algn="r" fontAlgn="b"/>
                      <a:r>
                        <a:rPr lang="es-CO" sz="1200" b="1" u="none" strike="noStrike" kern="1200" dirty="0">
                          <a:solidFill>
                            <a:schemeClr val="dk1"/>
                          </a:solidFill>
                          <a:effectLst/>
                          <a:latin typeface="+mn-lt"/>
                          <a:ea typeface="+mn-ea"/>
                          <a:cs typeface="+mn-cs"/>
                        </a:rPr>
                        <a:t>4.253.099.049</a:t>
                      </a:r>
                    </a:p>
                  </a:txBody>
                  <a:tcPr marL="9525" marR="9525" marT="9525" marB="0" anchor="b"/>
                </a:tc>
                <a:tc>
                  <a:txBody>
                    <a:bodyPr/>
                    <a:lstStyle/>
                    <a:p>
                      <a:pPr algn="r" fontAlgn="b"/>
                      <a:r>
                        <a:rPr lang="es-CO" sz="1200" b="1" u="none" strike="noStrike" kern="1200">
                          <a:solidFill>
                            <a:schemeClr val="dk1"/>
                          </a:solidFill>
                          <a:effectLst/>
                          <a:latin typeface="+mn-lt"/>
                          <a:ea typeface="+mn-ea"/>
                          <a:cs typeface="+mn-cs"/>
                        </a:rPr>
                        <a:t>4.107.332.550</a:t>
                      </a:r>
                    </a:p>
                  </a:txBody>
                  <a:tcPr marL="9525" marR="9525" marT="9525" marB="0" anchor="b"/>
                </a:tc>
                <a:tc>
                  <a:txBody>
                    <a:bodyPr/>
                    <a:lstStyle/>
                    <a:p>
                      <a:pPr algn="r" fontAlgn="b"/>
                      <a:r>
                        <a:rPr lang="es-CO" sz="1200" b="1" u="none" strike="noStrike" kern="1200">
                          <a:solidFill>
                            <a:schemeClr val="dk1"/>
                          </a:solidFill>
                          <a:effectLst/>
                          <a:latin typeface="+mn-lt"/>
                          <a:ea typeface="+mn-ea"/>
                          <a:cs typeface="+mn-cs"/>
                        </a:rPr>
                        <a:t>4.107.205.546</a:t>
                      </a:r>
                    </a:p>
                  </a:txBody>
                  <a:tcPr marL="9525" marR="9525" marT="9525" marB="0" anchor="b"/>
                </a:tc>
                <a:tc>
                  <a:txBody>
                    <a:bodyPr/>
                    <a:lstStyle/>
                    <a:p>
                      <a:pPr algn="r" fontAlgn="b"/>
                      <a:r>
                        <a:rPr lang="es-CO" sz="1200" b="1" u="none" strike="noStrike" kern="1200" dirty="0">
                          <a:solidFill>
                            <a:schemeClr val="dk1"/>
                          </a:solidFill>
                          <a:effectLst/>
                          <a:latin typeface="+mn-lt"/>
                          <a:ea typeface="+mn-ea"/>
                          <a:cs typeface="+mn-cs"/>
                        </a:rPr>
                        <a:t>2.177.155.612</a:t>
                      </a:r>
                    </a:p>
                  </a:txBody>
                  <a:tcPr marL="9525" marR="9525" marT="9525" marB="0" anchor="b"/>
                </a:tc>
                <a:extLst>
                  <a:ext uri="{0D108BD9-81ED-4DB2-BD59-A6C34878D82A}">
                    <a16:rowId xmlns:a16="http://schemas.microsoft.com/office/drawing/2014/main" val="3312168060"/>
                  </a:ext>
                </a:extLst>
              </a:tr>
              <a:tr h="261555">
                <a:tc>
                  <a:txBody>
                    <a:bodyPr/>
                    <a:lstStyle/>
                    <a:p>
                      <a:pPr algn="l" fontAlgn="b"/>
                      <a:r>
                        <a:rPr lang="es-CO" sz="1200" u="none" strike="noStrike">
                          <a:effectLst/>
                        </a:rPr>
                        <a:t>Medicamentos</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1.082.857.508</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981.379.592</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828.632.991</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dirty="0">
                          <a:effectLst/>
                        </a:rPr>
                        <a:t>386.695.016</a:t>
                      </a:r>
                      <a:endParaRPr lang="es-CO" sz="1200" b="0" i="0" u="none" strike="noStrike" dirty="0">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kern="1200" dirty="0">
                          <a:solidFill>
                            <a:schemeClr val="dk1"/>
                          </a:solidFill>
                          <a:effectLst/>
                          <a:latin typeface="+mn-lt"/>
                          <a:ea typeface="+mn-ea"/>
                          <a:cs typeface="+mn-cs"/>
                        </a:rPr>
                        <a:t>956.134.000</a:t>
                      </a:r>
                    </a:p>
                  </a:txBody>
                  <a:tcPr marL="9525" marR="9525" marT="9525" marB="0" anchor="b"/>
                </a:tc>
                <a:tc>
                  <a:txBody>
                    <a:bodyPr/>
                    <a:lstStyle/>
                    <a:p>
                      <a:pPr algn="r" fontAlgn="b"/>
                      <a:r>
                        <a:rPr lang="es-CO" sz="1200" u="none" strike="noStrike" kern="1200" dirty="0">
                          <a:solidFill>
                            <a:schemeClr val="dk1"/>
                          </a:solidFill>
                          <a:effectLst/>
                          <a:latin typeface="+mn-lt"/>
                          <a:ea typeface="+mn-ea"/>
                          <a:cs typeface="+mn-cs"/>
                        </a:rPr>
                        <a:t>955.074.221</a:t>
                      </a:r>
                    </a:p>
                  </a:txBody>
                  <a:tcPr marL="9525" marR="9525" marT="9525" marB="0" anchor="b"/>
                </a:tc>
                <a:tc>
                  <a:txBody>
                    <a:bodyPr/>
                    <a:lstStyle/>
                    <a:p>
                      <a:pPr algn="r" fontAlgn="b"/>
                      <a:r>
                        <a:rPr lang="es-CO" sz="1200" u="none" strike="noStrike" kern="1200">
                          <a:solidFill>
                            <a:schemeClr val="dk1"/>
                          </a:solidFill>
                          <a:effectLst/>
                          <a:latin typeface="+mn-lt"/>
                          <a:ea typeface="+mn-ea"/>
                          <a:cs typeface="+mn-cs"/>
                        </a:rPr>
                        <a:t>955.074.221</a:t>
                      </a:r>
                    </a:p>
                  </a:txBody>
                  <a:tcPr marL="9525" marR="9525" marT="9525" marB="0" anchor="b"/>
                </a:tc>
                <a:tc>
                  <a:txBody>
                    <a:bodyPr/>
                    <a:lstStyle/>
                    <a:p>
                      <a:pPr algn="r" fontAlgn="b"/>
                      <a:r>
                        <a:rPr lang="es-CO" sz="1200" u="none" strike="noStrike" kern="1200" dirty="0">
                          <a:solidFill>
                            <a:schemeClr val="dk1"/>
                          </a:solidFill>
                          <a:effectLst/>
                          <a:latin typeface="+mn-lt"/>
                          <a:ea typeface="+mn-ea"/>
                          <a:cs typeface="+mn-cs"/>
                        </a:rPr>
                        <a:t>290.439.527</a:t>
                      </a:r>
                    </a:p>
                  </a:txBody>
                  <a:tcPr marL="9525" marR="9525" marT="9525" marB="0" anchor="b"/>
                </a:tc>
                <a:extLst>
                  <a:ext uri="{0D108BD9-81ED-4DB2-BD59-A6C34878D82A}">
                    <a16:rowId xmlns:a16="http://schemas.microsoft.com/office/drawing/2014/main" val="4287466004"/>
                  </a:ext>
                </a:extLst>
              </a:tr>
              <a:tr h="510030">
                <a:tc>
                  <a:txBody>
                    <a:bodyPr/>
                    <a:lstStyle/>
                    <a:p>
                      <a:pPr algn="l" fontAlgn="b"/>
                      <a:r>
                        <a:rPr lang="es-CO" sz="1200" u="none" strike="noStrike">
                          <a:effectLst/>
                        </a:rPr>
                        <a:t>De comercialización (compra de ByS para la venta diferentes a medicamentos)</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1.217.500.000</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1.119.984.577</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1.044.967.118</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476.247.687</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kern="1200" dirty="0">
                          <a:solidFill>
                            <a:schemeClr val="dk1"/>
                          </a:solidFill>
                          <a:effectLst/>
                          <a:latin typeface="+mn-lt"/>
                          <a:ea typeface="+mn-ea"/>
                          <a:cs typeface="+mn-cs"/>
                        </a:rPr>
                        <a:t>2.065.299.176</a:t>
                      </a:r>
                    </a:p>
                  </a:txBody>
                  <a:tcPr marL="9525" marR="9525" marT="9525" marB="0" anchor="b"/>
                </a:tc>
                <a:tc>
                  <a:txBody>
                    <a:bodyPr/>
                    <a:lstStyle/>
                    <a:p>
                      <a:pPr algn="r" fontAlgn="b"/>
                      <a:r>
                        <a:rPr lang="es-CO" sz="1200" u="none" strike="noStrike" kern="1200" dirty="0">
                          <a:solidFill>
                            <a:schemeClr val="dk1"/>
                          </a:solidFill>
                          <a:effectLst/>
                          <a:latin typeface="+mn-lt"/>
                          <a:ea typeface="+mn-ea"/>
                          <a:cs typeface="+mn-cs"/>
                        </a:rPr>
                        <a:t>2045010148</a:t>
                      </a:r>
                    </a:p>
                  </a:txBody>
                  <a:tcPr marL="9525" marR="9525" marT="9525" marB="0" anchor="b"/>
                </a:tc>
                <a:tc>
                  <a:txBody>
                    <a:bodyPr/>
                    <a:lstStyle/>
                    <a:p>
                      <a:pPr algn="r" fontAlgn="b"/>
                      <a:r>
                        <a:rPr lang="es-CO" sz="1200" u="none" strike="noStrike" kern="1200">
                          <a:solidFill>
                            <a:schemeClr val="dk1"/>
                          </a:solidFill>
                          <a:effectLst/>
                          <a:latin typeface="+mn-lt"/>
                          <a:ea typeface="+mn-ea"/>
                          <a:cs typeface="+mn-cs"/>
                        </a:rPr>
                        <a:t>2044884147</a:t>
                      </a:r>
                    </a:p>
                  </a:txBody>
                  <a:tcPr marL="9525" marR="9525" marT="9525" marB="0" anchor="b"/>
                </a:tc>
                <a:tc>
                  <a:txBody>
                    <a:bodyPr/>
                    <a:lstStyle/>
                    <a:p>
                      <a:pPr algn="r" fontAlgn="b"/>
                      <a:r>
                        <a:rPr lang="es-CO" sz="1200" u="none" strike="noStrike" kern="1200" dirty="0">
                          <a:solidFill>
                            <a:schemeClr val="dk1"/>
                          </a:solidFill>
                          <a:effectLst/>
                          <a:latin typeface="+mn-lt"/>
                          <a:ea typeface="+mn-ea"/>
                          <a:cs typeface="+mn-cs"/>
                        </a:rPr>
                        <a:t>1020215757</a:t>
                      </a:r>
                    </a:p>
                  </a:txBody>
                  <a:tcPr marL="9525" marR="9525" marT="9525" marB="0" anchor="b"/>
                </a:tc>
                <a:extLst>
                  <a:ext uri="{0D108BD9-81ED-4DB2-BD59-A6C34878D82A}">
                    <a16:rowId xmlns:a16="http://schemas.microsoft.com/office/drawing/2014/main" val="2539826921"/>
                  </a:ext>
                </a:extLst>
              </a:tr>
              <a:tr h="758507">
                <a:tc>
                  <a:txBody>
                    <a:bodyPr/>
                    <a:lstStyle/>
                    <a:p>
                      <a:pPr algn="l" fontAlgn="b"/>
                      <a:r>
                        <a:rPr lang="es-CO" sz="1200" u="none" strike="noStrike">
                          <a:effectLst/>
                        </a:rPr>
                        <a:t>De prestación de servicios (compra de ByS para prestación de servicios diferentes a medicamentos)</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1.894.624.298</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1.815.876.144</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1.742.839.843</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1.699.179.092</a:t>
                      </a:r>
                      <a:endParaRPr lang="es-CO" sz="1200" b="0"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kern="1200">
                          <a:solidFill>
                            <a:schemeClr val="dk1"/>
                          </a:solidFill>
                          <a:effectLst/>
                          <a:latin typeface="+mn-lt"/>
                          <a:ea typeface="+mn-ea"/>
                          <a:cs typeface="+mn-cs"/>
                        </a:rPr>
                        <a:t>1.231.665.873</a:t>
                      </a:r>
                    </a:p>
                  </a:txBody>
                  <a:tcPr marL="9525" marR="9525" marT="9525" marB="0" anchor="b"/>
                </a:tc>
                <a:tc>
                  <a:txBody>
                    <a:bodyPr/>
                    <a:lstStyle/>
                    <a:p>
                      <a:pPr algn="r" fontAlgn="b"/>
                      <a:r>
                        <a:rPr lang="es-CO" sz="1200" u="none" strike="noStrike" kern="1200" dirty="0">
                          <a:solidFill>
                            <a:schemeClr val="dk1"/>
                          </a:solidFill>
                          <a:effectLst/>
                          <a:latin typeface="+mn-lt"/>
                          <a:ea typeface="+mn-ea"/>
                          <a:cs typeface="+mn-cs"/>
                        </a:rPr>
                        <a:t>1.107.248.181</a:t>
                      </a:r>
                    </a:p>
                  </a:txBody>
                  <a:tcPr marL="9525" marR="9525" marT="9525" marB="0" anchor="b"/>
                </a:tc>
                <a:tc>
                  <a:txBody>
                    <a:bodyPr/>
                    <a:lstStyle/>
                    <a:p>
                      <a:pPr algn="r" fontAlgn="b"/>
                      <a:r>
                        <a:rPr lang="es-CO" sz="1200" u="none" strike="noStrike" kern="1200" dirty="0">
                          <a:solidFill>
                            <a:schemeClr val="dk1"/>
                          </a:solidFill>
                          <a:effectLst/>
                          <a:latin typeface="+mn-lt"/>
                          <a:ea typeface="+mn-ea"/>
                          <a:cs typeface="+mn-cs"/>
                        </a:rPr>
                        <a:t>1.107.247.177</a:t>
                      </a:r>
                    </a:p>
                  </a:txBody>
                  <a:tcPr marL="9525" marR="9525" marT="9525" marB="0" anchor="b"/>
                </a:tc>
                <a:tc>
                  <a:txBody>
                    <a:bodyPr/>
                    <a:lstStyle/>
                    <a:p>
                      <a:pPr algn="r" fontAlgn="b"/>
                      <a:r>
                        <a:rPr lang="es-CO" sz="1200" u="none" strike="noStrike" kern="1200" dirty="0">
                          <a:solidFill>
                            <a:schemeClr val="dk1"/>
                          </a:solidFill>
                          <a:effectLst/>
                          <a:latin typeface="+mn-lt"/>
                          <a:ea typeface="+mn-ea"/>
                          <a:cs typeface="+mn-cs"/>
                        </a:rPr>
                        <a:t>866.500.328</a:t>
                      </a:r>
                    </a:p>
                  </a:txBody>
                  <a:tcPr marL="9525" marR="9525" marT="9525" marB="0" anchor="b"/>
                </a:tc>
                <a:extLst>
                  <a:ext uri="{0D108BD9-81ED-4DB2-BD59-A6C34878D82A}">
                    <a16:rowId xmlns:a16="http://schemas.microsoft.com/office/drawing/2014/main" val="4270878735"/>
                  </a:ext>
                </a:extLst>
              </a:tr>
            </a:tbl>
          </a:graphicData>
        </a:graphic>
      </p:graphicFrame>
    </p:spTree>
    <p:extLst>
      <p:ext uri="{BB962C8B-B14F-4D97-AF65-F5344CB8AC3E}">
        <p14:creationId xmlns:p14="http://schemas.microsoft.com/office/powerpoint/2010/main" val="3079931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2A8BABA3-7C39-456C-A796-F8768B684371}"/>
              </a:ext>
            </a:extLst>
          </p:cNvPr>
          <p:cNvSpPr txBox="1"/>
          <p:nvPr/>
        </p:nvSpPr>
        <p:spPr>
          <a:xfrm>
            <a:off x="1224742" y="802092"/>
            <a:ext cx="10241280" cy="646331"/>
          </a:xfrm>
          <a:prstGeom prst="rect">
            <a:avLst/>
          </a:prstGeom>
          <a:noFill/>
        </p:spPr>
        <p:txBody>
          <a:bodyPr wrap="square" rtlCol="0">
            <a:spAutoFit/>
          </a:bodyPr>
          <a:lstStyle/>
          <a:p>
            <a:pPr algn="ctr"/>
            <a:r>
              <a:rPr lang="es-ES" sz="3600" dirty="0">
                <a:ln>
                  <a:solidFill>
                    <a:schemeClr val="tx1"/>
                  </a:solidFill>
                </a:ln>
                <a:solidFill>
                  <a:schemeClr val="accent1">
                    <a:lumMod val="50000"/>
                  </a:schemeClr>
                </a:solidFill>
                <a:latin typeface="Century Gothic" panose="020B0502020202020204" pitchFamily="34" charset="0"/>
              </a:rPr>
              <a:t>GASTOS DE INVERSIÓN</a:t>
            </a:r>
          </a:p>
        </p:txBody>
      </p:sp>
      <p:graphicFrame>
        <p:nvGraphicFramePr>
          <p:cNvPr id="2" name="Tabla 1">
            <a:extLst>
              <a:ext uri="{FF2B5EF4-FFF2-40B4-BE49-F238E27FC236}">
                <a16:creationId xmlns:a16="http://schemas.microsoft.com/office/drawing/2014/main" id="{95787BCE-DB95-4BAC-BDEA-62200292D5CC}"/>
              </a:ext>
            </a:extLst>
          </p:cNvPr>
          <p:cNvGraphicFramePr>
            <a:graphicFrameLocks noGrp="1"/>
          </p:cNvGraphicFramePr>
          <p:nvPr>
            <p:extLst/>
          </p:nvPr>
        </p:nvGraphicFramePr>
        <p:xfrm>
          <a:off x="503583" y="1686962"/>
          <a:ext cx="10827026" cy="2608380"/>
        </p:xfrm>
        <a:graphic>
          <a:graphicData uri="http://schemas.openxmlformats.org/drawingml/2006/table">
            <a:tbl>
              <a:tblPr>
                <a:tableStyleId>{5C22544A-7EE6-4342-B048-85BDC9FD1C3A}</a:tableStyleId>
              </a:tblPr>
              <a:tblGrid>
                <a:gridCol w="2385391">
                  <a:extLst>
                    <a:ext uri="{9D8B030D-6E8A-4147-A177-3AD203B41FA5}">
                      <a16:colId xmlns:a16="http://schemas.microsoft.com/office/drawing/2014/main" val="2847229177"/>
                    </a:ext>
                  </a:extLst>
                </a:gridCol>
                <a:gridCol w="1139687">
                  <a:extLst>
                    <a:ext uri="{9D8B030D-6E8A-4147-A177-3AD203B41FA5}">
                      <a16:colId xmlns:a16="http://schemas.microsoft.com/office/drawing/2014/main" val="2680928521"/>
                    </a:ext>
                  </a:extLst>
                </a:gridCol>
                <a:gridCol w="1073426">
                  <a:extLst>
                    <a:ext uri="{9D8B030D-6E8A-4147-A177-3AD203B41FA5}">
                      <a16:colId xmlns:a16="http://schemas.microsoft.com/office/drawing/2014/main" val="623742208"/>
                    </a:ext>
                  </a:extLst>
                </a:gridCol>
                <a:gridCol w="1020417">
                  <a:extLst>
                    <a:ext uri="{9D8B030D-6E8A-4147-A177-3AD203B41FA5}">
                      <a16:colId xmlns:a16="http://schemas.microsoft.com/office/drawing/2014/main" val="1202675389"/>
                    </a:ext>
                  </a:extLst>
                </a:gridCol>
                <a:gridCol w="1007166">
                  <a:extLst>
                    <a:ext uri="{9D8B030D-6E8A-4147-A177-3AD203B41FA5}">
                      <a16:colId xmlns:a16="http://schemas.microsoft.com/office/drawing/2014/main" val="469071905"/>
                    </a:ext>
                  </a:extLst>
                </a:gridCol>
                <a:gridCol w="1113182">
                  <a:extLst>
                    <a:ext uri="{9D8B030D-6E8A-4147-A177-3AD203B41FA5}">
                      <a16:colId xmlns:a16="http://schemas.microsoft.com/office/drawing/2014/main" val="3934169714"/>
                    </a:ext>
                  </a:extLst>
                </a:gridCol>
                <a:gridCol w="1060174">
                  <a:extLst>
                    <a:ext uri="{9D8B030D-6E8A-4147-A177-3AD203B41FA5}">
                      <a16:colId xmlns:a16="http://schemas.microsoft.com/office/drawing/2014/main" val="291729364"/>
                    </a:ext>
                  </a:extLst>
                </a:gridCol>
                <a:gridCol w="1028253">
                  <a:extLst>
                    <a:ext uri="{9D8B030D-6E8A-4147-A177-3AD203B41FA5}">
                      <a16:colId xmlns:a16="http://schemas.microsoft.com/office/drawing/2014/main" val="2208848905"/>
                    </a:ext>
                  </a:extLst>
                </a:gridCol>
                <a:gridCol w="999330">
                  <a:extLst>
                    <a:ext uri="{9D8B030D-6E8A-4147-A177-3AD203B41FA5}">
                      <a16:colId xmlns:a16="http://schemas.microsoft.com/office/drawing/2014/main" val="1425719619"/>
                    </a:ext>
                  </a:extLst>
                </a:gridCol>
              </a:tblGrid>
              <a:tr h="1117877">
                <a:tc>
                  <a:txBody>
                    <a:bodyPr/>
                    <a:lstStyle/>
                    <a:p>
                      <a:pPr algn="ctr" fontAlgn="ctr"/>
                      <a:r>
                        <a:rPr lang="es-CO" sz="1200" b="1" u="none" strike="noStrike" dirty="0">
                          <a:effectLst/>
                        </a:rPr>
                        <a:t>CONCEPTO</a:t>
                      </a:r>
                      <a:endParaRPr lang="es-CO" sz="1200" b="1" i="0" u="none" strike="noStrike" dirty="0">
                        <a:solidFill>
                          <a:srgbClr val="000000"/>
                        </a:solidFill>
                        <a:effectLst/>
                        <a:latin typeface="Arial" panose="020B0604020202020204" pitchFamily="34" charset="0"/>
                      </a:endParaRPr>
                    </a:p>
                  </a:txBody>
                  <a:tcPr marL="8952" marR="8952" marT="8952" marB="0" anchor="ctr"/>
                </a:tc>
                <a:tc>
                  <a:txBody>
                    <a:bodyPr/>
                    <a:lstStyle/>
                    <a:p>
                      <a:pPr algn="ctr" fontAlgn="ctr"/>
                      <a:r>
                        <a:rPr lang="es-CO" sz="1200" b="1" u="none" strike="noStrike" dirty="0">
                          <a:effectLst/>
                        </a:rPr>
                        <a:t>PRESUPUESTADO 2016</a:t>
                      </a:r>
                      <a:endParaRPr lang="es-CO" sz="1200" b="1" i="0" u="none" strike="noStrike" dirty="0">
                        <a:solidFill>
                          <a:srgbClr val="000000"/>
                        </a:solidFill>
                        <a:effectLst/>
                        <a:latin typeface="Arial" panose="020B0604020202020204" pitchFamily="34" charset="0"/>
                      </a:endParaRPr>
                    </a:p>
                  </a:txBody>
                  <a:tcPr marL="8952" marR="8952" marT="8952" marB="0" anchor="ctr"/>
                </a:tc>
                <a:tc>
                  <a:txBody>
                    <a:bodyPr/>
                    <a:lstStyle/>
                    <a:p>
                      <a:pPr algn="ctr" fontAlgn="ctr"/>
                      <a:r>
                        <a:rPr lang="es-CO" sz="1200" b="1" u="none" strike="noStrike" dirty="0">
                          <a:effectLst/>
                        </a:rPr>
                        <a:t>COMPROMISOS 2016</a:t>
                      </a:r>
                      <a:endParaRPr lang="es-CO" sz="1200" b="1" i="0" u="none" strike="noStrike" dirty="0">
                        <a:solidFill>
                          <a:srgbClr val="000000"/>
                        </a:solidFill>
                        <a:effectLst/>
                        <a:latin typeface="Arial" panose="020B0604020202020204" pitchFamily="34" charset="0"/>
                      </a:endParaRPr>
                    </a:p>
                  </a:txBody>
                  <a:tcPr marL="8952" marR="8952" marT="8952" marB="0" anchor="ctr"/>
                </a:tc>
                <a:tc>
                  <a:txBody>
                    <a:bodyPr/>
                    <a:lstStyle/>
                    <a:p>
                      <a:pPr algn="ctr" fontAlgn="ctr"/>
                      <a:r>
                        <a:rPr lang="es-CO" sz="1200" b="1" u="none" strike="noStrike">
                          <a:effectLst/>
                        </a:rPr>
                        <a:t>OBLIGACIONES 2016</a:t>
                      </a:r>
                      <a:endParaRPr lang="es-CO" sz="1200" b="1" i="0" u="none" strike="noStrike">
                        <a:solidFill>
                          <a:srgbClr val="000000"/>
                        </a:solidFill>
                        <a:effectLst/>
                        <a:latin typeface="Arial" panose="020B0604020202020204" pitchFamily="34" charset="0"/>
                      </a:endParaRPr>
                    </a:p>
                  </a:txBody>
                  <a:tcPr marL="8952" marR="8952" marT="8952" marB="0" anchor="ctr"/>
                </a:tc>
                <a:tc>
                  <a:txBody>
                    <a:bodyPr/>
                    <a:lstStyle/>
                    <a:p>
                      <a:pPr algn="ctr" fontAlgn="ctr"/>
                      <a:r>
                        <a:rPr lang="es-CO" sz="1200" b="1" u="none" strike="noStrike">
                          <a:effectLst/>
                        </a:rPr>
                        <a:t>GIROS 2016</a:t>
                      </a:r>
                      <a:endParaRPr lang="es-CO" sz="1200" b="1" i="0" u="none" strike="noStrike">
                        <a:solidFill>
                          <a:srgbClr val="000000"/>
                        </a:solidFill>
                        <a:effectLst/>
                        <a:latin typeface="Arial" panose="020B0604020202020204" pitchFamily="34" charset="0"/>
                      </a:endParaRPr>
                    </a:p>
                  </a:txBody>
                  <a:tcPr marL="8952" marR="8952" marT="8952" marB="0" anchor="ctr"/>
                </a:tc>
                <a:tc>
                  <a:txBody>
                    <a:bodyPr/>
                    <a:lstStyle/>
                    <a:p>
                      <a:pPr algn="ctr" fontAlgn="ctr"/>
                      <a:r>
                        <a:rPr lang="es-CO" sz="1200" b="1" u="none" strike="noStrike">
                          <a:effectLst/>
                        </a:rPr>
                        <a:t>PRESUPUESTADO 2017</a:t>
                      </a:r>
                      <a:endParaRPr lang="es-CO" sz="1200" b="1" i="0" u="none" strike="noStrike">
                        <a:solidFill>
                          <a:srgbClr val="000000"/>
                        </a:solidFill>
                        <a:effectLst/>
                        <a:latin typeface="Arial" panose="020B0604020202020204" pitchFamily="34" charset="0"/>
                      </a:endParaRPr>
                    </a:p>
                  </a:txBody>
                  <a:tcPr marL="8952" marR="8952" marT="8952" marB="0" anchor="ctr"/>
                </a:tc>
                <a:tc>
                  <a:txBody>
                    <a:bodyPr/>
                    <a:lstStyle/>
                    <a:p>
                      <a:pPr algn="ctr" fontAlgn="ctr"/>
                      <a:r>
                        <a:rPr lang="es-CO" sz="1200" b="1" u="none" strike="noStrike">
                          <a:effectLst/>
                        </a:rPr>
                        <a:t>COMPROMISOS 2017</a:t>
                      </a:r>
                      <a:endParaRPr lang="es-CO" sz="1200" b="1" i="0" u="none" strike="noStrike">
                        <a:solidFill>
                          <a:srgbClr val="000000"/>
                        </a:solidFill>
                        <a:effectLst/>
                        <a:latin typeface="Arial" panose="020B0604020202020204" pitchFamily="34" charset="0"/>
                      </a:endParaRPr>
                    </a:p>
                  </a:txBody>
                  <a:tcPr marL="8952" marR="8952" marT="8952" marB="0" anchor="ctr"/>
                </a:tc>
                <a:tc>
                  <a:txBody>
                    <a:bodyPr/>
                    <a:lstStyle/>
                    <a:p>
                      <a:pPr algn="ctr" fontAlgn="ctr"/>
                      <a:r>
                        <a:rPr lang="es-CO" sz="1200" b="1" u="none" strike="noStrike">
                          <a:effectLst/>
                        </a:rPr>
                        <a:t>OBLIGACIONES 2017</a:t>
                      </a:r>
                      <a:endParaRPr lang="es-CO" sz="1200" b="1" i="0" u="none" strike="noStrike">
                        <a:solidFill>
                          <a:srgbClr val="000000"/>
                        </a:solidFill>
                        <a:effectLst/>
                        <a:latin typeface="Arial" panose="020B0604020202020204" pitchFamily="34" charset="0"/>
                      </a:endParaRPr>
                    </a:p>
                  </a:txBody>
                  <a:tcPr marL="8952" marR="8952" marT="8952" marB="0" anchor="ctr"/>
                </a:tc>
                <a:tc>
                  <a:txBody>
                    <a:bodyPr/>
                    <a:lstStyle/>
                    <a:p>
                      <a:pPr algn="ctr" fontAlgn="ctr"/>
                      <a:r>
                        <a:rPr lang="es-CO" sz="1200" b="1" u="none" strike="noStrike">
                          <a:effectLst/>
                        </a:rPr>
                        <a:t>GIROS 2017</a:t>
                      </a:r>
                      <a:endParaRPr lang="es-CO" sz="1200" b="1" i="0" u="none" strike="noStrike">
                        <a:solidFill>
                          <a:srgbClr val="000000"/>
                        </a:solidFill>
                        <a:effectLst/>
                        <a:latin typeface="Arial" panose="020B0604020202020204" pitchFamily="34" charset="0"/>
                      </a:endParaRPr>
                    </a:p>
                  </a:txBody>
                  <a:tcPr marL="8952" marR="8952" marT="8952" marB="0" anchor="ctr"/>
                </a:tc>
                <a:extLst>
                  <a:ext uri="{0D108BD9-81ED-4DB2-BD59-A6C34878D82A}">
                    <a16:rowId xmlns:a16="http://schemas.microsoft.com/office/drawing/2014/main" val="2472645134"/>
                  </a:ext>
                </a:extLst>
              </a:tr>
              <a:tr h="372626">
                <a:tc>
                  <a:txBody>
                    <a:bodyPr/>
                    <a:lstStyle/>
                    <a:p>
                      <a:pPr algn="l" fontAlgn="b"/>
                      <a:r>
                        <a:rPr lang="es-CO" sz="1200" b="1" u="none" strike="noStrike">
                          <a:effectLst/>
                        </a:rPr>
                        <a:t>INVERSION</a:t>
                      </a:r>
                      <a:endParaRPr lang="es-CO" sz="1200" b="1"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b="1" u="none" strike="noStrike">
                          <a:effectLst/>
                        </a:rPr>
                        <a:t>1.610.225.600</a:t>
                      </a:r>
                      <a:endParaRPr lang="es-CO" sz="1200" b="1"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b="1" u="none" strike="noStrike">
                          <a:effectLst/>
                        </a:rPr>
                        <a:t>1.610.225.600</a:t>
                      </a:r>
                      <a:endParaRPr lang="es-CO" sz="1200" b="1"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b="1" u="none" strike="noStrike" dirty="0">
                          <a:effectLst/>
                        </a:rPr>
                        <a:t>1.124.692.039</a:t>
                      </a:r>
                      <a:endParaRPr lang="es-CO" sz="1200" b="1" i="0" u="none" strike="noStrike" dirty="0">
                        <a:solidFill>
                          <a:srgbClr val="000000"/>
                        </a:solidFill>
                        <a:effectLst/>
                        <a:latin typeface="Arial" panose="020B0604020202020204" pitchFamily="34" charset="0"/>
                      </a:endParaRPr>
                    </a:p>
                  </a:txBody>
                  <a:tcPr marL="8952" marR="8952" marT="8952" marB="0" anchor="b"/>
                </a:tc>
                <a:tc>
                  <a:txBody>
                    <a:bodyPr/>
                    <a:lstStyle/>
                    <a:p>
                      <a:pPr algn="r" fontAlgn="b"/>
                      <a:r>
                        <a:rPr lang="es-CO" sz="1200" b="1" u="none" strike="noStrike" dirty="0">
                          <a:effectLst/>
                        </a:rPr>
                        <a:t>849.670.140</a:t>
                      </a:r>
                      <a:endParaRPr lang="es-CO" sz="1200" b="1" i="0" u="none" strike="noStrike" dirty="0">
                        <a:solidFill>
                          <a:srgbClr val="000000"/>
                        </a:solidFill>
                        <a:effectLst/>
                        <a:latin typeface="Arial" panose="020B0604020202020204" pitchFamily="34" charset="0"/>
                      </a:endParaRPr>
                    </a:p>
                  </a:txBody>
                  <a:tcPr marL="8952" marR="8952" marT="8952" marB="0" anchor="b"/>
                </a:tc>
                <a:tc>
                  <a:txBody>
                    <a:bodyPr/>
                    <a:lstStyle/>
                    <a:p>
                      <a:pPr algn="r" fontAlgn="b"/>
                      <a:r>
                        <a:rPr lang="es-CO" sz="1200" b="1" u="none" strike="noStrike" kern="1200" dirty="0">
                          <a:solidFill>
                            <a:schemeClr val="dk1"/>
                          </a:solidFill>
                          <a:effectLst/>
                          <a:latin typeface="+mn-lt"/>
                          <a:ea typeface="+mn-ea"/>
                          <a:cs typeface="+mn-cs"/>
                        </a:rPr>
                        <a:t>442.117.404</a:t>
                      </a:r>
                    </a:p>
                  </a:txBody>
                  <a:tcPr marL="9525" marR="9525" marT="9525" marB="0" anchor="b"/>
                </a:tc>
                <a:tc>
                  <a:txBody>
                    <a:bodyPr/>
                    <a:lstStyle/>
                    <a:p>
                      <a:pPr algn="r" fontAlgn="b"/>
                      <a:r>
                        <a:rPr lang="es-CO" sz="1200" b="1" u="none" strike="noStrike" kern="1200">
                          <a:solidFill>
                            <a:schemeClr val="dk1"/>
                          </a:solidFill>
                          <a:effectLst/>
                          <a:latin typeface="+mn-lt"/>
                          <a:ea typeface="+mn-ea"/>
                          <a:cs typeface="+mn-cs"/>
                        </a:rPr>
                        <a:t>442.117.404</a:t>
                      </a:r>
                    </a:p>
                  </a:txBody>
                  <a:tcPr marL="9525" marR="9525" marT="9525" marB="0" anchor="b"/>
                </a:tc>
                <a:tc>
                  <a:txBody>
                    <a:bodyPr/>
                    <a:lstStyle/>
                    <a:p>
                      <a:pPr algn="r" fontAlgn="b"/>
                      <a:r>
                        <a:rPr lang="es-CO" sz="1200" b="1" u="none" strike="noStrike" kern="1200">
                          <a:solidFill>
                            <a:schemeClr val="dk1"/>
                          </a:solidFill>
                          <a:effectLst/>
                          <a:latin typeface="+mn-lt"/>
                          <a:ea typeface="+mn-ea"/>
                          <a:cs typeface="+mn-cs"/>
                        </a:rPr>
                        <a:t>258.570.516</a:t>
                      </a:r>
                    </a:p>
                  </a:txBody>
                  <a:tcPr marL="9525" marR="9525" marT="9525" marB="0" anchor="b"/>
                </a:tc>
                <a:tc>
                  <a:txBody>
                    <a:bodyPr/>
                    <a:lstStyle/>
                    <a:p>
                      <a:pPr algn="r" fontAlgn="b"/>
                      <a:r>
                        <a:rPr lang="es-CO" sz="1200" b="1" u="none" strike="noStrike" kern="1200">
                          <a:solidFill>
                            <a:schemeClr val="dk1"/>
                          </a:solidFill>
                          <a:effectLst/>
                          <a:latin typeface="+mn-lt"/>
                          <a:ea typeface="+mn-ea"/>
                          <a:cs typeface="+mn-cs"/>
                        </a:rPr>
                        <a:t>129.610.000</a:t>
                      </a:r>
                    </a:p>
                  </a:txBody>
                  <a:tcPr marL="9525" marR="9525" marT="9525" marB="0" anchor="b"/>
                </a:tc>
                <a:extLst>
                  <a:ext uri="{0D108BD9-81ED-4DB2-BD59-A6C34878D82A}">
                    <a16:rowId xmlns:a16="http://schemas.microsoft.com/office/drawing/2014/main" val="1339040335"/>
                  </a:ext>
                </a:extLst>
              </a:tr>
              <a:tr h="745251">
                <a:tc>
                  <a:txBody>
                    <a:bodyPr/>
                    <a:lstStyle/>
                    <a:p>
                      <a:pPr algn="l" fontAlgn="b"/>
                      <a:r>
                        <a:rPr lang="es-CO" sz="1200" u="none" strike="noStrike">
                          <a:effectLst/>
                        </a:rPr>
                        <a:t>CUENTAS POR PAGAR (Vigencias anteriores)</a:t>
                      </a:r>
                      <a:endParaRPr lang="es-CO" sz="1200" b="1"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5.743.995.098</a:t>
                      </a:r>
                      <a:endParaRPr lang="es-CO" sz="1200" b="1"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a:effectLst/>
                        </a:rPr>
                        <a:t>5.705.811.402</a:t>
                      </a:r>
                      <a:endParaRPr lang="es-CO" sz="1200" b="1" i="0" u="none" strike="noStrike">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dirty="0">
                          <a:effectLst/>
                        </a:rPr>
                        <a:t>3.442.331.218</a:t>
                      </a:r>
                      <a:endParaRPr lang="es-CO" sz="1200" b="1" i="0" u="none" strike="noStrike" dirty="0">
                        <a:solidFill>
                          <a:srgbClr val="000000"/>
                        </a:solidFill>
                        <a:effectLst/>
                        <a:latin typeface="Arial" panose="020B0604020202020204" pitchFamily="34" charset="0"/>
                      </a:endParaRPr>
                    </a:p>
                  </a:txBody>
                  <a:tcPr marL="8952" marR="8952" marT="8952" marB="0" anchor="b"/>
                </a:tc>
                <a:tc>
                  <a:txBody>
                    <a:bodyPr/>
                    <a:lstStyle/>
                    <a:p>
                      <a:pPr algn="r" fontAlgn="b"/>
                      <a:r>
                        <a:rPr lang="es-CO" sz="1200" u="none" strike="noStrike" kern="1200" dirty="0">
                          <a:solidFill>
                            <a:schemeClr val="dk1"/>
                          </a:solidFill>
                          <a:effectLst/>
                          <a:latin typeface="+mn-lt"/>
                          <a:ea typeface="+mn-ea"/>
                          <a:cs typeface="+mn-cs"/>
                        </a:rPr>
                        <a:t>3.393.992.104</a:t>
                      </a:r>
                    </a:p>
                  </a:txBody>
                  <a:tcPr marL="9525" marR="9525" marT="9525" marB="0" anchor="b"/>
                </a:tc>
                <a:tc>
                  <a:txBody>
                    <a:bodyPr/>
                    <a:lstStyle/>
                    <a:p>
                      <a:pPr algn="r" fontAlgn="b"/>
                      <a:r>
                        <a:rPr lang="es-CO" sz="1200" b="0" u="none" strike="noStrike" kern="1200" dirty="0">
                          <a:solidFill>
                            <a:schemeClr val="dk1"/>
                          </a:solidFill>
                          <a:effectLst/>
                          <a:latin typeface="+mn-lt"/>
                          <a:ea typeface="+mn-ea"/>
                          <a:cs typeface="+mn-cs"/>
                        </a:rPr>
                        <a:t>5.679.253.124</a:t>
                      </a:r>
                    </a:p>
                  </a:txBody>
                  <a:tcPr marL="9525" marR="9525" marT="9525" marB="0" anchor="b"/>
                </a:tc>
                <a:tc>
                  <a:txBody>
                    <a:bodyPr/>
                    <a:lstStyle/>
                    <a:p>
                      <a:pPr algn="r" fontAlgn="b"/>
                      <a:r>
                        <a:rPr lang="es-CO" sz="1200" b="0" u="none" strike="noStrike" kern="1200" dirty="0">
                          <a:solidFill>
                            <a:schemeClr val="dk1"/>
                          </a:solidFill>
                          <a:effectLst/>
                          <a:latin typeface="+mn-lt"/>
                          <a:ea typeface="+mn-ea"/>
                          <a:cs typeface="+mn-cs"/>
                        </a:rPr>
                        <a:t>5.632.826.731</a:t>
                      </a:r>
                    </a:p>
                  </a:txBody>
                  <a:tcPr marL="9525" marR="9525" marT="9525" marB="0" anchor="b"/>
                </a:tc>
                <a:tc>
                  <a:txBody>
                    <a:bodyPr/>
                    <a:lstStyle/>
                    <a:p>
                      <a:pPr algn="r" fontAlgn="b"/>
                      <a:r>
                        <a:rPr lang="es-CO" sz="1200" b="0" u="none" strike="noStrike" kern="1200" dirty="0">
                          <a:solidFill>
                            <a:schemeClr val="dk1"/>
                          </a:solidFill>
                          <a:effectLst/>
                          <a:latin typeface="+mn-lt"/>
                          <a:ea typeface="+mn-ea"/>
                          <a:cs typeface="+mn-cs"/>
                        </a:rPr>
                        <a:t>5.632.826.731</a:t>
                      </a:r>
                    </a:p>
                  </a:txBody>
                  <a:tcPr marL="9525" marR="9525" marT="9525" marB="0" anchor="b"/>
                </a:tc>
                <a:tc>
                  <a:txBody>
                    <a:bodyPr/>
                    <a:lstStyle/>
                    <a:p>
                      <a:pPr algn="r" fontAlgn="b"/>
                      <a:r>
                        <a:rPr lang="es-CO" sz="1200" b="0" u="none" strike="noStrike" kern="1200" dirty="0">
                          <a:solidFill>
                            <a:schemeClr val="dk1"/>
                          </a:solidFill>
                          <a:effectLst/>
                          <a:latin typeface="+mn-lt"/>
                          <a:ea typeface="+mn-ea"/>
                          <a:cs typeface="+mn-cs"/>
                        </a:rPr>
                        <a:t>5.616.130.783</a:t>
                      </a:r>
                    </a:p>
                  </a:txBody>
                  <a:tcPr marL="9525" marR="9525" marT="9525" marB="0" anchor="b"/>
                </a:tc>
                <a:extLst>
                  <a:ext uri="{0D108BD9-81ED-4DB2-BD59-A6C34878D82A}">
                    <a16:rowId xmlns:a16="http://schemas.microsoft.com/office/drawing/2014/main" val="726260899"/>
                  </a:ext>
                </a:extLst>
              </a:tr>
              <a:tr h="372626">
                <a:tc>
                  <a:txBody>
                    <a:bodyPr/>
                    <a:lstStyle/>
                    <a:p>
                      <a:pPr algn="l" fontAlgn="b"/>
                      <a:r>
                        <a:rPr lang="es-CO" sz="1200" b="1" u="none" strike="noStrike" dirty="0">
                          <a:effectLst/>
                        </a:rPr>
                        <a:t>TOTAL DE GASTOS</a:t>
                      </a:r>
                      <a:endParaRPr lang="es-CO" sz="1200" b="1" i="0" u="none" strike="noStrike" dirty="0">
                        <a:solidFill>
                          <a:srgbClr val="000000"/>
                        </a:solidFill>
                        <a:effectLst/>
                        <a:latin typeface="Arial" panose="020B0604020202020204" pitchFamily="34" charset="0"/>
                      </a:endParaRPr>
                    </a:p>
                  </a:txBody>
                  <a:tcPr marL="8952" marR="8952" marT="8952" marB="0" anchor="b"/>
                </a:tc>
                <a:tc>
                  <a:txBody>
                    <a:bodyPr/>
                    <a:lstStyle/>
                    <a:p>
                      <a:pPr algn="r" fontAlgn="b"/>
                      <a:r>
                        <a:rPr lang="es-CO" sz="1200" b="1" u="none" strike="noStrike" dirty="0">
                          <a:effectLst/>
                        </a:rPr>
                        <a:t>29.595.949.644</a:t>
                      </a:r>
                      <a:endParaRPr lang="es-CO" sz="1200" b="1" i="0" u="none" strike="noStrike" dirty="0">
                        <a:solidFill>
                          <a:srgbClr val="000000"/>
                        </a:solidFill>
                        <a:effectLst/>
                        <a:latin typeface="Arial" panose="020B0604020202020204" pitchFamily="34" charset="0"/>
                      </a:endParaRPr>
                    </a:p>
                  </a:txBody>
                  <a:tcPr marL="8952" marR="8952" marT="8952" marB="0" anchor="b"/>
                </a:tc>
                <a:tc>
                  <a:txBody>
                    <a:bodyPr/>
                    <a:lstStyle/>
                    <a:p>
                      <a:pPr algn="r" fontAlgn="b"/>
                      <a:r>
                        <a:rPr lang="es-CO" sz="1200" b="1" u="none" strike="noStrike" dirty="0">
                          <a:effectLst/>
                        </a:rPr>
                        <a:t>27.844.416.989</a:t>
                      </a:r>
                      <a:endParaRPr lang="es-CO" sz="1200" b="1" i="0" u="none" strike="noStrike" dirty="0">
                        <a:solidFill>
                          <a:srgbClr val="000000"/>
                        </a:solidFill>
                        <a:effectLst/>
                        <a:latin typeface="Arial" panose="020B0604020202020204" pitchFamily="34" charset="0"/>
                      </a:endParaRPr>
                    </a:p>
                  </a:txBody>
                  <a:tcPr marL="8952" marR="8952" marT="8952" marB="0" anchor="b"/>
                </a:tc>
                <a:tc>
                  <a:txBody>
                    <a:bodyPr/>
                    <a:lstStyle/>
                    <a:p>
                      <a:pPr algn="r" fontAlgn="b"/>
                      <a:r>
                        <a:rPr lang="es-CO" sz="1200" b="1" u="none" strike="noStrike" dirty="0">
                          <a:effectLst/>
                        </a:rPr>
                        <a:t>24.471.788.139</a:t>
                      </a:r>
                      <a:endParaRPr lang="es-CO" sz="1200" b="1" i="0" u="none" strike="noStrike" dirty="0">
                        <a:solidFill>
                          <a:srgbClr val="000000"/>
                        </a:solidFill>
                        <a:effectLst/>
                        <a:latin typeface="Arial" panose="020B0604020202020204" pitchFamily="34" charset="0"/>
                      </a:endParaRPr>
                    </a:p>
                  </a:txBody>
                  <a:tcPr marL="8952" marR="8952" marT="8952" marB="0" anchor="b"/>
                </a:tc>
                <a:tc>
                  <a:txBody>
                    <a:bodyPr/>
                    <a:lstStyle/>
                    <a:p>
                      <a:pPr algn="r" fontAlgn="b"/>
                      <a:r>
                        <a:rPr lang="es-CO" sz="1200" b="1" u="none" strike="noStrike" dirty="0">
                          <a:effectLst/>
                        </a:rPr>
                        <a:t>19.117.466.648</a:t>
                      </a:r>
                    </a:p>
                  </a:txBody>
                  <a:tcPr marL="8952" marR="8952" marT="8952" marB="0" anchor="b"/>
                </a:tc>
                <a:tc>
                  <a:txBody>
                    <a:bodyPr/>
                    <a:lstStyle/>
                    <a:p>
                      <a:pPr algn="r" fontAlgn="b"/>
                      <a:r>
                        <a:rPr lang="es-CO" sz="1200" b="1" u="none" strike="noStrike" kern="1200">
                          <a:solidFill>
                            <a:schemeClr val="dk1"/>
                          </a:solidFill>
                          <a:effectLst/>
                          <a:latin typeface="+mn-lt"/>
                          <a:ea typeface="+mn-ea"/>
                          <a:cs typeface="+mn-cs"/>
                        </a:rPr>
                        <a:t>27.656.723.530</a:t>
                      </a:r>
                    </a:p>
                  </a:txBody>
                  <a:tcPr marL="9525" marR="9525" marT="9525" marB="0" anchor="b"/>
                </a:tc>
                <a:tc>
                  <a:txBody>
                    <a:bodyPr/>
                    <a:lstStyle/>
                    <a:p>
                      <a:pPr algn="r" fontAlgn="b"/>
                      <a:r>
                        <a:rPr lang="es-CO" sz="1200" b="1" u="none" strike="noStrike" kern="1200">
                          <a:solidFill>
                            <a:schemeClr val="dk1"/>
                          </a:solidFill>
                          <a:effectLst/>
                          <a:latin typeface="+mn-lt"/>
                          <a:ea typeface="+mn-ea"/>
                          <a:cs typeface="+mn-cs"/>
                        </a:rPr>
                        <a:t>27.241.100.063</a:t>
                      </a:r>
                    </a:p>
                  </a:txBody>
                  <a:tcPr marL="9525" marR="9525" marT="9525" marB="0" anchor="b"/>
                </a:tc>
                <a:tc>
                  <a:txBody>
                    <a:bodyPr/>
                    <a:lstStyle/>
                    <a:p>
                      <a:pPr algn="r" fontAlgn="b"/>
                      <a:r>
                        <a:rPr lang="es-CO" sz="1200" b="1" u="none" strike="noStrike" kern="1200" dirty="0">
                          <a:solidFill>
                            <a:schemeClr val="dk1"/>
                          </a:solidFill>
                          <a:effectLst/>
                          <a:latin typeface="+mn-lt"/>
                          <a:ea typeface="+mn-ea"/>
                          <a:cs typeface="+mn-cs"/>
                        </a:rPr>
                        <a:t>27.010.710.258</a:t>
                      </a:r>
                    </a:p>
                  </a:txBody>
                  <a:tcPr marL="9525" marR="9525" marT="9525" marB="0" anchor="b"/>
                </a:tc>
                <a:tc>
                  <a:txBody>
                    <a:bodyPr/>
                    <a:lstStyle/>
                    <a:p>
                      <a:pPr algn="r" fontAlgn="b"/>
                      <a:r>
                        <a:rPr lang="es-CO" sz="1200" b="1" u="none" strike="noStrike" kern="1200" dirty="0">
                          <a:solidFill>
                            <a:schemeClr val="dk1"/>
                          </a:solidFill>
                          <a:effectLst/>
                          <a:latin typeface="+mn-lt"/>
                          <a:ea typeface="+mn-ea"/>
                          <a:cs typeface="+mn-cs"/>
                        </a:rPr>
                        <a:t>20.999.391.841</a:t>
                      </a:r>
                    </a:p>
                  </a:txBody>
                  <a:tcPr marL="9525" marR="9525" marT="9525" marB="0" anchor="b"/>
                </a:tc>
                <a:extLst>
                  <a:ext uri="{0D108BD9-81ED-4DB2-BD59-A6C34878D82A}">
                    <a16:rowId xmlns:a16="http://schemas.microsoft.com/office/drawing/2014/main" val="1111753178"/>
                  </a:ext>
                </a:extLst>
              </a:tr>
            </a:tbl>
          </a:graphicData>
        </a:graphic>
      </p:graphicFrame>
    </p:spTree>
    <p:extLst>
      <p:ext uri="{BB962C8B-B14F-4D97-AF65-F5344CB8AC3E}">
        <p14:creationId xmlns:p14="http://schemas.microsoft.com/office/powerpoint/2010/main" val="2301851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2A8BABA3-7C39-456C-A796-F8768B684371}"/>
              </a:ext>
            </a:extLst>
          </p:cNvPr>
          <p:cNvSpPr txBox="1"/>
          <p:nvPr/>
        </p:nvSpPr>
        <p:spPr>
          <a:xfrm>
            <a:off x="1224742" y="669235"/>
            <a:ext cx="10241280" cy="646331"/>
          </a:xfrm>
          <a:prstGeom prst="rect">
            <a:avLst/>
          </a:prstGeom>
          <a:noFill/>
        </p:spPr>
        <p:txBody>
          <a:bodyPr wrap="square" rtlCol="0">
            <a:spAutoFit/>
          </a:bodyPr>
          <a:lstStyle/>
          <a:p>
            <a:pPr algn="ctr"/>
            <a:r>
              <a:rPr lang="es-ES" sz="3600" dirty="0">
                <a:ln>
                  <a:solidFill>
                    <a:schemeClr val="tx1"/>
                  </a:solidFill>
                </a:ln>
                <a:solidFill>
                  <a:schemeClr val="accent1">
                    <a:lumMod val="50000"/>
                  </a:schemeClr>
                </a:solidFill>
                <a:latin typeface="Century Gothic" panose="020B0502020202020204" pitchFamily="34" charset="0"/>
              </a:rPr>
              <a:t>GASTOS PRESUPUESTADOS</a:t>
            </a:r>
          </a:p>
        </p:txBody>
      </p:sp>
      <p:graphicFrame>
        <p:nvGraphicFramePr>
          <p:cNvPr id="4" name="Gráfico 3">
            <a:extLst>
              <a:ext uri="{FF2B5EF4-FFF2-40B4-BE49-F238E27FC236}">
                <a16:creationId xmlns:a16="http://schemas.microsoft.com/office/drawing/2014/main" id="{96437FFE-C36A-4080-81F8-33428FEAC9F4}"/>
              </a:ext>
            </a:extLst>
          </p:cNvPr>
          <p:cNvGraphicFramePr>
            <a:graphicFrameLocks/>
          </p:cNvGraphicFramePr>
          <p:nvPr>
            <p:extLst/>
          </p:nvPr>
        </p:nvGraphicFramePr>
        <p:xfrm>
          <a:off x="914400" y="1315565"/>
          <a:ext cx="10551622" cy="48731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41599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2A8BABA3-7C39-456C-A796-F8768B684371}"/>
              </a:ext>
            </a:extLst>
          </p:cNvPr>
          <p:cNvSpPr txBox="1"/>
          <p:nvPr/>
        </p:nvSpPr>
        <p:spPr>
          <a:xfrm>
            <a:off x="1224742" y="802092"/>
            <a:ext cx="10241280" cy="646331"/>
          </a:xfrm>
          <a:prstGeom prst="rect">
            <a:avLst/>
          </a:prstGeom>
          <a:noFill/>
        </p:spPr>
        <p:txBody>
          <a:bodyPr wrap="square" rtlCol="0">
            <a:spAutoFit/>
          </a:bodyPr>
          <a:lstStyle/>
          <a:p>
            <a:pPr algn="ctr"/>
            <a:r>
              <a:rPr lang="es-ES" sz="3600" dirty="0">
                <a:ln>
                  <a:solidFill>
                    <a:schemeClr val="tx1"/>
                  </a:solidFill>
                </a:ln>
                <a:solidFill>
                  <a:schemeClr val="accent1">
                    <a:lumMod val="50000"/>
                  </a:schemeClr>
                </a:solidFill>
                <a:latin typeface="Century Gothic" panose="020B0502020202020204" pitchFamily="34" charset="0"/>
              </a:rPr>
              <a:t>GASTOS COMPROMETIDOS </a:t>
            </a:r>
          </a:p>
        </p:txBody>
      </p:sp>
      <p:graphicFrame>
        <p:nvGraphicFramePr>
          <p:cNvPr id="5" name="Gráfico 4">
            <a:extLst>
              <a:ext uri="{FF2B5EF4-FFF2-40B4-BE49-F238E27FC236}">
                <a16:creationId xmlns:a16="http://schemas.microsoft.com/office/drawing/2014/main" id="{E67249B0-1D9D-4391-B344-7DC30EF45945}"/>
              </a:ext>
            </a:extLst>
          </p:cNvPr>
          <p:cNvGraphicFramePr>
            <a:graphicFrameLocks/>
          </p:cNvGraphicFramePr>
          <p:nvPr>
            <p:extLst/>
          </p:nvPr>
        </p:nvGraphicFramePr>
        <p:xfrm>
          <a:off x="993913" y="1448423"/>
          <a:ext cx="10575235" cy="46074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8934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6" name="Marcador de contenido 5">
            <a:extLst>
              <a:ext uri="{FF2B5EF4-FFF2-40B4-BE49-F238E27FC236}">
                <a16:creationId xmlns:a16="http://schemas.microsoft.com/office/drawing/2014/main" id="{EF647136-7539-429B-A544-3432065D25A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926187" y="1825625"/>
            <a:ext cx="4339625" cy="4351338"/>
          </a:xfrm>
        </p:spPr>
      </p:pic>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ángulo 6"/>
          <p:cNvSpPr/>
          <p:nvPr/>
        </p:nvSpPr>
        <p:spPr>
          <a:xfrm>
            <a:off x="172279" y="104576"/>
            <a:ext cx="5141844" cy="923330"/>
          </a:xfrm>
          <a:prstGeom prst="rect">
            <a:avLst/>
          </a:prstGeom>
        </p:spPr>
        <p:txBody>
          <a:bodyPr wrap="square">
            <a:spAutoFit/>
          </a:bodyPr>
          <a:lstStyle/>
          <a:p>
            <a:pPr algn="ctr"/>
            <a:r>
              <a:rPr lang="es-ES" sz="5400" b="1" dirty="0">
                <a:solidFill>
                  <a:srgbClr val="C00000"/>
                </a:solidFill>
                <a:latin typeface="Calibri Light" panose="020F0302020204030204" pitchFamily="34" charset="0"/>
              </a:rPr>
              <a:t>PRESUPUESTO</a:t>
            </a:r>
          </a:p>
        </p:txBody>
      </p:sp>
    </p:spTree>
    <p:extLst>
      <p:ext uri="{BB962C8B-B14F-4D97-AF65-F5344CB8AC3E}">
        <p14:creationId xmlns:p14="http://schemas.microsoft.com/office/powerpoint/2010/main" val="2074017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2A8BABA3-7C39-456C-A796-F8768B684371}"/>
              </a:ext>
            </a:extLst>
          </p:cNvPr>
          <p:cNvSpPr txBox="1"/>
          <p:nvPr/>
        </p:nvSpPr>
        <p:spPr>
          <a:xfrm>
            <a:off x="1224742" y="802092"/>
            <a:ext cx="10241280" cy="646331"/>
          </a:xfrm>
          <a:prstGeom prst="rect">
            <a:avLst/>
          </a:prstGeom>
          <a:noFill/>
        </p:spPr>
        <p:txBody>
          <a:bodyPr wrap="square" rtlCol="0">
            <a:spAutoFit/>
          </a:bodyPr>
          <a:lstStyle/>
          <a:p>
            <a:pPr algn="ctr"/>
            <a:r>
              <a:rPr lang="es-ES" sz="3600" dirty="0">
                <a:ln>
                  <a:solidFill>
                    <a:schemeClr val="tx1"/>
                  </a:solidFill>
                </a:ln>
                <a:solidFill>
                  <a:schemeClr val="accent1">
                    <a:lumMod val="50000"/>
                  </a:schemeClr>
                </a:solidFill>
                <a:latin typeface="Century Gothic" panose="020B0502020202020204" pitchFamily="34" charset="0"/>
              </a:rPr>
              <a:t>GASTOS OBLIGADOS</a:t>
            </a:r>
          </a:p>
        </p:txBody>
      </p:sp>
      <p:graphicFrame>
        <p:nvGraphicFramePr>
          <p:cNvPr id="3" name="Gráfico 2">
            <a:extLst>
              <a:ext uri="{FF2B5EF4-FFF2-40B4-BE49-F238E27FC236}">
                <a16:creationId xmlns:a16="http://schemas.microsoft.com/office/drawing/2014/main" id="{B95CFC6D-0AD2-467C-9170-511D3EADA5EC}"/>
              </a:ext>
            </a:extLst>
          </p:cNvPr>
          <p:cNvGraphicFramePr>
            <a:graphicFrameLocks/>
          </p:cNvGraphicFramePr>
          <p:nvPr>
            <p:extLst/>
          </p:nvPr>
        </p:nvGraphicFramePr>
        <p:xfrm>
          <a:off x="980661" y="1448423"/>
          <a:ext cx="10376452" cy="46074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173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2A8BABA3-7C39-456C-A796-F8768B684371}"/>
              </a:ext>
            </a:extLst>
          </p:cNvPr>
          <p:cNvSpPr txBox="1"/>
          <p:nvPr/>
        </p:nvSpPr>
        <p:spPr>
          <a:xfrm>
            <a:off x="975360" y="470787"/>
            <a:ext cx="10241280" cy="646331"/>
          </a:xfrm>
          <a:prstGeom prst="rect">
            <a:avLst/>
          </a:prstGeom>
          <a:noFill/>
        </p:spPr>
        <p:txBody>
          <a:bodyPr wrap="square" rtlCol="0">
            <a:spAutoFit/>
          </a:bodyPr>
          <a:lstStyle/>
          <a:p>
            <a:pPr algn="ctr"/>
            <a:r>
              <a:rPr lang="es-ES" sz="3600" dirty="0">
                <a:ln>
                  <a:solidFill>
                    <a:schemeClr val="tx1"/>
                  </a:solidFill>
                </a:ln>
                <a:solidFill>
                  <a:schemeClr val="accent1">
                    <a:lumMod val="50000"/>
                  </a:schemeClr>
                </a:solidFill>
                <a:latin typeface="Century Gothic" panose="020B0502020202020204" pitchFamily="34" charset="0"/>
              </a:rPr>
              <a:t>GASTOS GIRADOS</a:t>
            </a:r>
          </a:p>
        </p:txBody>
      </p:sp>
      <p:graphicFrame>
        <p:nvGraphicFramePr>
          <p:cNvPr id="5" name="Gráfico 4">
            <a:extLst>
              <a:ext uri="{FF2B5EF4-FFF2-40B4-BE49-F238E27FC236}">
                <a16:creationId xmlns:a16="http://schemas.microsoft.com/office/drawing/2014/main" id="{B6DF5CC6-2BDB-4433-8142-2511C1B53915}"/>
              </a:ext>
            </a:extLst>
          </p:cNvPr>
          <p:cNvGraphicFramePr>
            <a:graphicFrameLocks/>
          </p:cNvGraphicFramePr>
          <p:nvPr>
            <p:extLst/>
          </p:nvPr>
        </p:nvGraphicFramePr>
        <p:xfrm>
          <a:off x="874643" y="1448423"/>
          <a:ext cx="9872870" cy="47800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2522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2A8BABA3-7C39-456C-A796-F8768B684371}"/>
              </a:ext>
            </a:extLst>
          </p:cNvPr>
          <p:cNvSpPr txBox="1"/>
          <p:nvPr/>
        </p:nvSpPr>
        <p:spPr>
          <a:xfrm>
            <a:off x="1145229" y="0"/>
            <a:ext cx="10241280" cy="646331"/>
          </a:xfrm>
          <a:prstGeom prst="rect">
            <a:avLst/>
          </a:prstGeom>
          <a:noFill/>
        </p:spPr>
        <p:txBody>
          <a:bodyPr wrap="square" rtlCol="0">
            <a:spAutoFit/>
          </a:bodyPr>
          <a:lstStyle/>
          <a:p>
            <a:pPr algn="ctr"/>
            <a:r>
              <a:rPr lang="es-ES" sz="3600" dirty="0">
                <a:ln>
                  <a:solidFill>
                    <a:schemeClr val="tx1"/>
                  </a:solidFill>
                </a:ln>
                <a:solidFill>
                  <a:schemeClr val="accent1">
                    <a:lumMod val="50000"/>
                  </a:schemeClr>
                </a:solidFill>
                <a:latin typeface="Century Gothic" panose="020B0502020202020204" pitchFamily="34" charset="0"/>
              </a:rPr>
              <a:t>GASTOS TOTALES</a:t>
            </a:r>
          </a:p>
        </p:txBody>
      </p:sp>
      <p:graphicFrame>
        <p:nvGraphicFramePr>
          <p:cNvPr id="4" name="Gráfico 3">
            <a:extLst>
              <a:ext uri="{FF2B5EF4-FFF2-40B4-BE49-F238E27FC236}">
                <a16:creationId xmlns:a16="http://schemas.microsoft.com/office/drawing/2014/main" id="{618D5713-3380-4F61-A5DC-B3B4509805FA}"/>
              </a:ext>
            </a:extLst>
          </p:cNvPr>
          <p:cNvGraphicFramePr>
            <a:graphicFrameLocks/>
          </p:cNvGraphicFramePr>
          <p:nvPr>
            <p:extLst>
              <p:ext uri="{D42A27DB-BD31-4B8C-83A1-F6EECF244321}">
                <p14:modId xmlns:p14="http://schemas.microsoft.com/office/powerpoint/2010/main" val="3529093450"/>
              </p:ext>
            </p:extLst>
          </p:nvPr>
        </p:nvGraphicFramePr>
        <p:xfrm>
          <a:off x="384312" y="646331"/>
          <a:ext cx="3684105" cy="55159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a:extLst>
              <a:ext uri="{FF2B5EF4-FFF2-40B4-BE49-F238E27FC236}">
                <a16:creationId xmlns:a16="http://schemas.microsoft.com/office/drawing/2014/main" id="{08E3D664-17EB-4DB9-AB6B-37539740319B}"/>
              </a:ext>
            </a:extLst>
          </p:cNvPr>
          <p:cNvGraphicFramePr>
            <a:graphicFrameLocks/>
          </p:cNvGraphicFramePr>
          <p:nvPr>
            <p:extLst>
              <p:ext uri="{D42A27DB-BD31-4B8C-83A1-F6EECF244321}">
                <p14:modId xmlns:p14="http://schemas.microsoft.com/office/powerpoint/2010/main" val="2162545290"/>
              </p:ext>
            </p:extLst>
          </p:nvPr>
        </p:nvGraphicFramePr>
        <p:xfrm>
          <a:off x="4068417" y="671034"/>
          <a:ext cx="3684105" cy="55159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842E4E8D-73F9-4588-95B8-D493E4ABD62D}"/>
              </a:ext>
            </a:extLst>
          </p:cNvPr>
          <p:cNvGraphicFramePr>
            <a:graphicFrameLocks/>
          </p:cNvGraphicFramePr>
          <p:nvPr>
            <p:extLst>
              <p:ext uri="{D42A27DB-BD31-4B8C-83A1-F6EECF244321}">
                <p14:modId xmlns:p14="http://schemas.microsoft.com/office/powerpoint/2010/main" val="2447523007"/>
              </p:ext>
            </p:extLst>
          </p:nvPr>
        </p:nvGraphicFramePr>
        <p:xfrm>
          <a:off x="7966364" y="671034"/>
          <a:ext cx="3684105" cy="54912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20962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endParaRPr lang="es-CO"/>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ángulo 5"/>
          <p:cNvSpPr/>
          <p:nvPr/>
        </p:nvSpPr>
        <p:spPr>
          <a:xfrm>
            <a:off x="-778590" y="0"/>
            <a:ext cx="8024517" cy="923330"/>
          </a:xfrm>
          <a:prstGeom prst="rect">
            <a:avLst/>
          </a:prstGeom>
        </p:spPr>
        <p:txBody>
          <a:bodyPr wrap="square">
            <a:spAutoFit/>
          </a:bodyPr>
          <a:lstStyle/>
          <a:p>
            <a:pPr algn="ctr"/>
            <a:r>
              <a:rPr lang="es-ES" sz="5400" b="1" dirty="0">
                <a:solidFill>
                  <a:srgbClr val="C00000"/>
                </a:solidFill>
                <a:latin typeface="+mj-lt"/>
              </a:rPr>
              <a:t>ESTADOS FINANCIEROS</a:t>
            </a:r>
          </a:p>
        </p:txBody>
      </p:sp>
    </p:spTree>
    <p:extLst>
      <p:ext uri="{BB962C8B-B14F-4D97-AF65-F5344CB8AC3E}">
        <p14:creationId xmlns:p14="http://schemas.microsoft.com/office/powerpoint/2010/main" val="1433738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C016E54E-D8D4-43A9-9E8E-1099BB90473C}"/>
              </a:ext>
            </a:extLst>
          </p:cNvPr>
          <p:cNvGraphicFramePr>
            <a:graphicFrameLocks noGrp="1"/>
          </p:cNvGraphicFramePr>
          <p:nvPr>
            <p:extLst>
              <p:ext uri="{D42A27DB-BD31-4B8C-83A1-F6EECF244321}">
                <p14:modId xmlns:p14="http://schemas.microsoft.com/office/powerpoint/2010/main" val="3961305364"/>
              </p:ext>
            </p:extLst>
          </p:nvPr>
        </p:nvGraphicFramePr>
        <p:xfrm>
          <a:off x="172279" y="659582"/>
          <a:ext cx="6472364" cy="3205249"/>
        </p:xfrm>
        <a:graphic>
          <a:graphicData uri="http://schemas.openxmlformats.org/drawingml/2006/table">
            <a:tbl>
              <a:tblPr>
                <a:tableStyleId>{5C22544A-7EE6-4342-B048-85BDC9FD1C3A}</a:tableStyleId>
              </a:tblPr>
              <a:tblGrid>
                <a:gridCol w="827294">
                  <a:extLst>
                    <a:ext uri="{9D8B030D-6E8A-4147-A177-3AD203B41FA5}">
                      <a16:colId xmlns:a16="http://schemas.microsoft.com/office/drawing/2014/main" val="3366197677"/>
                    </a:ext>
                  </a:extLst>
                </a:gridCol>
                <a:gridCol w="2822534">
                  <a:extLst>
                    <a:ext uri="{9D8B030D-6E8A-4147-A177-3AD203B41FA5}">
                      <a16:colId xmlns:a16="http://schemas.microsoft.com/office/drawing/2014/main" val="26096234"/>
                    </a:ext>
                  </a:extLst>
                </a:gridCol>
                <a:gridCol w="1330161">
                  <a:extLst>
                    <a:ext uri="{9D8B030D-6E8A-4147-A177-3AD203B41FA5}">
                      <a16:colId xmlns:a16="http://schemas.microsoft.com/office/drawing/2014/main" val="1902828034"/>
                    </a:ext>
                  </a:extLst>
                </a:gridCol>
                <a:gridCol w="1492375">
                  <a:extLst>
                    <a:ext uri="{9D8B030D-6E8A-4147-A177-3AD203B41FA5}">
                      <a16:colId xmlns:a16="http://schemas.microsoft.com/office/drawing/2014/main" val="2141733623"/>
                    </a:ext>
                  </a:extLst>
                </a:gridCol>
              </a:tblGrid>
              <a:tr h="235783">
                <a:tc>
                  <a:txBody>
                    <a:bodyPr/>
                    <a:lstStyle/>
                    <a:p>
                      <a:pPr algn="ctr" fontAlgn="b"/>
                      <a:r>
                        <a:rPr lang="es-CO" sz="1400" u="none" strike="noStrike">
                          <a:effectLst/>
                        </a:rPr>
                        <a:t>Código</a:t>
                      </a:r>
                      <a:endParaRPr lang="es-CO" sz="14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400" u="none" strike="noStrike">
                          <a:effectLst/>
                        </a:rPr>
                        <a:t>ACTIVO</a:t>
                      </a:r>
                      <a:endParaRPr lang="es-CO" sz="14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O" sz="1400" u="none" strike="noStrike">
                          <a:effectLst/>
                        </a:rPr>
                        <a:t>AÑO 2017</a:t>
                      </a:r>
                      <a:endParaRPr lang="es-CO" sz="1400" b="1"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O" sz="1400" u="none" strike="noStrike">
                          <a:effectLst/>
                        </a:rPr>
                        <a:t>AÑO 2016</a:t>
                      </a:r>
                      <a:endParaRPr lang="es-CO" sz="1400" b="1"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9971197"/>
                  </a:ext>
                </a:extLst>
              </a:tr>
              <a:tr h="200416">
                <a:tc>
                  <a:txBody>
                    <a:bodyPr/>
                    <a:lstStyle/>
                    <a:p>
                      <a:pPr algn="l" fontAlgn="b"/>
                      <a:endParaRPr lang="es-CO" sz="14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400" u="none" strike="noStrike">
                          <a:effectLst/>
                        </a:rPr>
                        <a:t> CORRIENTE</a:t>
                      </a:r>
                      <a:endParaRPr lang="es-CO" sz="14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400" u="none" strike="noStrike">
                          <a:effectLst/>
                        </a:rPr>
                        <a:t> 10.015.112.845 </a:t>
                      </a:r>
                      <a:endParaRPr lang="es-CO" sz="14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400" u="none" strike="noStrike" dirty="0">
                          <a:effectLst/>
                        </a:rPr>
                        <a:t> 10.812.054.200 </a:t>
                      </a:r>
                      <a:endParaRPr lang="es-CO"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0954693"/>
                  </a:ext>
                </a:extLst>
              </a:tr>
              <a:tr h="246724">
                <a:tc>
                  <a:txBody>
                    <a:bodyPr/>
                    <a:lstStyle/>
                    <a:p>
                      <a:pPr algn="r" fontAlgn="b"/>
                      <a:r>
                        <a:rPr lang="es-CO" sz="1400" u="none" strike="noStrike">
                          <a:effectLst/>
                        </a:rPr>
                        <a:t>11</a:t>
                      </a:r>
                      <a:endParaRPr lang="es-CO"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400" u="none" strike="noStrike">
                          <a:effectLst/>
                        </a:rPr>
                        <a:t>Efectivo y Equivalente al Efectivo</a:t>
                      </a:r>
                      <a:endParaRPr lang="es-CO"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400" u="none" strike="noStrike">
                          <a:effectLst/>
                        </a:rPr>
                        <a:t>      110.024.456 </a:t>
                      </a:r>
                      <a:endParaRPr lang="es-CO"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400" u="none" strike="noStrike">
                          <a:effectLst/>
                        </a:rPr>
                        <a:t>      324.836.742 </a:t>
                      </a:r>
                      <a:endParaRPr lang="es-CO"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5696706"/>
                  </a:ext>
                </a:extLst>
              </a:tr>
              <a:tr h="225287">
                <a:tc>
                  <a:txBody>
                    <a:bodyPr/>
                    <a:lstStyle/>
                    <a:p>
                      <a:pPr algn="r" fontAlgn="b"/>
                      <a:r>
                        <a:rPr lang="es-CO" sz="1400" u="none" strike="noStrike">
                          <a:effectLst/>
                        </a:rPr>
                        <a:t>12</a:t>
                      </a:r>
                      <a:endParaRPr lang="es-CO"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400" u="none" strike="noStrike">
                          <a:effectLst/>
                        </a:rPr>
                        <a:t>Inversiones e Instrumentos Derivados</a:t>
                      </a:r>
                      <a:endParaRPr lang="es-CO"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400" u="none" strike="noStrike">
                          <a:effectLst/>
                        </a:rPr>
                        <a:t>                       - </a:t>
                      </a:r>
                      <a:endParaRPr lang="es-CO"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400" u="none" strike="noStrike">
                          <a:effectLst/>
                        </a:rPr>
                        <a:t>                       - </a:t>
                      </a:r>
                      <a:endParaRPr lang="es-CO"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1802931"/>
                  </a:ext>
                </a:extLst>
              </a:tr>
              <a:tr h="200416">
                <a:tc>
                  <a:txBody>
                    <a:bodyPr/>
                    <a:lstStyle/>
                    <a:p>
                      <a:pPr algn="r" fontAlgn="b"/>
                      <a:r>
                        <a:rPr lang="es-CO" sz="1400" u="none" strike="noStrike">
                          <a:effectLst/>
                        </a:rPr>
                        <a:t>13</a:t>
                      </a:r>
                      <a:endParaRPr lang="es-CO"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400" u="none" strike="noStrike">
                          <a:effectLst/>
                        </a:rPr>
                        <a:t>Cuentas por cobrar</a:t>
                      </a:r>
                      <a:endParaRPr lang="es-CO"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400" u="none" strike="noStrike">
                          <a:effectLst/>
                        </a:rPr>
                        <a:t>   9.047.021.436 </a:t>
                      </a:r>
                      <a:endParaRPr lang="es-CO"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CO"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2574041"/>
                  </a:ext>
                </a:extLst>
              </a:tr>
              <a:tr h="200416">
                <a:tc>
                  <a:txBody>
                    <a:bodyPr/>
                    <a:lstStyle/>
                    <a:p>
                      <a:pPr algn="r" fontAlgn="b"/>
                      <a:r>
                        <a:rPr lang="es-CO" sz="1400" u="none" strike="noStrike">
                          <a:effectLst/>
                        </a:rPr>
                        <a:t>14</a:t>
                      </a:r>
                      <a:endParaRPr lang="es-CO"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400" u="none" strike="noStrike">
                          <a:effectLst/>
                        </a:rPr>
                        <a:t>Prestamos por Cobrar</a:t>
                      </a:r>
                      <a:endParaRPr lang="es-CO"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400" u="none" strike="noStrike">
                          <a:effectLst/>
                        </a:rPr>
                        <a:t>                       - </a:t>
                      </a:r>
                      <a:endParaRPr lang="es-CO"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400" u="none" strike="noStrike">
                          <a:effectLst/>
                        </a:rPr>
                        <a:t>   9.681.291.109 </a:t>
                      </a:r>
                      <a:endParaRPr lang="es-CO"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4369004"/>
                  </a:ext>
                </a:extLst>
              </a:tr>
              <a:tr h="200416">
                <a:tc>
                  <a:txBody>
                    <a:bodyPr/>
                    <a:lstStyle/>
                    <a:p>
                      <a:pPr algn="r" fontAlgn="b"/>
                      <a:r>
                        <a:rPr lang="es-CO" sz="1400" u="none" strike="noStrike">
                          <a:effectLst/>
                        </a:rPr>
                        <a:t>15</a:t>
                      </a:r>
                      <a:endParaRPr lang="es-CO"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400" u="none" strike="noStrike">
                          <a:effectLst/>
                        </a:rPr>
                        <a:t>Inventarios</a:t>
                      </a:r>
                      <a:endParaRPr lang="es-CO"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400" u="none" strike="noStrike">
                          <a:effectLst/>
                        </a:rPr>
                        <a:t>      670.945.572 </a:t>
                      </a:r>
                      <a:endParaRPr lang="es-CO"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400" u="none" strike="noStrike">
                          <a:effectLst/>
                        </a:rPr>
                        <a:t>      320.400.757 </a:t>
                      </a:r>
                      <a:endParaRPr lang="es-CO"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0978634"/>
                  </a:ext>
                </a:extLst>
              </a:tr>
              <a:tr h="200416">
                <a:tc>
                  <a:txBody>
                    <a:bodyPr/>
                    <a:lstStyle/>
                    <a:p>
                      <a:pPr algn="r" fontAlgn="b"/>
                      <a:r>
                        <a:rPr lang="es-CO" sz="1400" u="none" strike="noStrike">
                          <a:effectLst/>
                        </a:rPr>
                        <a:t>19</a:t>
                      </a:r>
                      <a:endParaRPr lang="es-CO"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400" u="none" strike="noStrike">
                          <a:effectLst/>
                        </a:rPr>
                        <a:t>Otros activos</a:t>
                      </a:r>
                      <a:endParaRPr lang="es-CO"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400" u="none" strike="noStrike">
                          <a:effectLst/>
                        </a:rPr>
                        <a:t>      187.121.381 </a:t>
                      </a:r>
                      <a:endParaRPr lang="es-CO"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400" u="none" strike="noStrike">
                          <a:effectLst/>
                        </a:rPr>
                        <a:t>      485.525.591 </a:t>
                      </a:r>
                      <a:endParaRPr lang="es-CO"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4983610"/>
                  </a:ext>
                </a:extLst>
              </a:tr>
              <a:tr h="200416">
                <a:tc>
                  <a:txBody>
                    <a:bodyPr/>
                    <a:lstStyle/>
                    <a:p>
                      <a:pPr algn="l" fontAlgn="b"/>
                      <a:endParaRPr lang="es-CO" sz="14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400" u="none" strike="noStrike">
                          <a:effectLst/>
                        </a:rPr>
                        <a:t> NO CORRIENTE</a:t>
                      </a:r>
                      <a:endParaRPr lang="es-CO" sz="14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400" u="none" strike="noStrike">
                          <a:effectLst/>
                        </a:rPr>
                        <a:t> 16.856.554.018 </a:t>
                      </a:r>
                      <a:endParaRPr lang="es-CO" sz="14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400" u="none" strike="noStrike">
                          <a:effectLst/>
                        </a:rPr>
                        <a:t> 18.423.184.218 </a:t>
                      </a:r>
                      <a:endParaRPr lang="es-CO" sz="14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5197849"/>
                  </a:ext>
                </a:extLst>
              </a:tr>
              <a:tr h="200416">
                <a:tc>
                  <a:txBody>
                    <a:bodyPr/>
                    <a:lstStyle/>
                    <a:p>
                      <a:pPr algn="r" fontAlgn="b"/>
                      <a:r>
                        <a:rPr lang="es-CO" sz="1400" u="none" strike="noStrike">
                          <a:effectLst/>
                        </a:rPr>
                        <a:t>13</a:t>
                      </a:r>
                      <a:endParaRPr lang="es-CO"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400" u="none" strike="noStrike">
                          <a:effectLst/>
                        </a:rPr>
                        <a:t>Cuentas por cobrar</a:t>
                      </a:r>
                      <a:endParaRPr lang="es-CO"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400" u="none" strike="noStrike">
                          <a:effectLst/>
                        </a:rPr>
                        <a:t>   5.226.092.961 </a:t>
                      </a:r>
                      <a:endParaRPr lang="es-CO"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400" u="none" strike="noStrike">
                          <a:effectLst/>
                        </a:rPr>
                        <a:t>                       - </a:t>
                      </a:r>
                      <a:endParaRPr lang="es-CO"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698284"/>
                  </a:ext>
                </a:extLst>
              </a:tr>
              <a:tr h="212205">
                <a:tc>
                  <a:txBody>
                    <a:bodyPr/>
                    <a:lstStyle/>
                    <a:p>
                      <a:pPr algn="r" fontAlgn="b"/>
                      <a:r>
                        <a:rPr lang="es-CO" sz="1400" u="none" strike="noStrike">
                          <a:effectLst/>
                        </a:rPr>
                        <a:t>14</a:t>
                      </a:r>
                      <a:endParaRPr lang="es-CO"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400" u="none" strike="noStrike">
                          <a:effectLst/>
                        </a:rPr>
                        <a:t>Prestamos por Cobrar</a:t>
                      </a:r>
                      <a:endParaRPr lang="es-CO"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400" u="none" strike="noStrike">
                          <a:effectLst/>
                        </a:rPr>
                        <a:t>                       - </a:t>
                      </a:r>
                      <a:endParaRPr lang="es-CO"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400" u="none" strike="noStrike">
                          <a:effectLst/>
                        </a:rPr>
                        <a:t>   9.471.637.463 </a:t>
                      </a:r>
                      <a:endParaRPr lang="es-CO"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0402844"/>
                  </a:ext>
                </a:extLst>
              </a:tr>
              <a:tr h="268605">
                <a:tc>
                  <a:txBody>
                    <a:bodyPr/>
                    <a:lstStyle/>
                    <a:p>
                      <a:pPr algn="r" fontAlgn="b"/>
                      <a:r>
                        <a:rPr lang="es-CO" sz="1400" u="none" strike="noStrike">
                          <a:effectLst/>
                        </a:rPr>
                        <a:t>16</a:t>
                      </a:r>
                      <a:endParaRPr lang="es-CO"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400" u="none" strike="noStrike">
                          <a:effectLst/>
                        </a:rPr>
                        <a:t>Propiedades, planta y equipo</a:t>
                      </a:r>
                      <a:endParaRPr lang="es-CO"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400" u="none" strike="noStrike">
                          <a:effectLst/>
                        </a:rPr>
                        <a:t> 11.134.537.058 </a:t>
                      </a:r>
                      <a:endParaRPr lang="es-CO"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400" u="none" strike="noStrike">
                          <a:effectLst/>
                        </a:rPr>
                        <a:t>   5.514.385.773 </a:t>
                      </a:r>
                      <a:endParaRPr lang="es-CO"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7246172"/>
                  </a:ext>
                </a:extLst>
              </a:tr>
              <a:tr h="200416">
                <a:tc>
                  <a:txBody>
                    <a:bodyPr/>
                    <a:lstStyle/>
                    <a:p>
                      <a:pPr algn="r" fontAlgn="b"/>
                      <a:r>
                        <a:rPr lang="es-CO" sz="1400" u="none" strike="noStrike">
                          <a:effectLst/>
                        </a:rPr>
                        <a:t>19</a:t>
                      </a:r>
                      <a:endParaRPr lang="es-CO"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400" u="none" strike="noStrike">
                          <a:effectLst/>
                        </a:rPr>
                        <a:t>Otros activos</a:t>
                      </a:r>
                      <a:endParaRPr lang="es-CO"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400" u="none" strike="noStrike">
                          <a:effectLst/>
                        </a:rPr>
                        <a:t>      495.923.999 </a:t>
                      </a:r>
                      <a:endParaRPr lang="es-CO"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400" u="none" strike="noStrike">
                          <a:effectLst/>
                        </a:rPr>
                        <a:t>   3.437.160.983 </a:t>
                      </a:r>
                      <a:endParaRPr lang="es-CO"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022764"/>
                  </a:ext>
                </a:extLst>
              </a:tr>
              <a:tr h="212205">
                <a:tc>
                  <a:txBody>
                    <a:bodyPr/>
                    <a:lstStyle/>
                    <a:p>
                      <a:pPr algn="l" fontAlgn="b"/>
                      <a:endParaRPr lang="es-CO"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400" u="none" strike="noStrike">
                          <a:effectLst/>
                        </a:rPr>
                        <a:t>TOTAL ACTIVO</a:t>
                      </a:r>
                      <a:endParaRPr lang="es-CO" sz="14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400" u="none" strike="noStrike">
                          <a:effectLst/>
                        </a:rPr>
                        <a:t> 26.871.666.863 </a:t>
                      </a:r>
                      <a:endParaRPr lang="es-CO" sz="14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400" u="none" strike="noStrike" dirty="0">
                          <a:effectLst/>
                        </a:rPr>
                        <a:t> 29.235.238.418 </a:t>
                      </a:r>
                      <a:endParaRPr lang="es-CO"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2295115"/>
                  </a:ext>
                </a:extLst>
              </a:tr>
            </a:tbl>
          </a:graphicData>
        </a:graphic>
      </p:graphicFrame>
      <p:sp>
        <p:nvSpPr>
          <p:cNvPr id="5" name="CuadroTexto 4">
            <a:extLst>
              <a:ext uri="{FF2B5EF4-FFF2-40B4-BE49-F238E27FC236}">
                <a16:creationId xmlns:a16="http://schemas.microsoft.com/office/drawing/2014/main" id="{B7A02F65-1182-4071-A78F-C5F3F9C051AF}"/>
              </a:ext>
            </a:extLst>
          </p:cNvPr>
          <p:cNvSpPr txBox="1"/>
          <p:nvPr/>
        </p:nvSpPr>
        <p:spPr>
          <a:xfrm>
            <a:off x="975360" y="13251"/>
            <a:ext cx="10241280" cy="646331"/>
          </a:xfrm>
          <a:prstGeom prst="rect">
            <a:avLst/>
          </a:prstGeom>
          <a:noFill/>
        </p:spPr>
        <p:txBody>
          <a:bodyPr wrap="square" rtlCol="0">
            <a:spAutoFit/>
          </a:bodyPr>
          <a:lstStyle/>
          <a:p>
            <a:pPr algn="ctr"/>
            <a:r>
              <a:rPr lang="es-ES" sz="3600" dirty="0">
                <a:ln>
                  <a:solidFill>
                    <a:schemeClr val="tx1"/>
                  </a:solidFill>
                </a:ln>
                <a:solidFill>
                  <a:schemeClr val="accent1">
                    <a:lumMod val="50000"/>
                  </a:schemeClr>
                </a:solidFill>
                <a:latin typeface="Century Gothic" panose="020B0502020202020204" pitchFamily="34" charset="0"/>
              </a:rPr>
              <a:t>BALANCE GENERAL - ACTIVO</a:t>
            </a:r>
          </a:p>
        </p:txBody>
      </p:sp>
      <p:graphicFrame>
        <p:nvGraphicFramePr>
          <p:cNvPr id="6" name="6 Gráfico">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268137177"/>
              </p:ext>
            </p:extLst>
          </p:nvPr>
        </p:nvGraphicFramePr>
        <p:xfrm>
          <a:off x="1122461" y="4101549"/>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7 Gráfico">
            <a:extLst>
              <a:ext uri="{FF2B5EF4-FFF2-40B4-BE49-F238E27FC236}">
                <a16:creationId xmlns:a16="http://schemas.microsoft.com/office/drawing/2014/main" id="{00000000-0008-0000-0000-000008000000}"/>
              </a:ext>
            </a:extLst>
          </p:cNvPr>
          <p:cNvGraphicFramePr>
            <a:graphicFrameLocks/>
          </p:cNvGraphicFramePr>
          <p:nvPr>
            <p:extLst>
              <p:ext uri="{D42A27DB-BD31-4B8C-83A1-F6EECF244321}">
                <p14:modId xmlns:p14="http://schemas.microsoft.com/office/powerpoint/2010/main" val="3546888662"/>
              </p:ext>
            </p:extLst>
          </p:nvPr>
        </p:nvGraphicFramePr>
        <p:xfrm>
          <a:off x="6811621" y="6858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8 Gráfico">
            <a:extLst>
              <a:ext uri="{FF2B5EF4-FFF2-40B4-BE49-F238E27FC236}">
                <a16:creationId xmlns:a16="http://schemas.microsoft.com/office/drawing/2014/main" id="{00000000-0008-0000-0000-000009000000}"/>
              </a:ext>
            </a:extLst>
          </p:cNvPr>
          <p:cNvGraphicFramePr>
            <a:graphicFrameLocks/>
          </p:cNvGraphicFramePr>
          <p:nvPr>
            <p:extLst>
              <p:ext uri="{D42A27DB-BD31-4B8C-83A1-F6EECF244321}">
                <p14:modId xmlns:p14="http://schemas.microsoft.com/office/powerpoint/2010/main" val="4201206380"/>
              </p:ext>
            </p:extLst>
          </p:nvPr>
        </p:nvGraphicFramePr>
        <p:xfrm>
          <a:off x="6811621" y="3864831"/>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65102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11FBE07-968B-4141-B29C-0758C3927E7E}"/>
              </a:ext>
            </a:extLst>
          </p:cNvPr>
          <p:cNvSpPr txBox="1"/>
          <p:nvPr/>
        </p:nvSpPr>
        <p:spPr>
          <a:xfrm>
            <a:off x="975360" y="13251"/>
            <a:ext cx="10241280" cy="646331"/>
          </a:xfrm>
          <a:prstGeom prst="rect">
            <a:avLst/>
          </a:prstGeom>
          <a:noFill/>
        </p:spPr>
        <p:txBody>
          <a:bodyPr wrap="square" rtlCol="0">
            <a:spAutoFit/>
          </a:bodyPr>
          <a:lstStyle/>
          <a:p>
            <a:pPr algn="ctr"/>
            <a:r>
              <a:rPr lang="es-ES" sz="3600" dirty="0">
                <a:ln>
                  <a:solidFill>
                    <a:schemeClr val="tx1"/>
                  </a:solidFill>
                </a:ln>
                <a:solidFill>
                  <a:schemeClr val="accent1">
                    <a:lumMod val="50000"/>
                  </a:schemeClr>
                </a:solidFill>
                <a:latin typeface="Century Gothic" panose="020B0502020202020204" pitchFamily="34" charset="0"/>
              </a:rPr>
              <a:t>BALANCE GENERAL – PASIVO Y PATRIMONIO</a:t>
            </a:r>
          </a:p>
        </p:txBody>
      </p:sp>
      <p:graphicFrame>
        <p:nvGraphicFramePr>
          <p:cNvPr id="5" name="Tabla 4">
            <a:extLst>
              <a:ext uri="{FF2B5EF4-FFF2-40B4-BE49-F238E27FC236}">
                <a16:creationId xmlns:a16="http://schemas.microsoft.com/office/drawing/2014/main" id="{92C547A5-89DA-4DF2-B116-510F382625A1}"/>
              </a:ext>
            </a:extLst>
          </p:cNvPr>
          <p:cNvGraphicFramePr>
            <a:graphicFrameLocks noGrp="1"/>
          </p:cNvGraphicFramePr>
          <p:nvPr>
            <p:extLst>
              <p:ext uri="{D42A27DB-BD31-4B8C-83A1-F6EECF244321}">
                <p14:modId xmlns:p14="http://schemas.microsoft.com/office/powerpoint/2010/main" val="1492798051"/>
              </p:ext>
            </p:extLst>
          </p:nvPr>
        </p:nvGraphicFramePr>
        <p:xfrm>
          <a:off x="331303" y="1104899"/>
          <a:ext cx="6321286" cy="5229638"/>
        </p:xfrm>
        <a:graphic>
          <a:graphicData uri="http://schemas.openxmlformats.org/drawingml/2006/table">
            <a:tbl>
              <a:tblPr>
                <a:tableStyleId>{5C22544A-7EE6-4342-B048-85BDC9FD1C3A}</a:tableStyleId>
              </a:tblPr>
              <a:tblGrid>
                <a:gridCol w="929474">
                  <a:extLst>
                    <a:ext uri="{9D8B030D-6E8A-4147-A177-3AD203B41FA5}">
                      <a16:colId xmlns:a16="http://schemas.microsoft.com/office/drawing/2014/main" val="3701703528"/>
                    </a:ext>
                  </a:extLst>
                </a:gridCol>
                <a:gridCol w="2672240">
                  <a:extLst>
                    <a:ext uri="{9D8B030D-6E8A-4147-A177-3AD203B41FA5}">
                      <a16:colId xmlns:a16="http://schemas.microsoft.com/office/drawing/2014/main" val="1302408400"/>
                    </a:ext>
                  </a:extLst>
                </a:gridCol>
                <a:gridCol w="1359786">
                  <a:extLst>
                    <a:ext uri="{9D8B030D-6E8A-4147-A177-3AD203B41FA5}">
                      <a16:colId xmlns:a16="http://schemas.microsoft.com/office/drawing/2014/main" val="774599580"/>
                    </a:ext>
                  </a:extLst>
                </a:gridCol>
                <a:gridCol w="1359786">
                  <a:extLst>
                    <a:ext uri="{9D8B030D-6E8A-4147-A177-3AD203B41FA5}">
                      <a16:colId xmlns:a16="http://schemas.microsoft.com/office/drawing/2014/main" val="680043782"/>
                    </a:ext>
                  </a:extLst>
                </a:gridCol>
              </a:tblGrid>
              <a:tr h="428659">
                <a:tc>
                  <a:txBody>
                    <a:bodyPr/>
                    <a:lstStyle/>
                    <a:p>
                      <a:pPr algn="ctr" fontAlgn="b"/>
                      <a:r>
                        <a:rPr lang="es-CO" sz="1600" u="none" strike="noStrike">
                          <a:effectLst/>
                        </a:rPr>
                        <a:t>Código</a:t>
                      </a:r>
                      <a:endParaRPr lang="es-CO" sz="16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u="none" strike="noStrike">
                          <a:effectLst/>
                        </a:rPr>
                        <a:t>PASIVO</a:t>
                      </a:r>
                      <a:endParaRPr lang="es-CO" sz="16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600" u="none" strike="noStrike">
                          <a:effectLst/>
                        </a:rPr>
                        <a:t>AÑO 2017</a:t>
                      </a:r>
                      <a:endParaRPr lang="es-CO" sz="1600" b="1"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600" u="none" strike="noStrike">
                          <a:effectLst/>
                        </a:rPr>
                        <a:t>AÑO 2016</a:t>
                      </a:r>
                      <a:endParaRPr lang="es-CO" sz="1600" b="1"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74515"/>
                  </a:ext>
                </a:extLst>
              </a:tr>
              <a:tr h="364360">
                <a:tc>
                  <a:txBody>
                    <a:bodyPr/>
                    <a:lstStyle/>
                    <a:p>
                      <a:pPr algn="ctr" fontAlgn="b"/>
                      <a:endParaRPr lang="es-CO" sz="16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CO" sz="1600" u="none" strike="noStrike">
                          <a:effectLst/>
                        </a:rPr>
                        <a:t> CORRIENTE</a:t>
                      </a:r>
                      <a:endParaRPr lang="es-CO" sz="16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u="none" strike="noStrike">
                          <a:effectLst/>
                        </a:rPr>
                        <a:t>   9.075.222.373 </a:t>
                      </a:r>
                      <a:endParaRPr lang="es-CO" sz="16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u="none" strike="noStrike">
                          <a:effectLst/>
                        </a:rPr>
                        <a:t> 10.391.127.794 </a:t>
                      </a:r>
                      <a:endParaRPr lang="es-CO" sz="16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2377124"/>
                  </a:ext>
                </a:extLst>
              </a:tr>
              <a:tr h="364360">
                <a:tc>
                  <a:txBody>
                    <a:bodyPr/>
                    <a:lstStyle/>
                    <a:p>
                      <a:pPr algn="r" fontAlgn="b"/>
                      <a:r>
                        <a:rPr lang="es-CO" sz="1600" u="none" strike="noStrike">
                          <a:effectLst/>
                        </a:rPr>
                        <a:t>23</a:t>
                      </a:r>
                      <a:endParaRPr lang="es-CO" sz="16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CO" sz="1600" u="none" strike="noStrike">
                          <a:effectLst/>
                        </a:rPr>
                        <a:t>Prestamos por Pagar</a:t>
                      </a:r>
                      <a:endParaRPr lang="es-CO" sz="16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u="none" strike="noStrike">
                          <a:effectLst/>
                        </a:rPr>
                        <a:t>                       - </a:t>
                      </a:r>
                      <a:endParaRPr lang="es-CO" sz="16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u="none" strike="noStrike">
                          <a:effectLst/>
                        </a:rPr>
                        <a:t>                       - </a:t>
                      </a:r>
                      <a:endParaRPr lang="es-CO" sz="16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3054408"/>
                  </a:ext>
                </a:extLst>
              </a:tr>
              <a:tr h="364360">
                <a:tc>
                  <a:txBody>
                    <a:bodyPr/>
                    <a:lstStyle/>
                    <a:p>
                      <a:pPr algn="r" fontAlgn="b"/>
                      <a:r>
                        <a:rPr lang="es-CO" sz="1600" u="none" strike="noStrike">
                          <a:effectLst/>
                        </a:rPr>
                        <a:t>24</a:t>
                      </a:r>
                      <a:endParaRPr lang="es-CO" sz="16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CO" sz="1600" u="none" strike="noStrike">
                          <a:effectLst/>
                        </a:rPr>
                        <a:t>Cuentas por pagar</a:t>
                      </a:r>
                      <a:endParaRPr lang="es-CO" sz="16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u="none" strike="noStrike">
                          <a:effectLst/>
                        </a:rPr>
                        <a:t>   7.922.879.651 </a:t>
                      </a:r>
                      <a:endParaRPr lang="es-CO" sz="16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u="none" strike="noStrike">
                          <a:effectLst/>
                        </a:rPr>
                        <a:t>   8.501.832.624 </a:t>
                      </a:r>
                      <a:endParaRPr lang="es-CO" sz="16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3525483"/>
                  </a:ext>
                </a:extLst>
              </a:tr>
              <a:tr h="364360">
                <a:tc>
                  <a:txBody>
                    <a:bodyPr/>
                    <a:lstStyle/>
                    <a:p>
                      <a:pPr algn="r" fontAlgn="b"/>
                      <a:r>
                        <a:rPr lang="es-CO" sz="1600" u="none" strike="noStrike">
                          <a:effectLst/>
                        </a:rPr>
                        <a:t>25</a:t>
                      </a:r>
                      <a:endParaRPr lang="es-CO" sz="16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CO" sz="1600" u="none" strike="noStrike">
                          <a:effectLst/>
                        </a:rPr>
                        <a:t>Beneficios a los Empleados</a:t>
                      </a:r>
                      <a:endParaRPr lang="es-CO" sz="16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u="none" strike="noStrike">
                          <a:effectLst/>
                        </a:rPr>
                        <a:t>   1.138.656.781 </a:t>
                      </a:r>
                      <a:endParaRPr lang="es-CO" sz="16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u="none" strike="noStrike" dirty="0">
                          <a:effectLst/>
                        </a:rPr>
                        <a:t>   1.208.841.076 </a:t>
                      </a:r>
                      <a:endParaRPr lang="es-CO" sz="16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6566783"/>
                  </a:ext>
                </a:extLst>
              </a:tr>
              <a:tr h="364360">
                <a:tc>
                  <a:txBody>
                    <a:bodyPr/>
                    <a:lstStyle/>
                    <a:p>
                      <a:pPr algn="r" fontAlgn="b"/>
                      <a:r>
                        <a:rPr lang="es-CO" sz="1600" u="none" strike="noStrike">
                          <a:effectLst/>
                        </a:rPr>
                        <a:t>27</a:t>
                      </a:r>
                      <a:endParaRPr lang="es-CO" sz="16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CO" sz="1600" u="none" strike="noStrike">
                          <a:effectLst/>
                        </a:rPr>
                        <a:t>Provisiones</a:t>
                      </a:r>
                      <a:endParaRPr lang="es-CO" sz="16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u="none" strike="noStrike">
                          <a:effectLst/>
                        </a:rPr>
                        <a:t>                       - </a:t>
                      </a:r>
                      <a:endParaRPr lang="es-CO" sz="16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u="none" strike="noStrike">
                          <a:effectLst/>
                        </a:rPr>
                        <a:t>                       - </a:t>
                      </a:r>
                      <a:endParaRPr lang="es-CO" sz="16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0965917"/>
                  </a:ext>
                </a:extLst>
              </a:tr>
              <a:tr h="364360">
                <a:tc>
                  <a:txBody>
                    <a:bodyPr/>
                    <a:lstStyle/>
                    <a:p>
                      <a:pPr algn="r" fontAlgn="b"/>
                      <a:r>
                        <a:rPr lang="es-CO" sz="1600" u="none" strike="noStrike">
                          <a:effectLst/>
                        </a:rPr>
                        <a:t>29</a:t>
                      </a:r>
                      <a:endParaRPr lang="es-CO" sz="16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CO" sz="1600" u="none" strike="noStrike">
                          <a:effectLst/>
                        </a:rPr>
                        <a:t>Otros pasivos</a:t>
                      </a:r>
                      <a:endParaRPr lang="es-CO" sz="16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u="none" strike="noStrike">
                          <a:effectLst/>
                        </a:rPr>
                        <a:t>        13.685.941 </a:t>
                      </a:r>
                      <a:endParaRPr lang="es-CO" sz="16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u="none" strike="noStrike">
                          <a:effectLst/>
                        </a:rPr>
                        <a:t>      680.454.093 </a:t>
                      </a:r>
                      <a:endParaRPr lang="es-CO" sz="16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3650341"/>
                  </a:ext>
                </a:extLst>
              </a:tr>
              <a:tr h="364360">
                <a:tc>
                  <a:txBody>
                    <a:bodyPr/>
                    <a:lstStyle/>
                    <a:p>
                      <a:pPr algn="ctr" fontAlgn="b"/>
                      <a:endParaRPr lang="es-CO" sz="16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CO" sz="1600" u="none" strike="noStrike">
                          <a:effectLst/>
                        </a:rPr>
                        <a:t> NO CORRIENTE</a:t>
                      </a:r>
                      <a:endParaRPr lang="es-CO" sz="16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u="none" strike="noStrike">
                          <a:effectLst/>
                        </a:rPr>
                        <a:t>   2.671.445.256 </a:t>
                      </a:r>
                      <a:endParaRPr lang="es-CO" sz="16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u="none" strike="noStrike">
                          <a:effectLst/>
                        </a:rPr>
                        <a:t>   2.710.000.000 </a:t>
                      </a:r>
                      <a:endParaRPr lang="es-CO" sz="16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8074950"/>
                  </a:ext>
                </a:extLst>
              </a:tr>
              <a:tr h="364360">
                <a:tc>
                  <a:txBody>
                    <a:bodyPr/>
                    <a:lstStyle/>
                    <a:p>
                      <a:pPr algn="r" fontAlgn="b"/>
                      <a:r>
                        <a:rPr lang="es-CO" sz="1600" u="none" strike="noStrike">
                          <a:effectLst/>
                        </a:rPr>
                        <a:t>27</a:t>
                      </a:r>
                      <a:endParaRPr lang="es-CO" sz="16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CO" sz="1600" u="none" strike="noStrike">
                          <a:effectLst/>
                        </a:rPr>
                        <a:t>Pasivos estimados</a:t>
                      </a:r>
                      <a:endParaRPr lang="es-CO" sz="16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u="none" strike="noStrike">
                          <a:effectLst/>
                        </a:rPr>
                        <a:t>   2.671.445.256 </a:t>
                      </a:r>
                      <a:endParaRPr lang="es-CO" sz="16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u="none" strike="noStrike">
                          <a:effectLst/>
                        </a:rPr>
                        <a:t>   2.710.000.000 </a:t>
                      </a:r>
                      <a:endParaRPr lang="es-CO" sz="16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5179354"/>
                  </a:ext>
                </a:extLst>
              </a:tr>
              <a:tr h="364360">
                <a:tc>
                  <a:txBody>
                    <a:bodyPr/>
                    <a:lstStyle/>
                    <a:p>
                      <a:pPr algn="r" fontAlgn="b"/>
                      <a:r>
                        <a:rPr lang="es-CO" sz="1600" u="none" strike="noStrike">
                          <a:effectLst/>
                        </a:rPr>
                        <a:t>29</a:t>
                      </a:r>
                      <a:endParaRPr lang="es-CO" sz="16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CO" sz="1600" u="none" strike="noStrike">
                          <a:effectLst/>
                        </a:rPr>
                        <a:t>Otros pasivos</a:t>
                      </a:r>
                      <a:endParaRPr lang="es-CO" sz="16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u="none" strike="noStrike">
                          <a:effectLst/>
                        </a:rPr>
                        <a:t>                       - </a:t>
                      </a:r>
                      <a:endParaRPr lang="es-CO" sz="16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u="none" strike="noStrike">
                          <a:effectLst/>
                        </a:rPr>
                        <a:t>                       - </a:t>
                      </a:r>
                      <a:endParaRPr lang="es-CO" sz="16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8327289"/>
                  </a:ext>
                </a:extLst>
              </a:tr>
              <a:tr h="385793">
                <a:tc>
                  <a:txBody>
                    <a:bodyPr/>
                    <a:lstStyle/>
                    <a:p>
                      <a:pPr algn="l" fontAlgn="b"/>
                      <a:endParaRPr lang="es-CO" sz="16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CO" sz="1600" u="none" strike="noStrike">
                          <a:effectLst/>
                        </a:rPr>
                        <a:t>TOTAL PASIVO</a:t>
                      </a:r>
                      <a:endParaRPr lang="es-CO" sz="16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u="none" strike="noStrike">
                          <a:effectLst/>
                        </a:rPr>
                        <a:t> 11.746.667.629 </a:t>
                      </a:r>
                      <a:endParaRPr lang="es-CO" sz="16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u="none" strike="noStrike">
                          <a:effectLst/>
                        </a:rPr>
                        <a:t> 13.101.127.794 </a:t>
                      </a:r>
                      <a:endParaRPr lang="es-CO" sz="16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5008892"/>
                  </a:ext>
                </a:extLst>
              </a:tr>
              <a:tr h="385793">
                <a:tc>
                  <a:txBody>
                    <a:bodyPr/>
                    <a:lstStyle/>
                    <a:p>
                      <a:pPr algn="l" fontAlgn="b"/>
                      <a:endParaRPr lang="es-CO" sz="16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CO" sz="1600" u="none" strike="noStrike">
                          <a:effectLst/>
                        </a:rPr>
                        <a:t>PATRIMONIO</a:t>
                      </a:r>
                      <a:endParaRPr lang="es-CO" sz="16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u="none" strike="noStrike">
                          <a:effectLst/>
                        </a:rPr>
                        <a:t> 15.124.999.234 </a:t>
                      </a:r>
                      <a:endParaRPr lang="es-CO" sz="16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u="none" strike="noStrike">
                          <a:effectLst/>
                        </a:rPr>
                        <a:t> 16.134.110.624 </a:t>
                      </a:r>
                      <a:endParaRPr lang="es-CO" sz="16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1991098"/>
                  </a:ext>
                </a:extLst>
              </a:tr>
              <a:tr h="364360">
                <a:tc>
                  <a:txBody>
                    <a:bodyPr/>
                    <a:lstStyle/>
                    <a:p>
                      <a:pPr algn="r" fontAlgn="b"/>
                      <a:r>
                        <a:rPr lang="es-CO" sz="1600" u="none" strike="noStrike">
                          <a:effectLst/>
                        </a:rPr>
                        <a:t>3</a:t>
                      </a:r>
                      <a:endParaRPr lang="es-CO" sz="16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CO" sz="1600" u="none" strike="noStrike">
                          <a:effectLst/>
                        </a:rPr>
                        <a:t>Patrimonio institucional</a:t>
                      </a:r>
                      <a:endParaRPr lang="es-CO" sz="16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u="none" strike="noStrike">
                          <a:effectLst/>
                        </a:rPr>
                        <a:t> 15.124.999.234 </a:t>
                      </a:r>
                      <a:endParaRPr lang="es-CO" sz="16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u="none" strike="noStrike">
                          <a:effectLst/>
                        </a:rPr>
                        <a:t> 16.134.110.624 </a:t>
                      </a:r>
                      <a:endParaRPr lang="es-CO" sz="16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1334720"/>
                  </a:ext>
                </a:extLst>
              </a:tr>
              <a:tr h="385793">
                <a:tc>
                  <a:txBody>
                    <a:bodyPr/>
                    <a:lstStyle/>
                    <a:p>
                      <a:pPr algn="r" fontAlgn="b"/>
                      <a:r>
                        <a:rPr lang="es-CO" sz="1600" u="none" strike="noStrike">
                          <a:effectLst/>
                        </a:rPr>
                        <a:t> </a:t>
                      </a:r>
                      <a:endParaRPr lang="es-CO" sz="16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CO" sz="1600" u="none" strike="noStrike">
                          <a:effectLst/>
                        </a:rPr>
                        <a:t>TOTAL PASIVO Y PATRIMONIO</a:t>
                      </a:r>
                      <a:endParaRPr lang="es-CO" sz="16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u="none" strike="noStrike">
                          <a:effectLst/>
                        </a:rPr>
                        <a:t> 26.871.666.863 </a:t>
                      </a:r>
                      <a:endParaRPr lang="es-CO" sz="16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u="none" strike="noStrike" dirty="0">
                          <a:effectLst/>
                        </a:rPr>
                        <a:t> 29.235.238.418 </a:t>
                      </a:r>
                      <a:endParaRPr lang="es-CO" sz="16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3544542"/>
                  </a:ext>
                </a:extLst>
              </a:tr>
            </a:tbl>
          </a:graphicData>
        </a:graphic>
      </p:graphicFrame>
      <p:graphicFrame>
        <p:nvGraphicFramePr>
          <p:cNvPr id="6" name="9 Gráfico">
            <a:extLst>
              <a:ext uri="{FF2B5EF4-FFF2-40B4-BE49-F238E27FC236}">
                <a16:creationId xmlns:a16="http://schemas.microsoft.com/office/drawing/2014/main" id="{00000000-0008-0000-0000-00000A000000}"/>
              </a:ext>
            </a:extLst>
          </p:cNvPr>
          <p:cNvGraphicFramePr>
            <a:graphicFrameLocks/>
          </p:cNvGraphicFramePr>
          <p:nvPr>
            <p:extLst>
              <p:ext uri="{D42A27DB-BD31-4B8C-83A1-F6EECF244321}">
                <p14:modId xmlns:p14="http://schemas.microsoft.com/office/powerpoint/2010/main" val="3179457683"/>
              </p:ext>
            </p:extLst>
          </p:nvPr>
        </p:nvGraphicFramePr>
        <p:xfrm>
          <a:off x="6950766" y="6858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10 Gráfico">
            <a:extLst>
              <a:ext uri="{FF2B5EF4-FFF2-40B4-BE49-F238E27FC236}">
                <a16:creationId xmlns:a16="http://schemas.microsoft.com/office/drawing/2014/main" id="{00000000-0008-0000-0000-00000B000000}"/>
              </a:ext>
            </a:extLst>
          </p:cNvPr>
          <p:cNvGraphicFramePr>
            <a:graphicFrameLocks/>
          </p:cNvGraphicFramePr>
          <p:nvPr>
            <p:extLst>
              <p:ext uri="{D42A27DB-BD31-4B8C-83A1-F6EECF244321}">
                <p14:modId xmlns:p14="http://schemas.microsoft.com/office/powerpoint/2010/main" val="3169664411"/>
              </p:ext>
            </p:extLst>
          </p:nvPr>
        </p:nvGraphicFramePr>
        <p:xfrm>
          <a:off x="6950766" y="3837334"/>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416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63B012D-707A-4E64-A8D6-50CD30CCF3DA}"/>
              </a:ext>
            </a:extLst>
          </p:cNvPr>
          <p:cNvSpPr txBox="1"/>
          <p:nvPr/>
        </p:nvSpPr>
        <p:spPr>
          <a:xfrm>
            <a:off x="1112520" y="172277"/>
            <a:ext cx="10241280" cy="646331"/>
          </a:xfrm>
          <a:prstGeom prst="rect">
            <a:avLst/>
          </a:prstGeom>
          <a:noFill/>
        </p:spPr>
        <p:txBody>
          <a:bodyPr wrap="square" rtlCol="0">
            <a:spAutoFit/>
          </a:bodyPr>
          <a:lstStyle/>
          <a:p>
            <a:pPr algn="ctr"/>
            <a:r>
              <a:rPr lang="es-ES" sz="3600" dirty="0">
                <a:ln>
                  <a:solidFill>
                    <a:schemeClr val="tx1"/>
                  </a:solidFill>
                </a:ln>
                <a:solidFill>
                  <a:schemeClr val="accent1">
                    <a:lumMod val="50000"/>
                  </a:schemeClr>
                </a:solidFill>
                <a:latin typeface="Century Gothic" panose="020B0502020202020204" pitchFamily="34" charset="0"/>
              </a:rPr>
              <a:t>ESTADO DE RESULTADOS – INGRESOS</a:t>
            </a:r>
          </a:p>
        </p:txBody>
      </p:sp>
      <p:graphicFrame>
        <p:nvGraphicFramePr>
          <p:cNvPr id="7" name="11 Gráfico">
            <a:extLst>
              <a:ext uri="{FF2B5EF4-FFF2-40B4-BE49-F238E27FC236}">
                <a16:creationId xmlns:a16="http://schemas.microsoft.com/office/drawing/2014/main" id="{00000000-0008-0000-0000-00000C000000}"/>
              </a:ext>
            </a:extLst>
          </p:cNvPr>
          <p:cNvGraphicFramePr>
            <a:graphicFrameLocks/>
          </p:cNvGraphicFramePr>
          <p:nvPr>
            <p:extLst>
              <p:ext uri="{D42A27DB-BD31-4B8C-83A1-F6EECF244321}">
                <p14:modId xmlns:p14="http://schemas.microsoft.com/office/powerpoint/2010/main" val="3812723894"/>
              </p:ext>
            </p:extLst>
          </p:nvPr>
        </p:nvGraphicFramePr>
        <p:xfrm>
          <a:off x="1535802" y="1099930"/>
          <a:ext cx="9662285" cy="50623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79647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E4EF1EC-4BF0-4471-904D-F96D11318669}"/>
              </a:ext>
            </a:extLst>
          </p:cNvPr>
          <p:cNvSpPr txBox="1"/>
          <p:nvPr/>
        </p:nvSpPr>
        <p:spPr>
          <a:xfrm>
            <a:off x="1112520" y="172277"/>
            <a:ext cx="10241280" cy="646331"/>
          </a:xfrm>
          <a:prstGeom prst="rect">
            <a:avLst/>
          </a:prstGeom>
          <a:noFill/>
        </p:spPr>
        <p:txBody>
          <a:bodyPr wrap="square" rtlCol="0">
            <a:spAutoFit/>
          </a:bodyPr>
          <a:lstStyle/>
          <a:p>
            <a:pPr algn="ctr"/>
            <a:r>
              <a:rPr lang="es-ES" sz="3600" dirty="0">
                <a:ln>
                  <a:solidFill>
                    <a:schemeClr val="tx1"/>
                  </a:solidFill>
                </a:ln>
                <a:solidFill>
                  <a:schemeClr val="accent1">
                    <a:lumMod val="50000"/>
                  </a:schemeClr>
                </a:solidFill>
                <a:latin typeface="Century Gothic" panose="020B0502020202020204" pitchFamily="34" charset="0"/>
              </a:rPr>
              <a:t>ESTADO DE RESULTADOS – COSTOS Y GASTOS</a:t>
            </a:r>
          </a:p>
        </p:txBody>
      </p:sp>
      <p:graphicFrame>
        <p:nvGraphicFramePr>
          <p:cNvPr id="5" name="13 Gráfico">
            <a:extLst>
              <a:ext uri="{FF2B5EF4-FFF2-40B4-BE49-F238E27FC236}">
                <a16:creationId xmlns:a16="http://schemas.microsoft.com/office/drawing/2014/main" id="{00000000-0008-0000-0000-00000E000000}"/>
              </a:ext>
            </a:extLst>
          </p:cNvPr>
          <p:cNvGraphicFramePr>
            <a:graphicFrameLocks/>
          </p:cNvGraphicFramePr>
          <p:nvPr>
            <p:extLst>
              <p:ext uri="{D42A27DB-BD31-4B8C-83A1-F6EECF244321}">
                <p14:modId xmlns:p14="http://schemas.microsoft.com/office/powerpoint/2010/main" val="1893740370"/>
              </p:ext>
            </p:extLst>
          </p:nvPr>
        </p:nvGraphicFramePr>
        <p:xfrm>
          <a:off x="1325217" y="818608"/>
          <a:ext cx="9581322" cy="54629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4440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endParaRPr lang="es-CO"/>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ángulo 5"/>
          <p:cNvSpPr/>
          <p:nvPr/>
        </p:nvSpPr>
        <p:spPr>
          <a:xfrm>
            <a:off x="-640044" y="0"/>
            <a:ext cx="8911208" cy="923330"/>
          </a:xfrm>
          <a:prstGeom prst="rect">
            <a:avLst/>
          </a:prstGeom>
        </p:spPr>
        <p:txBody>
          <a:bodyPr wrap="square">
            <a:spAutoFit/>
          </a:bodyPr>
          <a:lstStyle/>
          <a:p>
            <a:pPr algn="ctr"/>
            <a:r>
              <a:rPr lang="es-ES" sz="5400" b="1" dirty="0">
                <a:solidFill>
                  <a:srgbClr val="C00000"/>
                </a:solidFill>
                <a:latin typeface="+mj-lt"/>
              </a:rPr>
              <a:t>CUMPLIMIENTO DE METAS</a:t>
            </a:r>
          </a:p>
        </p:txBody>
      </p:sp>
    </p:spTree>
    <p:extLst>
      <p:ext uri="{BB962C8B-B14F-4D97-AF65-F5344CB8AC3E}">
        <p14:creationId xmlns:p14="http://schemas.microsoft.com/office/powerpoint/2010/main" val="1350934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endParaRPr lang="es-CO"/>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ángulo 5"/>
          <p:cNvSpPr/>
          <p:nvPr/>
        </p:nvSpPr>
        <p:spPr>
          <a:xfrm>
            <a:off x="-889427" y="0"/>
            <a:ext cx="8024517" cy="923330"/>
          </a:xfrm>
          <a:prstGeom prst="rect">
            <a:avLst/>
          </a:prstGeom>
        </p:spPr>
        <p:txBody>
          <a:bodyPr wrap="square">
            <a:spAutoFit/>
          </a:bodyPr>
          <a:lstStyle/>
          <a:p>
            <a:pPr algn="ctr"/>
            <a:r>
              <a:rPr lang="es-ES" sz="5400" b="1" dirty="0">
                <a:solidFill>
                  <a:srgbClr val="C00000"/>
                </a:solidFill>
                <a:latin typeface="+mj-lt"/>
              </a:rPr>
              <a:t>PLAN DE ACCIÓN 2017 </a:t>
            </a:r>
          </a:p>
        </p:txBody>
      </p:sp>
    </p:spTree>
    <p:extLst>
      <p:ext uri="{BB962C8B-B14F-4D97-AF65-F5344CB8AC3E}">
        <p14:creationId xmlns:p14="http://schemas.microsoft.com/office/powerpoint/2010/main" val="3828363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endParaRPr lang="es-CO"/>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ángulo 6"/>
          <p:cNvSpPr/>
          <p:nvPr/>
        </p:nvSpPr>
        <p:spPr>
          <a:xfrm>
            <a:off x="-928256" y="0"/>
            <a:ext cx="10280073" cy="1754326"/>
          </a:xfrm>
          <a:prstGeom prst="rect">
            <a:avLst/>
          </a:prstGeom>
        </p:spPr>
        <p:txBody>
          <a:bodyPr wrap="square">
            <a:spAutoFit/>
          </a:bodyPr>
          <a:lstStyle/>
          <a:p>
            <a:pPr algn="ctr"/>
            <a:r>
              <a:rPr lang="es-ES" sz="5400" b="1" dirty="0">
                <a:solidFill>
                  <a:srgbClr val="C00000"/>
                </a:solidFill>
                <a:latin typeface="Calibri Light" panose="020F0302020204030204" pitchFamily="34" charset="0"/>
              </a:rPr>
              <a:t>EJECUCIÓN PRESUPUESTAL DE INGRESOS</a:t>
            </a:r>
          </a:p>
        </p:txBody>
      </p:sp>
    </p:spTree>
    <p:extLst>
      <p:ext uri="{BB962C8B-B14F-4D97-AF65-F5344CB8AC3E}">
        <p14:creationId xmlns:p14="http://schemas.microsoft.com/office/powerpoint/2010/main" val="547733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8D81536A-99E9-4478-89F3-F4CF50134FEF}"/>
              </a:ext>
            </a:extLst>
          </p:cNvPr>
          <p:cNvGraphicFramePr>
            <a:graphicFrameLocks noGrp="1"/>
          </p:cNvGraphicFramePr>
          <p:nvPr>
            <p:extLst>
              <p:ext uri="{D42A27DB-BD31-4B8C-83A1-F6EECF244321}">
                <p14:modId xmlns:p14="http://schemas.microsoft.com/office/powerpoint/2010/main" val="2645408483"/>
              </p:ext>
            </p:extLst>
          </p:nvPr>
        </p:nvGraphicFramePr>
        <p:xfrm>
          <a:off x="374072" y="202547"/>
          <a:ext cx="11443856" cy="6438325"/>
        </p:xfrm>
        <a:graphic>
          <a:graphicData uri="http://schemas.openxmlformats.org/drawingml/2006/table">
            <a:tbl>
              <a:tblPr>
                <a:tableStyleId>{5C22544A-7EE6-4342-B048-85BDC9FD1C3A}</a:tableStyleId>
              </a:tblPr>
              <a:tblGrid>
                <a:gridCol w="3796146">
                  <a:extLst>
                    <a:ext uri="{9D8B030D-6E8A-4147-A177-3AD203B41FA5}">
                      <a16:colId xmlns:a16="http://schemas.microsoft.com/office/drawing/2014/main" val="900830427"/>
                    </a:ext>
                  </a:extLst>
                </a:gridCol>
                <a:gridCol w="5791200">
                  <a:extLst>
                    <a:ext uri="{9D8B030D-6E8A-4147-A177-3AD203B41FA5}">
                      <a16:colId xmlns:a16="http://schemas.microsoft.com/office/drawing/2014/main" val="962920148"/>
                    </a:ext>
                  </a:extLst>
                </a:gridCol>
                <a:gridCol w="1856510">
                  <a:extLst>
                    <a:ext uri="{9D8B030D-6E8A-4147-A177-3AD203B41FA5}">
                      <a16:colId xmlns:a16="http://schemas.microsoft.com/office/drawing/2014/main" val="813480632"/>
                    </a:ext>
                  </a:extLst>
                </a:gridCol>
              </a:tblGrid>
              <a:tr h="437410">
                <a:tc>
                  <a:txBody>
                    <a:bodyPr/>
                    <a:lstStyle/>
                    <a:p>
                      <a:pPr algn="ctr" fontAlgn="ctr"/>
                      <a:r>
                        <a:rPr lang="es-CO" sz="1400" b="1" u="none" strike="noStrike" dirty="0">
                          <a:effectLst/>
                        </a:rPr>
                        <a:t>LÍNEA ESTRATÉGICA</a:t>
                      </a:r>
                      <a:endParaRPr lang="es-CO" sz="1400" b="1" i="0" u="none" strike="noStrike" dirty="0">
                        <a:solidFill>
                          <a:srgbClr val="000000"/>
                        </a:solidFill>
                        <a:effectLst/>
                        <a:latin typeface="Calibri" panose="020F0502020204030204" pitchFamily="34" charset="0"/>
                      </a:endParaRPr>
                    </a:p>
                  </a:txBody>
                  <a:tcPr marL="5066" marR="5066" marT="5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400" b="1" u="none" strike="noStrike" dirty="0">
                          <a:effectLst/>
                        </a:rPr>
                        <a:t>OBJETIVOS ESTRATÉGICOS</a:t>
                      </a:r>
                      <a:endParaRPr lang="es-CO" sz="1400" b="1" i="0" u="none" strike="noStrike" dirty="0">
                        <a:solidFill>
                          <a:srgbClr val="000000"/>
                        </a:solidFill>
                        <a:effectLst/>
                        <a:latin typeface="Calibri" panose="020F0502020204030204" pitchFamily="34" charset="0"/>
                      </a:endParaRPr>
                    </a:p>
                  </a:txBody>
                  <a:tcPr marL="5066" marR="5066" marT="5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400" b="1" u="none" strike="noStrike" dirty="0">
                          <a:effectLst/>
                        </a:rPr>
                        <a:t>% DE CUMPLIMIENTO</a:t>
                      </a:r>
                      <a:endParaRPr lang="es-CO" sz="1400" b="1" i="0" u="none" strike="noStrike" dirty="0">
                        <a:solidFill>
                          <a:srgbClr val="000000"/>
                        </a:solidFill>
                        <a:effectLst/>
                        <a:latin typeface="Calibri" panose="020F0502020204030204" pitchFamily="34" charset="0"/>
                      </a:endParaRPr>
                    </a:p>
                  </a:txBody>
                  <a:tcPr marL="5066" marR="5066" marT="5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126306"/>
                  </a:ext>
                </a:extLst>
              </a:tr>
              <a:tr h="386379">
                <a:tc>
                  <a:txBody>
                    <a:bodyPr/>
                    <a:lstStyle/>
                    <a:p>
                      <a:pPr algn="l" fontAlgn="ctr"/>
                      <a:r>
                        <a:rPr lang="es-CO" sz="1400" u="none" strike="noStrike">
                          <a:effectLst/>
                        </a:rPr>
                        <a:t>Fortalecimiento de la especialidad materno infantil</a:t>
                      </a:r>
                      <a:endParaRPr lang="es-CO" sz="1400" b="0" i="0" u="none" strike="noStrike">
                        <a:solidFill>
                          <a:srgbClr val="000000"/>
                        </a:solidFill>
                        <a:effectLst/>
                        <a:latin typeface="Calibri" panose="020F0502020204030204" pitchFamily="34" charset="0"/>
                      </a:endParaRPr>
                    </a:p>
                  </a:txBody>
                  <a:tcPr marL="5066" marR="5066" marT="5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s-CO" sz="1400" u="none" strike="noStrike" dirty="0">
                          <a:effectLst/>
                        </a:rPr>
                        <a:t>Reducción de la mortalidad perinatal  la mortalidad materna</a:t>
                      </a:r>
                      <a:endParaRPr lang="es-CO" sz="1400" b="0" i="0" u="none" strike="noStrike" dirty="0">
                        <a:solidFill>
                          <a:srgbClr val="000000"/>
                        </a:solidFill>
                        <a:effectLst/>
                        <a:latin typeface="Calibri" panose="020F0502020204030204" pitchFamily="34" charset="0"/>
                      </a:endParaRPr>
                    </a:p>
                  </a:txBody>
                  <a:tcPr marL="5066" marR="5066" marT="5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400" u="none" strike="noStrike" dirty="0">
                          <a:effectLst/>
                        </a:rPr>
                        <a:t>71%</a:t>
                      </a:r>
                      <a:endParaRPr lang="es-CO" sz="1400" b="0" i="0" u="none" strike="noStrike" dirty="0">
                        <a:solidFill>
                          <a:srgbClr val="000000"/>
                        </a:solidFill>
                        <a:effectLst/>
                        <a:latin typeface="Calibri" panose="020F0502020204030204" pitchFamily="34" charset="0"/>
                      </a:endParaRPr>
                    </a:p>
                  </a:txBody>
                  <a:tcPr marL="5066" marR="5066" marT="50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8502081"/>
                  </a:ext>
                </a:extLst>
              </a:tr>
              <a:tr h="437410">
                <a:tc>
                  <a:txBody>
                    <a:bodyPr/>
                    <a:lstStyle/>
                    <a:p>
                      <a:pPr algn="l" fontAlgn="ctr"/>
                      <a:r>
                        <a:rPr lang="es-CO" sz="1400" u="none" strike="noStrike">
                          <a:effectLst/>
                        </a:rPr>
                        <a:t>Fortalecimiento de la Atención segura y Humanizada</a:t>
                      </a:r>
                      <a:endParaRPr lang="es-CO" sz="1400" b="0" i="0" u="none" strike="noStrike">
                        <a:solidFill>
                          <a:srgbClr val="000000"/>
                        </a:solidFill>
                        <a:effectLst/>
                        <a:latin typeface="Calibri" panose="020F0502020204030204" pitchFamily="34" charset="0"/>
                      </a:endParaRPr>
                    </a:p>
                  </a:txBody>
                  <a:tcPr marL="5066" marR="5066" marT="5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l" fontAlgn="ctr"/>
                      <a:r>
                        <a:rPr lang="es-CO" sz="1400" u="none" strike="noStrike" dirty="0">
                          <a:effectLst/>
                        </a:rPr>
                        <a:t>Asegurar y aumentar los niveles de satisfacción  oportunidad y calidez en la prestación del servicio </a:t>
                      </a:r>
                      <a:endParaRPr lang="es-CO" sz="1400" b="0" i="0" u="none" strike="noStrike" dirty="0">
                        <a:solidFill>
                          <a:srgbClr val="000000"/>
                        </a:solidFill>
                        <a:effectLst/>
                        <a:latin typeface="Calibri" panose="020F0502020204030204" pitchFamily="34" charset="0"/>
                      </a:endParaRPr>
                    </a:p>
                  </a:txBody>
                  <a:tcPr marL="5066" marR="5066" marT="5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400" u="none" strike="noStrike">
                          <a:effectLst/>
                        </a:rPr>
                        <a:t>100%</a:t>
                      </a:r>
                      <a:endParaRPr lang="es-CO" sz="1400" b="0" i="0" u="none" strike="noStrike">
                        <a:solidFill>
                          <a:srgbClr val="000000"/>
                        </a:solidFill>
                        <a:effectLst/>
                        <a:latin typeface="Calibri" panose="020F0502020204030204" pitchFamily="34" charset="0"/>
                      </a:endParaRPr>
                    </a:p>
                  </a:txBody>
                  <a:tcPr marL="5066" marR="5066" marT="50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7996300"/>
                  </a:ext>
                </a:extLst>
              </a:tr>
              <a:tr h="364508">
                <a:tc>
                  <a:txBody>
                    <a:bodyPr/>
                    <a:lstStyle/>
                    <a:p>
                      <a:pPr algn="l" fontAlgn="ctr"/>
                      <a:r>
                        <a:rPr lang="es-CO" sz="1400" u="none" strike="noStrike" dirty="0">
                          <a:effectLst/>
                        </a:rPr>
                        <a:t>Fortalecimiento de la Cultura de Calidad </a:t>
                      </a:r>
                      <a:endParaRPr lang="es-CO" sz="1400" b="0" i="0" u="none" strike="noStrike" dirty="0">
                        <a:solidFill>
                          <a:srgbClr val="000000"/>
                        </a:solidFill>
                        <a:effectLst/>
                        <a:latin typeface="Calibri" panose="020F0502020204030204" pitchFamily="34" charset="0"/>
                      </a:endParaRPr>
                    </a:p>
                  </a:txBody>
                  <a:tcPr marL="5066" marR="5066" marT="5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s-CO"/>
                    </a:p>
                  </a:txBody>
                  <a:tcPr/>
                </a:tc>
                <a:tc>
                  <a:txBody>
                    <a:bodyPr/>
                    <a:lstStyle/>
                    <a:p>
                      <a:pPr algn="ctr" fontAlgn="b"/>
                      <a:r>
                        <a:rPr lang="es-CO" sz="1400" u="none" strike="noStrike">
                          <a:effectLst/>
                        </a:rPr>
                        <a:t>100%</a:t>
                      </a:r>
                      <a:endParaRPr lang="es-CO" sz="1400" b="0" i="0" u="none" strike="noStrike">
                        <a:solidFill>
                          <a:srgbClr val="000000"/>
                        </a:solidFill>
                        <a:effectLst/>
                        <a:latin typeface="Calibri" panose="020F0502020204030204" pitchFamily="34" charset="0"/>
                      </a:endParaRPr>
                    </a:p>
                  </a:txBody>
                  <a:tcPr marL="5066" marR="5066" marT="50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7451323"/>
                  </a:ext>
                </a:extLst>
              </a:tr>
              <a:tr h="247866">
                <a:tc>
                  <a:txBody>
                    <a:bodyPr/>
                    <a:lstStyle/>
                    <a:p>
                      <a:pPr algn="l" fontAlgn="ctr"/>
                      <a:r>
                        <a:rPr lang="es-CO" sz="1400" u="none" strike="noStrike" dirty="0">
                          <a:effectLst/>
                        </a:rPr>
                        <a:t>Fortalecimiento de la Gestión Clínica</a:t>
                      </a:r>
                      <a:endParaRPr lang="es-CO" sz="1400" b="0" i="0" u="none" strike="noStrike" dirty="0">
                        <a:solidFill>
                          <a:srgbClr val="000000"/>
                        </a:solidFill>
                        <a:effectLst/>
                        <a:latin typeface="Calibri" panose="020F0502020204030204" pitchFamily="34" charset="0"/>
                      </a:endParaRPr>
                    </a:p>
                  </a:txBody>
                  <a:tcPr marL="5066" marR="5066" marT="5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s-CO"/>
                    </a:p>
                  </a:txBody>
                  <a:tcPr/>
                </a:tc>
                <a:tc>
                  <a:txBody>
                    <a:bodyPr/>
                    <a:lstStyle/>
                    <a:p>
                      <a:pPr algn="ctr" fontAlgn="b"/>
                      <a:r>
                        <a:rPr lang="es-CO" sz="1400" u="none" strike="noStrike">
                          <a:effectLst/>
                        </a:rPr>
                        <a:t>67%</a:t>
                      </a:r>
                      <a:endParaRPr lang="es-CO" sz="1400" b="0" i="0" u="none" strike="noStrike">
                        <a:solidFill>
                          <a:srgbClr val="000000"/>
                        </a:solidFill>
                        <a:effectLst/>
                        <a:latin typeface="Calibri" panose="020F0502020204030204" pitchFamily="34" charset="0"/>
                      </a:endParaRPr>
                    </a:p>
                  </a:txBody>
                  <a:tcPr marL="5066" marR="5066" marT="50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0807110"/>
                  </a:ext>
                </a:extLst>
              </a:tr>
              <a:tr h="437410">
                <a:tc>
                  <a:txBody>
                    <a:bodyPr/>
                    <a:lstStyle/>
                    <a:p>
                      <a:pPr algn="l" fontAlgn="ctr"/>
                      <a:r>
                        <a:rPr lang="es-CO" sz="1400" u="none" strike="noStrike">
                          <a:effectLst/>
                        </a:rPr>
                        <a:t>Modernización de la infraestructura fisica y tecnologica</a:t>
                      </a:r>
                      <a:endParaRPr lang="es-CO" sz="1400" b="0" i="0" u="none" strike="noStrike">
                        <a:solidFill>
                          <a:srgbClr val="000000"/>
                        </a:solidFill>
                        <a:effectLst/>
                        <a:latin typeface="Calibri" panose="020F0502020204030204" pitchFamily="34" charset="0"/>
                      </a:endParaRPr>
                    </a:p>
                  </a:txBody>
                  <a:tcPr marL="5066" marR="5066" marT="5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s-CO" sz="1400" u="none" strike="noStrike" dirty="0">
                          <a:effectLst/>
                        </a:rPr>
                        <a:t>Promover el mejoramiento de las condiciones de la infraestructura física para la prestación de servicios</a:t>
                      </a:r>
                      <a:endParaRPr lang="es-CO" sz="1400" b="0" i="0" u="none" strike="noStrike" dirty="0">
                        <a:solidFill>
                          <a:srgbClr val="000000"/>
                        </a:solidFill>
                        <a:effectLst/>
                        <a:latin typeface="Calibri" panose="020F0502020204030204" pitchFamily="34" charset="0"/>
                      </a:endParaRPr>
                    </a:p>
                  </a:txBody>
                  <a:tcPr marL="5066" marR="5066" marT="5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400" u="none" strike="noStrike">
                          <a:effectLst/>
                        </a:rPr>
                        <a:t>100%</a:t>
                      </a:r>
                      <a:endParaRPr lang="es-CO" sz="1400" b="0" i="0" u="none" strike="noStrike">
                        <a:solidFill>
                          <a:srgbClr val="000000"/>
                        </a:solidFill>
                        <a:effectLst/>
                        <a:latin typeface="Calibri" panose="020F0502020204030204" pitchFamily="34" charset="0"/>
                      </a:endParaRPr>
                    </a:p>
                  </a:txBody>
                  <a:tcPr marL="5066" marR="5066" marT="50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2830829"/>
                  </a:ext>
                </a:extLst>
              </a:tr>
              <a:tr h="437410">
                <a:tc>
                  <a:txBody>
                    <a:bodyPr/>
                    <a:lstStyle/>
                    <a:p>
                      <a:pPr algn="l" fontAlgn="ctr"/>
                      <a:r>
                        <a:rPr lang="es-CO" sz="1400" u="none" strike="noStrike">
                          <a:effectLst/>
                        </a:rPr>
                        <a:t>Consolidación de la cultura de calidad y servicio</a:t>
                      </a:r>
                      <a:endParaRPr lang="es-CO" sz="1400" b="0" i="0" u="none" strike="noStrike">
                        <a:solidFill>
                          <a:srgbClr val="000000"/>
                        </a:solidFill>
                        <a:effectLst/>
                        <a:latin typeface="Calibri" panose="020F0502020204030204" pitchFamily="34" charset="0"/>
                      </a:endParaRPr>
                    </a:p>
                  </a:txBody>
                  <a:tcPr marL="5066" marR="5066" marT="5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s-CO" sz="1400" u="none" strike="noStrike" dirty="0">
                          <a:effectLst/>
                        </a:rPr>
                        <a:t>Asegurar la calidad de los registros asistenciales</a:t>
                      </a:r>
                      <a:endParaRPr lang="es-CO" sz="1400" b="0" i="0" u="none" strike="noStrike" dirty="0">
                        <a:solidFill>
                          <a:srgbClr val="000000"/>
                        </a:solidFill>
                        <a:effectLst/>
                        <a:latin typeface="Calibri" panose="020F0502020204030204" pitchFamily="34" charset="0"/>
                      </a:endParaRPr>
                    </a:p>
                  </a:txBody>
                  <a:tcPr marL="5066" marR="5066" marT="5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400" u="none" strike="noStrike">
                          <a:effectLst/>
                        </a:rPr>
                        <a:t>88%</a:t>
                      </a:r>
                      <a:endParaRPr lang="es-CO" sz="1400" b="0" i="0" u="none" strike="noStrike">
                        <a:solidFill>
                          <a:srgbClr val="000000"/>
                        </a:solidFill>
                        <a:effectLst/>
                        <a:latin typeface="Calibri" panose="020F0502020204030204" pitchFamily="34" charset="0"/>
                      </a:endParaRPr>
                    </a:p>
                  </a:txBody>
                  <a:tcPr marL="5066" marR="5066" marT="50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1185449"/>
                  </a:ext>
                </a:extLst>
              </a:tr>
              <a:tr h="503021">
                <a:tc>
                  <a:txBody>
                    <a:bodyPr/>
                    <a:lstStyle/>
                    <a:p>
                      <a:pPr algn="l" fontAlgn="ctr"/>
                      <a:r>
                        <a:rPr lang="es-CO" sz="1400" u="none" strike="noStrike">
                          <a:effectLst/>
                        </a:rPr>
                        <a:t>Gestión para garantizar recursos financieros</a:t>
                      </a:r>
                      <a:endParaRPr lang="es-CO" sz="1400" b="0" i="0" u="none" strike="noStrike">
                        <a:solidFill>
                          <a:srgbClr val="000000"/>
                        </a:solidFill>
                        <a:effectLst/>
                        <a:latin typeface="Calibri" panose="020F0502020204030204" pitchFamily="34" charset="0"/>
                      </a:endParaRPr>
                    </a:p>
                  </a:txBody>
                  <a:tcPr marL="5066" marR="5066" marT="5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s-CO" sz="1400" u="none" strike="noStrike" dirty="0">
                          <a:effectLst/>
                        </a:rPr>
                        <a:t>Asegurar la sostenibilidad financiera generando rentabilidad económica y social</a:t>
                      </a:r>
                      <a:endParaRPr lang="es-CO" sz="1400" b="0" i="0" u="none" strike="noStrike" dirty="0">
                        <a:solidFill>
                          <a:srgbClr val="000000"/>
                        </a:solidFill>
                        <a:effectLst/>
                        <a:latin typeface="Calibri" panose="020F0502020204030204" pitchFamily="34" charset="0"/>
                      </a:endParaRPr>
                    </a:p>
                  </a:txBody>
                  <a:tcPr marL="5066" marR="5066" marT="5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es-CO" sz="1400" u="none" strike="noStrike">
                          <a:effectLst/>
                        </a:rPr>
                        <a:t>100%</a:t>
                      </a:r>
                      <a:endParaRPr lang="es-CO" sz="1400" b="0" i="0" u="none" strike="noStrike">
                        <a:solidFill>
                          <a:srgbClr val="000000"/>
                        </a:solidFill>
                        <a:effectLst/>
                        <a:latin typeface="Calibri" panose="020F0502020204030204" pitchFamily="34" charset="0"/>
                      </a:endParaRPr>
                    </a:p>
                  </a:txBody>
                  <a:tcPr marL="5066" marR="5066" marT="5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7393272"/>
                  </a:ext>
                </a:extLst>
              </a:tr>
              <a:tr h="583214">
                <a:tc>
                  <a:txBody>
                    <a:bodyPr/>
                    <a:lstStyle/>
                    <a:p>
                      <a:pPr algn="l" fontAlgn="ctr"/>
                      <a:r>
                        <a:rPr lang="es-CO" sz="1400" u="none" strike="noStrike" dirty="0">
                          <a:effectLst/>
                        </a:rPr>
                        <a:t>Mejoramiento contratación con EAPB</a:t>
                      </a:r>
                      <a:endParaRPr lang="es-CO" sz="1400" b="0" i="0" u="none" strike="noStrike" dirty="0">
                        <a:solidFill>
                          <a:srgbClr val="000000"/>
                        </a:solidFill>
                        <a:effectLst/>
                        <a:latin typeface="Calibri" panose="020F0502020204030204" pitchFamily="34" charset="0"/>
                      </a:endParaRPr>
                    </a:p>
                  </a:txBody>
                  <a:tcPr marL="5066" marR="5066" marT="5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s-CO" sz="1400" u="none" strike="noStrike" dirty="0">
                          <a:effectLst/>
                        </a:rPr>
                        <a:t>Fortalecimiento de los procesos de gestión comercial</a:t>
                      </a:r>
                      <a:endParaRPr lang="es-CO" sz="1400" b="0" i="0" u="none" strike="noStrike" dirty="0">
                        <a:solidFill>
                          <a:srgbClr val="000000"/>
                        </a:solidFill>
                        <a:effectLst/>
                        <a:latin typeface="Calibri" panose="020F0502020204030204" pitchFamily="34" charset="0"/>
                      </a:endParaRPr>
                    </a:p>
                  </a:txBody>
                  <a:tcPr marL="5066" marR="5066" marT="5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s-CO"/>
                    </a:p>
                  </a:txBody>
                  <a:tcPr/>
                </a:tc>
                <a:extLst>
                  <a:ext uri="{0D108BD9-81ED-4DB2-BD59-A6C34878D82A}">
                    <a16:rowId xmlns:a16="http://schemas.microsoft.com/office/drawing/2014/main" val="1038489434"/>
                  </a:ext>
                </a:extLst>
              </a:tr>
              <a:tr h="437410">
                <a:tc rowSpan="2">
                  <a:txBody>
                    <a:bodyPr/>
                    <a:lstStyle/>
                    <a:p>
                      <a:pPr algn="l" fontAlgn="ctr"/>
                      <a:r>
                        <a:rPr lang="es-CO" sz="1400" u="none" strike="noStrike">
                          <a:effectLst/>
                        </a:rPr>
                        <a:t>contención de costos y disminución de gastos</a:t>
                      </a:r>
                      <a:endParaRPr lang="es-CO" sz="1400" b="0" i="0" u="none" strike="noStrike">
                        <a:solidFill>
                          <a:srgbClr val="000000"/>
                        </a:solidFill>
                        <a:effectLst/>
                        <a:latin typeface="Calibri" panose="020F0502020204030204" pitchFamily="34" charset="0"/>
                      </a:endParaRPr>
                    </a:p>
                  </a:txBody>
                  <a:tcPr marL="5066" marR="5066" marT="5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s-CO" sz="1400" u="none" strike="noStrike" dirty="0">
                          <a:effectLst/>
                        </a:rPr>
                        <a:t>Procurar la identificación de las oportunidades de ahorro en cada una de las áreas</a:t>
                      </a:r>
                      <a:endParaRPr lang="es-CO" sz="1400" b="0" i="0" u="none" strike="noStrike" dirty="0">
                        <a:solidFill>
                          <a:srgbClr val="000000"/>
                        </a:solidFill>
                        <a:effectLst/>
                        <a:latin typeface="Calibri" panose="020F0502020204030204" pitchFamily="34" charset="0"/>
                      </a:endParaRPr>
                    </a:p>
                  </a:txBody>
                  <a:tcPr marL="5066" marR="5066" marT="5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400" u="none" strike="noStrike">
                          <a:effectLst/>
                        </a:rPr>
                        <a:t>67%</a:t>
                      </a:r>
                      <a:endParaRPr lang="es-CO" sz="1400" b="0" i="0" u="none" strike="noStrike">
                        <a:solidFill>
                          <a:srgbClr val="000000"/>
                        </a:solidFill>
                        <a:effectLst/>
                        <a:latin typeface="Calibri" panose="020F0502020204030204" pitchFamily="34" charset="0"/>
                      </a:endParaRPr>
                    </a:p>
                  </a:txBody>
                  <a:tcPr marL="5066" marR="5066" marT="50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1124991"/>
                  </a:ext>
                </a:extLst>
              </a:tr>
              <a:tr h="437410">
                <a:tc vMerge="1">
                  <a:txBody>
                    <a:bodyPr/>
                    <a:lstStyle/>
                    <a:p>
                      <a:endParaRPr lang="es-CO"/>
                    </a:p>
                  </a:txBody>
                  <a:tcPr/>
                </a:tc>
                <a:tc>
                  <a:txBody>
                    <a:bodyPr/>
                    <a:lstStyle/>
                    <a:p>
                      <a:pPr algn="l" fontAlgn="b"/>
                      <a:r>
                        <a:rPr lang="es-CO" sz="1400" u="none" strike="noStrike" dirty="0">
                          <a:effectLst/>
                        </a:rPr>
                        <a:t>Optimizar la producción del talento humano de acuerdo a los modelos de vinculación</a:t>
                      </a:r>
                      <a:endParaRPr lang="es-CO" sz="1400" b="0" i="0" u="none" strike="noStrike" dirty="0">
                        <a:solidFill>
                          <a:srgbClr val="000000"/>
                        </a:solidFill>
                        <a:effectLst/>
                        <a:latin typeface="Calibri" panose="020F0502020204030204" pitchFamily="34" charset="0"/>
                      </a:endParaRPr>
                    </a:p>
                  </a:txBody>
                  <a:tcPr marL="5066" marR="5066" marT="50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400" u="none" strike="noStrike">
                          <a:effectLst/>
                        </a:rPr>
                        <a:t>100%</a:t>
                      </a:r>
                      <a:endParaRPr lang="es-CO" sz="1400" b="0" i="0" u="none" strike="noStrike">
                        <a:solidFill>
                          <a:srgbClr val="000000"/>
                        </a:solidFill>
                        <a:effectLst/>
                        <a:latin typeface="Calibri" panose="020F0502020204030204" pitchFamily="34" charset="0"/>
                      </a:endParaRPr>
                    </a:p>
                  </a:txBody>
                  <a:tcPr marL="5066" marR="5066" marT="50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2501856"/>
                  </a:ext>
                </a:extLst>
              </a:tr>
              <a:tr h="539472">
                <a:tc rowSpan="2">
                  <a:txBody>
                    <a:bodyPr/>
                    <a:lstStyle/>
                    <a:p>
                      <a:pPr algn="l" fontAlgn="ctr"/>
                      <a:r>
                        <a:rPr lang="es-CO" sz="1400" u="none" strike="noStrike">
                          <a:effectLst/>
                        </a:rPr>
                        <a:t>Articulación de servicios con el primer nivel de atención de la red</a:t>
                      </a:r>
                      <a:endParaRPr lang="es-CO" sz="1400" b="0" i="0" u="none" strike="noStrike">
                        <a:solidFill>
                          <a:srgbClr val="000000"/>
                        </a:solidFill>
                        <a:effectLst/>
                        <a:latin typeface="Calibri" panose="020F0502020204030204" pitchFamily="34" charset="0"/>
                      </a:endParaRPr>
                    </a:p>
                  </a:txBody>
                  <a:tcPr marL="5066" marR="5066" marT="5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s-CO" sz="1400" u="none" strike="noStrike" dirty="0">
                          <a:effectLst/>
                        </a:rPr>
                        <a:t>Fortalecimiento de la Prestación de servicios de salud en la modalidad extramural</a:t>
                      </a:r>
                      <a:endParaRPr lang="es-CO" sz="1400" b="0" i="0" u="none" strike="noStrike" dirty="0">
                        <a:solidFill>
                          <a:srgbClr val="000000"/>
                        </a:solidFill>
                        <a:effectLst/>
                        <a:latin typeface="Calibri" panose="020F0502020204030204" pitchFamily="34" charset="0"/>
                      </a:endParaRPr>
                    </a:p>
                  </a:txBody>
                  <a:tcPr marL="5066" marR="5066" marT="5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400" u="none" strike="noStrike">
                          <a:effectLst/>
                        </a:rPr>
                        <a:t>100%</a:t>
                      </a:r>
                      <a:endParaRPr lang="es-CO" sz="1400" b="0" i="0" u="none" strike="noStrike">
                        <a:solidFill>
                          <a:srgbClr val="000000"/>
                        </a:solidFill>
                        <a:effectLst/>
                        <a:latin typeface="Calibri" panose="020F0502020204030204" pitchFamily="34" charset="0"/>
                      </a:endParaRPr>
                    </a:p>
                  </a:txBody>
                  <a:tcPr marL="5066" marR="5066" marT="50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7712257"/>
                  </a:ext>
                </a:extLst>
              </a:tr>
              <a:tr h="320767">
                <a:tc vMerge="1">
                  <a:txBody>
                    <a:bodyPr/>
                    <a:lstStyle/>
                    <a:p>
                      <a:endParaRPr lang="es-CO"/>
                    </a:p>
                  </a:txBody>
                  <a:tcPr/>
                </a:tc>
                <a:tc>
                  <a:txBody>
                    <a:bodyPr/>
                    <a:lstStyle/>
                    <a:p>
                      <a:pPr algn="l" fontAlgn="ctr"/>
                      <a:r>
                        <a:rPr lang="es-CO" sz="1400" u="none" strike="noStrike" dirty="0">
                          <a:effectLst/>
                        </a:rPr>
                        <a:t>Propiciar la desconcentración de la consulta médica especializada</a:t>
                      </a:r>
                      <a:endParaRPr lang="es-CO" sz="1400" b="0" i="0" u="none" strike="noStrike" dirty="0">
                        <a:solidFill>
                          <a:srgbClr val="000000"/>
                        </a:solidFill>
                        <a:effectLst/>
                        <a:latin typeface="Calibri" panose="020F0502020204030204" pitchFamily="34" charset="0"/>
                      </a:endParaRPr>
                    </a:p>
                  </a:txBody>
                  <a:tcPr marL="5066" marR="5066" marT="5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400" u="none" strike="noStrike">
                          <a:effectLst/>
                        </a:rPr>
                        <a:t>100%</a:t>
                      </a:r>
                      <a:endParaRPr lang="es-CO" sz="1400" b="0" i="0" u="none" strike="noStrike">
                        <a:solidFill>
                          <a:srgbClr val="000000"/>
                        </a:solidFill>
                        <a:effectLst/>
                        <a:latin typeface="Calibri" panose="020F0502020204030204" pitchFamily="34" charset="0"/>
                      </a:endParaRPr>
                    </a:p>
                  </a:txBody>
                  <a:tcPr marL="5066" marR="5066" marT="50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6877542"/>
                  </a:ext>
                </a:extLst>
              </a:tr>
              <a:tr h="400959">
                <a:tc>
                  <a:txBody>
                    <a:bodyPr/>
                    <a:lstStyle/>
                    <a:p>
                      <a:pPr algn="l" fontAlgn="ctr"/>
                      <a:r>
                        <a:rPr lang="es-CO" sz="1400" u="none" strike="noStrike" dirty="0">
                          <a:effectLst/>
                        </a:rPr>
                        <a:t>Fidelización de Clientes</a:t>
                      </a:r>
                      <a:endParaRPr lang="es-CO" sz="1400" b="0" i="0" u="none" strike="noStrike" dirty="0">
                        <a:solidFill>
                          <a:srgbClr val="000000"/>
                        </a:solidFill>
                        <a:effectLst/>
                        <a:latin typeface="Calibri" panose="020F0502020204030204" pitchFamily="34" charset="0"/>
                      </a:endParaRPr>
                    </a:p>
                  </a:txBody>
                  <a:tcPr marL="5066" marR="5066" marT="5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CO" sz="1400" u="none" strike="noStrike" dirty="0">
                          <a:effectLst/>
                        </a:rPr>
                        <a:t>Disminución de trámites administrativos y burocráticos para el acceso a servicios de salud</a:t>
                      </a:r>
                      <a:endParaRPr lang="es-CO" sz="1400" b="0" i="0" u="none" strike="noStrike" dirty="0">
                        <a:solidFill>
                          <a:srgbClr val="000000"/>
                        </a:solidFill>
                        <a:effectLst/>
                        <a:latin typeface="Calibri" panose="020F0502020204030204" pitchFamily="34" charset="0"/>
                      </a:endParaRPr>
                    </a:p>
                  </a:txBody>
                  <a:tcPr marL="5066" marR="5066" marT="50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400" u="none" strike="noStrike">
                          <a:effectLst/>
                        </a:rPr>
                        <a:t>100%</a:t>
                      </a:r>
                      <a:endParaRPr lang="es-CO" sz="1400" b="0" i="0" u="none" strike="noStrike">
                        <a:solidFill>
                          <a:srgbClr val="000000"/>
                        </a:solidFill>
                        <a:effectLst/>
                        <a:latin typeface="Calibri" panose="020F0502020204030204" pitchFamily="34" charset="0"/>
                      </a:endParaRPr>
                    </a:p>
                  </a:txBody>
                  <a:tcPr marL="5066" marR="5066" marT="50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5773582"/>
                  </a:ext>
                </a:extLst>
              </a:tr>
              <a:tr h="145804">
                <a:tc gridSpan="2">
                  <a:txBody>
                    <a:bodyPr/>
                    <a:lstStyle/>
                    <a:p>
                      <a:pPr algn="ctr" fontAlgn="b"/>
                      <a:r>
                        <a:rPr lang="es-CO" sz="1400" b="1" u="none" strike="noStrike" dirty="0">
                          <a:effectLst/>
                        </a:rPr>
                        <a:t>TOTAL ACTIVIDADES</a:t>
                      </a:r>
                      <a:endParaRPr lang="es-CO" sz="1400" b="1" i="0" u="none" strike="noStrike" dirty="0">
                        <a:solidFill>
                          <a:srgbClr val="000000"/>
                        </a:solidFill>
                        <a:effectLst/>
                        <a:latin typeface="Calibri" panose="020F0502020204030204" pitchFamily="34" charset="0"/>
                      </a:endParaRPr>
                    </a:p>
                  </a:txBody>
                  <a:tcPr marL="5066" marR="5066" marT="50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a:txBody>
                    <a:bodyPr/>
                    <a:lstStyle/>
                    <a:p>
                      <a:pPr algn="ctr" fontAlgn="ctr"/>
                      <a:r>
                        <a:rPr lang="es-CO" sz="1400" b="1" u="none" strike="noStrike">
                          <a:effectLst/>
                        </a:rPr>
                        <a:t>52 DE 58</a:t>
                      </a:r>
                      <a:endParaRPr lang="es-CO" sz="1400" b="1" i="0" u="none" strike="noStrike">
                        <a:solidFill>
                          <a:srgbClr val="000000"/>
                        </a:solidFill>
                        <a:effectLst/>
                        <a:latin typeface="Calibri" panose="020F0502020204030204" pitchFamily="34" charset="0"/>
                      </a:endParaRPr>
                    </a:p>
                  </a:txBody>
                  <a:tcPr marL="5066" marR="5066" marT="5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5527356"/>
                  </a:ext>
                </a:extLst>
              </a:tr>
              <a:tr h="145804">
                <a:tc gridSpan="2">
                  <a:txBody>
                    <a:bodyPr/>
                    <a:lstStyle/>
                    <a:p>
                      <a:pPr algn="ctr" fontAlgn="b"/>
                      <a:r>
                        <a:rPr lang="es-CO" sz="1400" b="1" u="none" strike="noStrike" dirty="0">
                          <a:effectLst/>
                        </a:rPr>
                        <a:t>% DE CUMPLIMIENTO</a:t>
                      </a:r>
                      <a:endParaRPr lang="es-CO" sz="1400" b="1" i="0" u="none" strike="noStrike" dirty="0">
                        <a:solidFill>
                          <a:srgbClr val="000000"/>
                        </a:solidFill>
                        <a:effectLst/>
                        <a:latin typeface="Calibri" panose="020F0502020204030204" pitchFamily="34" charset="0"/>
                      </a:endParaRPr>
                    </a:p>
                  </a:txBody>
                  <a:tcPr marL="5066" marR="5066" marT="50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a:txBody>
                    <a:bodyPr/>
                    <a:lstStyle/>
                    <a:p>
                      <a:pPr algn="ctr" fontAlgn="ctr"/>
                      <a:r>
                        <a:rPr lang="es-CO" sz="1400" b="1" u="none" strike="noStrike" dirty="0">
                          <a:effectLst/>
                        </a:rPr>
                        <a:t>91%</a:t>
                      </a:r>
                      <a:endParaRPr lang="es-CO" sz="1400" b="1" i="0" u="none" strike="noStrike" dirty="0">
                        <a:solidFill>
                          <a:srgbClr val="000000"/>
                        </a:solidFill>
                        <a:effectLst/>
                        <a:latin typeface="Calibri" panose="020F0502020204030204" pitchFamily="34" charset="0"/>
                      </a:endParaRPr>
                    </a:p>
                  </a:txBody>
                  <a:tcPr marL="5066" marR="5066" marT="5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7162846"/>
                  </a:ext>
                </a:extLst>
              </a:tr>
            </a:tbl>
          </a:graphicData>
        </a:graphic>
      </p:graphicFrame>
    </p:spTree>
    <p:extLst>
      <p:ext uri="{BB962C8B-B14F-4D97-AF65-F5344CB8AC3E}">
        <p14:creationId xmlns:p14="http://schemas.microsoft.com/office/powerpoint/2010/main" val="738081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endParaRPr lang="es-CO"/>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ángulo 6"/>
          <p:cNvSpPr/>
          <p:nvPr/>
        </p:nvSpPr>
        <p:spPr>
          <a:xfrm>
            <a:off x="-872836" y="0"/>
            <a:ext cx="9504218" cy="923330"/>
          </a:xfrm>
          <a:prstGeom prst="rect">
            <a:avLst/>
          </a:prstGeom>
        </p:spPr>
        <p:txBody>
          <a:bodyPr wrap="square">
            <a:spAutoFit/>
          </a:bodyPr>
          <a:lstStyle/>
          <a:p>
            <a:pPr algn="ctr"/>
            <a:r>
              <a:rPr lang="es-ES" sz="5400" b="1" dirty="0">
                <a:solidFill>
                  <a:srgbClr val="C00000"/>
                </a:solidFill>
                <a:latin typeface="+mj-lt"/>
              </a:rPr>
              <a:t>PROGRAMAS Y PROYECTOS</a:t>
            </a:r>
          </a:p>
        </p:txBody>
      </p:sp>
    </p:spTree>
    <p:extLst>
      <p:ext uri="{BB962C8B-B14F-4D97-AF65-F5344CB8AC3E}">
        <p14:creationId xmlns:p14="http://schemas.microsoft.com/office/powerpoint/2010/main" val="638880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txBox="1">
            <a:spLocks noGrp="1"/>
          </p:cNvSpPr>
          <p:nvPr>
            <p:ph type="title"/>
          </p:nvPr>
        </p:nvSpPr>
        <p:spPr>
          <a:xfrm>
            <a:off x="922080" y="145099"/>
            <a:ext cx="10771909" cy="424732"/>
          </a:xfrm>
          <a:prstGeom prst="rect">
            <a:avLst/>
          </a:prstGeom>
          <a:noFill/>
        </p:spPr>
        <p:txBody>
          <a:bodyPr wrap="square" rtlCol="0">
            <a:spAutoFit/>
          </a:bodyPr>
          <a:lstStyle/>
          <a:p>
            <a:pPr algn="ctr"/>
            <a:r>
              <a:rPr lang="es-CO" sz="2400" b="1" dirty="0">
                <a:solidFill>
                  <a:schemeClr val="accent6">
                    <a:lumMod val="50000"/>
                  </a:schemeClr>
                </a:solidFill>
                <a:latin typeface="Arial" panose="020B0604020202020204" pitchFamily="34" charset="0"/>
                <a:ea typeface="MS Mincho"/>
              </a:rPr>
              <a:t>PROYECTOS EN CURSO</a:t>
            </a:r>
            <a:endParaRPr lang="es-CO" dirty="0"/>
          </a:p>
        </p:txBody>
      </p:sp>
      <p:graphicFrame>
        <p:nvGraphicFramePr>
          <p:cNvPr id="2" name="Tabla 1">
            <a:extLst>
              <a:ext uri="{FF2B5EF4-FFF2-40B4-BE49-F238E27FC236}">
                <a16:creationId xmlns:a16="http://schemas.microsoft.com/office/drawing/2014/main" id="{3421FE04-3FEC-4769-8769-A0255B94AD2C}"/>
              </a:ext>
            </a:extLst>
          </p:cNvPr>
          <p:cNvGraphicFramePr>
            <a:graphicFrameLocks noGrp="1"/>
          </p:cNvGraphicFramePr>
          <p:nvPr>
            <p:extLst/>
          </p:nvPr>
        </p:nvGraphicFramePr>
        <p:xfrm>
          <a:off x="164598" y="490319"/>
          <a:ext cx="11841872" cy="6213786"/>
        </p:xfrm>
        <a:graphic>
          <a:graphicData uri="http://schemas.openxmlformats.org/drawingml/2006/table">
            <a:tbl>
              <a:tblPr firstRow="1" firstCol="1" bandRow="1">
                <a:tableStyleId>{5C22544A-7EE6-4342-B048-85BDC9FD1C3A}</a:tableStyleId>
              </a:tblPr>
              <a:tblGrid>
                <a:gridCol w="3479750">
                  <a:extLst>
                    <a:ext uri="{9D8B030D-6E8A-4147-A177-3AD203B41FA5}">
                      <a16:colId xmlns:a16="http://schemas.microsoft.com/office/drawing/2014/main" val="3661330815"/>
                    </a:ext>
                  </a:extLst>
                </a:gridCol>
                <a:gridCol w="7132715">
                  <a:extLst>
                    <a:ext uri="{9D8B030D-6E8A-4147-A177-3AD203B41FA5}">
                      <a16:colId xmlns:a16="http://schemas.microsoft.com/office/drawing/2014/main" val="3548458127"/>
                    </a:ext>
                  </a:extLst>
                </a:gridCol>
                <a:gridCol w="1229407">
                  <a:extLst>
                    <a:ext uri="{9D8B030D-6E8A-4147-A177-3AD203B41FA5}">
                      <a16:colId xmlns:a16="http://schemas.microsoft.com/office/drawing/2014/main" val="2723043664"/>
                    </a:ext>
                  </a:extLst>
                </a:gridCol>
              </a:tblGrid>
              <a:tr h="57492">
                <a:tc>
                  <a:txBody>
                    <a:bodyPr/>
                    <a:lstStyle/>
                    <a:p>
                      <a:pPr algn="ctr">
                        <a:lnSpc>
                          <a:spcPct val="107000"/>
                        </a:lnSpc>
                        <a:spcAft>
                          <a:spcPts val="0"/>
                        </a:spcAft>
                      </a:pPr>
                      <a:r>
                        <a:rPr lang="es-CO" sz="1200">
                          <a:effectLst/>
                        </a:rPr>
                        <a:t>NOMBRE DEL PROYECTO</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0309" marR="20309" marT="0" marB="0" anchor="ctr"/>
                </a:tc>
                <a:tc>
                  <a:txBody>
                    <a:bodyPr/>
                    <a:lstStyle/>
                    <a:p>
                      <a:pPr algn="ctr">
                        <a:lnSpc>
                          <a:spcPct val="107000"/>
                        </a:lnSpc>
                        <a:spcAft>
                          <a:spcPts val="0"/>
                        </a:spcAft>
                      </a:pPr>
                      <a:r>
                        <a:rPr lang="es-CO" sz="1200">
                          <a:effectLst/>
                        </a:rPr>
                        <a:t>AVANCE DICIEMBRE 2017</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0309" marR="20309" marT="0" marB="0"/>
                </a:tc>
                <a:tc>
                  <a:txBody>
                    <a:bodyPr/>
                    <a:lstStyle/>
                    <a:p>
                      <a:pPr algn="ctr">
                        <a:lnSpc>
                          <a:spcPct val="107000"/>
                        </a:lnSpc>
                        <a:spcAft>
                          <a:spcPts val="0"/>
                        </a:spcAft>
                      </a:pPr>
                      <a:r>
                        <a:rPr lang="es-CO" sz="1200">
                          <a:effectLst/>
                        </a:rPr>
                        <a:t>VALOR TOTAL</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0309" marR="20309" marT="0" marB="0" anchor="ctr"/>
                </a:tc>
                <a:extLst>
                  <a:ext uri="{0D108BD9-81ED-4DB2-BD59-A6C34878D82A}">
                    <a16:rowId xmlns:a16="http://schemas.microsoft.com/office/drawing/2014/main" val="3362471850"/>
                  </a:ext>
                </a:extLst>
              </a:tr>
              <a:tr h="624643">
                <a:tc>
                  <a:txBody>
                    <a:bodyPr/>
                    <a:lstStyle/>
                    <a:p>
                      <a:pPr algn="just">
                        <a:lnSpc>
                          <a:spcPct val="107000"/>
                        </a:lnSpc>
                        <a:spcAft>
                          <a:spcPts val="0"/>
                        </a:spcAft>
                      </a:pPr>
                      <a:r>
                        <a:rPr lang="es-CO" sz="1200">
                          <a:effectLst/>
                        </a:rPr>
                        <a:t>Estudios y diseños necesarios para la reposición de la infraestructura hospitalaria en virtud del proyecto fortalecimiento del desarrollo de la oferta de los servicios de salud en el Tolima (vigencia 2015) </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0309" marR="20309" marT="0" marB="0"/>
                </a:tc>
                <a:tc>
                  <a:txBody>
                    <a:bodyPr/>
                    <a:lstStyle/>
                    <a:p>
                      <a:pPr>
                        <a:lnSpc>
                          <a:spcPct val="107000"/>
                        </a:lnSpc>
                        <a:spcAft>
                          <a:spcPts val="0"/>
                        </a:spcAft>
                      </a:pPr>
                      <a:r>
                        <a:rPr lang="es-CO" sz="1200">
                          <a:effectLst/>
                        </a:rPr>
                        <a:t>Se aprobó por parte del Ministerio de Salud el estudio de oferta y demanda, en el mes de julio fue aprobado el Programa Medico Arquitectónico PMA,  se realizó reunión con el contratista e interventor para realizar el seguimiento correspondiente (contrato Suspendido hasta aprobación de diseños)</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0309" marR="20309" marT="0" marB="0"/>
                </a:tc>
                <a:tc>
                  <a:txBody>
                    <a:bodyPr/>
                    <a:lstStyle/>
                    <a:p>
                      <a:pPr algn="r">
                        <a:lnSpc>
                          <a:spcPct val="107000"/>
                        </a:lnSpc>
                        <a:spcAft>
                          <a:spcPts val="0"/>
                        </a:spcAft>
                      </a:pPr>
                      <a:r>
                        <a:rPr lang="es-CO" sz="1200">
                          <a:effectLst/>
                        </a:rPr>
                        <a:t>$1.155.000.000</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0309" marR="20309" marT="0" marB="0"/>
                </a:tc>
                <a:extLst>
                  <a:ext uri="{0D108BD9-81ED-4DB2-BD59-A6C34878D82A}">
                    <a16:rowId xmlns:a16="http://schemas.microsoft.com/office/drawing/2014/main" val="1776776268"/>
                  </a:ext>
                </a:extLst>
              </a:tr>
              <a:tr h="749572">
                <a:tc>
                  <a:txBody>
                    <a:bodyPr/>
                    <a:lstStyle/>
                    <a:p>
                      <a:pPr>
                        <a:lnSpc>
                          <a:spcPct val="107000"/>
                        </a:lnSpc>
                        <a:spcAft>
                          <a:spcPts val="0"/>
                        </a:spcAft>
                      </a:pPr>
                      <a:r>
                        <a:rPr lang="es-CO" sz="1200">
                          <a:effectLst/>
                        </a:rPr>
                        <a:t>Adecuación y mejoramiento del área de pediatría de la ese </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0309" marR="20309" marT="0" marB="0"/>
                </a:tc>
                <a:tc>
                  <a:txBody>
                    <a:bodyPr/>
                    <a:lstStyle/>
                    <a:p>
                      <a:pPr>
                        <a:lnSpc>
                          <a:spcPct val="107000"/>
                        </a:lnSpc>
                        <a:spcAft>
                          <a:spcPts val="0"/>
                        </a:spcAft>
                      </a:pPr>
                      <a:r>
                        <a:rPr lang="es-CO" sz="1200">
                          <a:effectLst/>
                        </a:rPr>
                        <a:t>Se suscribió el 27 de noviembre de 2017 acta re reinicio del contrato de obra No. 216 del 01 de agosto de 2017 suscrito entre el municipio de chaparral y Oscar Alberto Guzman ya se encuentran en curso las obras. Se realizo adición en valor por $66.958.127   y en tiempo por 30 días mas el 27 de noviembre de 2017(obra en curso, pendiente aprobación de nueva prórroga)</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0309" marR="20309" marT="0" marB="0"/>
                </a:tc>
                <a:tc>
                  <a:txBody>
                    <a:bodyPr/>
                    <a:lstStyle/>
                    <a:p>
                      <a:pPr algn="r">
                        <a:lnSpc>
                          <a:spcPct val="107000"/>
                        </a:lnSpc>
                        <a:spcAft>
                          <a:spcPts val="0"/>
                        </a:spcAft>
                      </a:pPr>
                      <a:r>
                        <a:rPr lang="es-CO" sz="1200">
                          <a:effectLst/>
                        </a:rPr>
                        <a:t>$145.934.435</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0309" marR="20309" marT="0" marB="0"/>
                </a:tc>
                <a:extLst>
                  <a:ext uri="{0D108BD9-81ED-4DB2-BD59-A6C34878D82A}">
                    <a16:rowId xmlns:a16="http://schemas.microsoft.com/office/drawing/2014/main" val="2429669700"/>
                  </a:ext>
                </a:extLst>
              </a:tr>
              <a:tr h="187393">
                <a:tc>
                  <a:txBody>
                    <a:bodyPr/>
                    <a:lstStyle/>
                    <a:p>
                      <a:pPr>
                        <a:lnSpc>
                          <a:spcPct val="107000"/>
                        </a:lnSpc>
                        <a:spcAft>
                          <a:spcPts val="0"/>
                        </a:spcAft>
                      </a:pPr>
                      <a:r>
                        <a:rPr lang="es-CO" sz="1200">
                          <a:effectLst/>
                        </a:rPr>
                        <a:t>Adquisición unidad medico odontológico móvil </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0309" marR="20309" marT="0" marB="0"/>
                </a:tc>
                <a:tc>
                  <a:txBody>
                    <a:bodyPr/>
                    <a:lstStyle/>
                    <a:p>
                      <a:pPr>
                        <a:lnSpc>
                          <a:spcPct val="107000"/>
                        </a:lnSpc>
                        <a:spcAft>
                          <a:spcPts val="0"/>
                        </a:spcAft>
                      </a:pPr>
                      <a:r>
                        <a:rPr lang="es-CO" sz="1200">
                          <a:effectLst/>
                        </a:rPr>
                        <a:t>Proyecto radicado en el departamento de Tolima para gestión de Recursos</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0309" marR="20309" marT="0" marB="0"/>
                </a:tc>
                <a:tc>
                  <a:txBody>
                    <a:bodyPr/>
                    <a:lstStyle/>
                    <a:p>
                      <a:pPr algn="r">
                        <a:lnSpc>
                          <a:spcPct val="107000"/>
                        </a:lnSpc>
                        <a:spcAft>
                          <a:spcPts val="0"/>
                        </a:spcAft>
                      </a:pPr>
                      <a:r>
                        <a:rPr lang="es-CO" sz="1200">
                          <a:effectLst/>
                        </a:rPr>
                        <a:t>336.000.000</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0309" marR="20309" marT="0" marB="0"/>
                </a:tc>
                <a:extLst>
                  <a:ext uri="{0D108BD9-81ED-4DB2-BD59-A6C34878D82A}">
                    <a16:rowId xmlns:a16="http://schemas.microsoft.com/office/drawing/2014/main" val="1331695594"/>
                  </a:ext>
                </a:extLst>
              </a:tr>
              <a:tr h="562179">
                <a:tc>
                  <a:txBody>
                    <a:bodyPr/>
                    <a:lstStyle/>
                    <a:p>
                      <a:pPr>
                        <a:lnSpc>
                          <a:spcPct val="107000"/>
                        </a:lnSpc>
                        <a:spcAft>
                          <a:spcPts val="0"/>
                        </a:spcAft>
                      </a:pPr>
                      <a:r>
                        <a:rPr lang="es-CO" sz="1200">
                          <a:effectLst/>
                        </a:rPr>
                        <a:t>Construcción del nuevo hospital san juan bautista </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0309" marR="20309" marT="0" marB="0"/>
                </a:tc>
                <a:tc>
                  <a:txBody>
                    <a:bodyPr/>
                    <a:lstStyle/>
                    <a:p>
                      <a:pPr>
                        <a:lnSpc>
                          <a:spcPct val="107000"/>
                        </a:lnSpc>
                        <a:spcAft>
                          <a:spcPts val="0"/>
                        </a:spcAft>
                      </a:pPr>
                      <a:r>
                        <a:rPr lang="es-CO" sz="1200">
                          <a:effectLst/>
                        </a:rPr>
                        <a:t>Se aprobó por parte del Ministerio de Salud el estudio de oferta y demanda, en el mes de julio fue aprobado el Programa Medico Arquitectónico PMA,  se proyectó comunicación al Departamento para seguir con el proceso (contrato Suspendido hasta aprobación de diseños)</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0309" marR="20309" marT="0" marB="0"/>
                </a:tc>
                <a:tc>
                  <a:txBody>
                    <a:bodyPr/>
                    <a:lstStyle/>
                    <a:p>
                      <a:pPr algn="r">
                        <a:lnSpc>
                          <a:spcPct val="107000"/>
                        </a:lnSpc>
                        <a:spcAft>
                          <a:spcPts val="0"/>
                        </a:spcAft>
                      </a:pPr>
                      <a:r>
                        <a:rPr lang="es-CO" sz="1200">
                          <a:effectLst/>
                        </a:rPr>
                        <a:t>$33.000.000.000</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0309" marR="20309" marT="0" marB="0"/>
                </a:tc>
                <a:extLst>
                  <a:ext uri="{0D108BD9-81ED-4DB2-BD59-A6C34878D82A}">
                    <a16:rowId xmlns:a16="http://schemas.microsoft.com/office/drawing/2014/main" val="1567410966"/>
                  </a:ext>
                </a:extLst>
              </a:tr>
              <a:tr h="249857">
                <a:tc>
                  <a:txBody>
                    <a:bodyPr/>
                    <a:lstStyle/>
                    <a:p>
                      <a:pPr>
                        <a:lnSpc>
                          <a:spcPct val="107000"/>
                        </a:lnSpc>
                        <a:spcAft>
                          <a:spcPts val="0"/>
                        </a:spcAft>
                      </a:pPr>
                      <a:r>
                        <a:rPr lang="es-CO" sz="1200">
                          <a:effectLst/>
                        </a:rPr>
                        <a:t>Adecuación del servicio farmacéutico del hospital </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0309" marR="20309" marT="0" marB="0"/>
                </a:tc>
                <a:tc>
                  <a:txBody>
                    <a:bodyPr/>
                    <a:lstStyle/>
                    <a:p>
                      <a:pPr>
                        <a:lnSpc>
                          <a:spcPct val="107000"/>
                        </a:lnSpc>
                        <a:spcAft>
                          <a:spcPts val="0"/>
                        </a:spcAft>
                      </a:pPr>
                      <a:r>
                        <a:rPr lang="es-CO" sz="1200">
                          <a:effectLst/>
                        </a:rPr>
                        <a:t>se realizaron los diseños y presupuesto del proyecto, se encuentra en construcción de MGA para gestión de recursos</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0309" marR="20309" marT="0" marB="0"/>
                </a:tc>
                <a:tc>
                  <a:txBody>
                    <a:bodyPr/>
                    <a:lstStyle/>
                    <a:p>
                      <a:pPr algn="r">
                        <a:lnSpc>
                          <a:spcPct val="107000"/>
                        </a:lnSpc>
                        <a:spcAft>
                          <a:spcPts val="0"/>
                        </a:spcAft>
                      </a:pPr>
                      <a:r>
                        <a:rPr lang="es-CO" sz="1200">
                          <a:effectLst/>
                        </a:rPr>
                        <a:t>$100.000.000</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0309" marR="20309" marT="0" marB="0"/>
                </a:tc>
                <a:extLst>
                  <a:ext uri="{0D108BD9-81ED-4DB2-BD59-A6C34878D82A}">
                    <a16:rowId xmlns:a16="http://schemas.microsoft.com/office/drawing/2014/main" val="1385802098"/>
                  </a:ext>
                </a:extLst>
              </a:tr>
              <a:tr h="437250">
                <a:tc>
                  <a:txBody>
                    <a:bodyPr/>
                    <a:lstStyle/>
                    <a:p>
                      <a:pPr>
                        <a:lnSpc>
                          <a:spcPct val="107000"/>
                        </a:lnSpc>
                        <a:spcAft>
                          <a:spcPts val="0"/>
                        </a:spcAft>
                      </a:pPr>
                      <a:r>
                        <a:rPr lang="es-CO" sz="1200">
                          <a:effectLst/>
                        </a:rPr>
                        <a:t>Adquirir equipos para los servicios de obstetricia, ambulatorios hospitalarios y quirúrgicos </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0309" marR="20309" marT="0" marB="0"/>
                </a:tc>
                <a:tc>
                  <a:txBody>
                    <a:bodyPr/>
                    <a:lstStyle/>
                    <a:p>
                      <a:pPr>
                        <a:lnSpc>
                          <a:spcPct val="107000"/>
                        </a:lnSpc>
                        <a:spcAft>
                          <a:spcPts val="0"/>
                        </a:spcAft>
                      </a:pPr>
                      <a:r>
                        <a:rPr lang="es-CO" sz="1200">
                          <a:effectLst/>
                        </a:rPr>
                        <a:t>Se radico proyecto en la Alcaldía Municipal de Chaparral para tramite de inclusión en Banco de proyectos y expedición de certificaciones necesarias para su posterior radicación en el departamento de Tolima, </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0309" marR="20309" marT="0" marB="0"/>
                </a:tc>
                <a:tc>
                  <a:txBody>
                    <a:bodyPr/>
                    <a:lstStyle/>
                    <a:p>
                      <a:pPr algn="r">
                        <a:lnSpc>
                          <a:spcPct val="107000"/>
                        </a:lnSpc>
                        <a:spcAft>
                          <a:spcPts val="0"/>
                        </a:spcAft>
                      </a:pPr>
                      <a:r>
                        <a:rPr lang="es-CO" sz="1200">
                          <a:effectLst/>
                        </a:rPr>
                        <a:t>$700.000.000</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0309" marR="20309" marT="0" marB="0"/>
                </a:tc>
                <a:extLst>
                  <a:ext uri="{0D108BD9-81ED-4DB2-BD59-A6C34878D82A}">
                    <a16:rowId xmlns:a16="http://schemas.microsoft.com/office/drawing/2014/main" val="2304028159"/>
                  </a:ext>
                </a:extLst>
              </a:tr>
              <a:tr h="187393">
                <a:tc>
                  <a:txBody>
                    <a:bodyPr/>
                    <a:lstStyle/>
                    <a:p>
                      <a:pPr>
                        <a:lnSpc>
                          <a:spcPct val="107000"/>
                        </a:lnSpc>
                        <a:spcAft>
                          <a:spcPts val="0"/>
                        </a:spcAft>
                      </a:pPr>
                      <a:r>
                        <a:rPr lang="es-CO" sz="1200">
                          <a:effectLst/>
                        </a:rPr>
                        <a:t>Adquisición de equipos para la prestación de los servicios de uci neonatal en la ese </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0309" marR="20309" marT="0" marB="0"/>
                </a:tc>
                <a:tc>
                  <a:txBody>
                    <a:bodyPr/>
                    <a:lstStyle/>
                    <a:p>
                      <a:pPr>
                        <a:lnSpc>
                          <a:spcPct val="107000"/>
                        </a:lnSpc>
                        <a:spcAft>
                          <a:spcPts val="0"/>
                        </a:spcAft>
                      </a:pPr>
                      <a:r>
                        <a:rPr lang="es-CO" sz="1200">
                          <a:effectLst/>
                        </a:rPr>
                        <a:t>Proyecto en construcción y gestión de recursos</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0309" marR="20309" marT="0" marB="0"/>
                </a:tc>
                <a:tc>
                  <a:txBody>
                    <a:bodyPr/>
                    <a:lstStyle/>
                    <a:p>
                      <a:pPr algn="r">
                        <a:lnSpc>
                          <a:spcPct val="107000"/>
                        </a:lnSpc>
                        <a:spcAft>
                          <a:spcPts val="0"/>
                        </a:spcAft>
                      </a:pPr>
                      <a:r>
                        <a:rPr lang="es-CO" sz="1200">
                          <a:effectLst/>
                        </a:rPr>
                        <a:t>$1.100.000.000</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0309" marR="20309" marT="0" marB="0"/>
                </a:tc>
                <a:extLst>
                  <a:ext uri="{0D108BD9-81ED-4DB2-BD59-A6C34878D82A}">
                    <a16:rowId xmlns:a16="http://schemas.microsoft.com/office/drawing/2014/main" val="3888412704"/>
                  </a:ext>
                </a:extLst>
              </a:tr>
              <a:tr h="374786">
                <a:tc>
                  <a:txBody>
                    <a:bodyPr/>
                    <a:lstStyle/>
                    <a:p>
                      <a:pPr>
                        <a:lnSpc>
                          <a:spcPct val="107000"/>
                        </a:lnSpc>
                        <a:spcAft>
                          <a:spcPts val="0"/>
                        </a:spcAft>
                      </a:pPr>
                      <a:r>
                        <a:rPr lang="es-CO" sz="1200" u="none" strike="noStrike">
                          <a:effectLst/>
                        </a:rPr>
                        <a:t>Dotación y adquisición de equipos médicos y biomédicos para el fortalecimiento institucional del Hospital San Juan Bautista de Chaparral - Tolima</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0309" marR="20309" marT="0" marB="0"/>
                </a:tc>
                <a:tc>
                  <a:txBody>
                    <a:bodyPr/>
                    <a:lstStyle/>
                    <a:p>
                      <a:pPr>
                        <a:lnSpc>
                          <a:spcPct val="107000"/>
                        </a:lnSpc>
                        <a:spcAft>
                          <a:spcPts val="0"/>
                        </a:spcAft>
                      </a:pPr>
                      <a:r>
                        <a:rPr lang="es-CO" sz="1200">
                          <a:effectLst/>
                        </a:rPr>
                        <a:t>Proyecto en construcción radicado en plan bienal ajuste 3 para aprobación </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0309" marR="20309" marT="0" marB="0"/>
                </a:tc>
                <a:tc>
                  <a:txBody>
                    <a:bodyPr/>
                    <a:lstStyle/>
                    <a:p>
                      <a:pPr algn="r">
                        <a:lnSpc>
                          <a:spcPct val="107000"/>
                        </a:lnSpc>
                        <a:spcAft>
                          <a:spcPts val="0"/>
                        </a:spcAft>
                      </a:pPr>
                      <a:r>
                        <a:rPr lang="es-CO" sz="1200">
                          <a:effectLst/>
                        </a:rPr>
                        <a:t>$3.044.012.000</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0309" marR="20309" marT="0" marB="0"/>
                </a:tc>
                <a:extLst>
                  <a:ext uri="{0D108BD9-81ED-4DB2-BD59-A6C34878D82A}">
                    <a16:rowId xmlns:a16="http://schemas.microsoft.com/office/drawing/2014/main" val="2921863810"/>
                  </a:ext>
                </a:extLst>
              </a:tr>
              <a:tr h="187393">
                <a:tc>
                  <a:txBody>
                    <a:bodyPr/>
                    <a:lstStyle/>
                    <a:p>
                      <a:pPr>
                        <a:lnSpc>
                          <a:spcPct val="107000"/>
                        </a:lnSpc>
                        <a:spcAft>
                          <a:spcPts val="0"/>
                        </a:spcAft>
                      </a:pPr>
                      <a:r>
                        <a:rPr lang="es-CO" sz="1200" u="none" strike="noStrike">
                          <a:effectLst/>
                        </a:rPr>
                        <a:t>Adecuación y dotación de la unidad de cuidado intermedio adulto</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0309" marR="20309" marT="0" marB="0"/>
                </a:tc>
                <a:tc>
                  <a:txBody>
                    <a:bodyPr/>
                    <a:lstStyle/>
                    <a:p>
                      <a:pPr>
                        <a:lnSpc>
                          <a:spcPct val="107000"/>
                        </a:lnSpc>
                        <a:spcAft>
                          <a:spcPts val="0"/>
                        </a:spcAft>
                      </a:pPr>
                      <a:r>
                        <a:rPr lang="es-CO" sz="1200">
                          <a:effectLst/>
                        </a:rPr>
                        <a:t>Proyecto en construcción radicado en plan bienal ajuste 3 para aprobación</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0309" marR="20309" marT="0" marB="0"/>
                </a:tc>
                <a:tc>
                  <a:txBody>
                    <a:bodyPr/>
                    <a:lstStyle/>
                    <a:p>
                      <a:pPr algn="r">
                        <a:lnSpc>
                          <a:spcPct val="107000"/>
                        </a:lnSpc>
                        <a:spcAft>
                          <a:spcPts val="0"/>
                        </a:spcAft>
                      </a:pPr>
                      <a:r>
                        <a:rPr lang="es-CO" sz="1200">
                          <a:effectLst/>
                        </a:rPr>
                        <a:t>$1.031.460.000</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0309" marR="20309" marT="0" marB="0"/>
                </a:tc>
                <a:extLst>
                  <a:ext uri="{0D108BD9-81ED-4DB2-BD59-A6C34878D82A}">
                    <a16:rowId xmlns:a16="http://schemas.microsoft.com/office/drawing/2014/main" val="3753937484"/>
                  </a:ext>
                </a:extLst>
              </a:tr>
              <a:tr h="936965">
                <a:tc>
                  <a:txBody>
                    <a:bodyPr/>
                    <a:lstStyle/>
                    <a:p>
                      <a:pPr>
                        <a:lnSpc>
                          <a:spcPct val="107000"/>
                        </a:lnSpc>
                        <a:spcAft>
                          <a:spcPts val="0"/>
                        </a:spcAft>
                      </a:pPr>
                      <a:r>
                        <a:rPr lang="es-CO" sz="1200">
                          <a:effectLst/>
                        </a:rPr>
                        <a:t>Remodelación centros y puestos de salud del área rural del municipio de Chaparral</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0309" marR="20309" marT="0" marB="0"/>
                </a:tc>
                <a:tc>
                  <a:txBody>
                    <a:bodyPr/>
                    <a:lstStyle/>
                    <a:p>
                      <a:pPr>
                        <a:lnSpc>
                          <a:spcPct val="107000"/>
                        </a:lnSpc>
                        <a:spcAft>
                          <a:spcPts val="0"/>
                        </a:spcAft>
                      </a:pPr>
                      <a:r>
                        <a:rPr lang="es-CO" sz="1200">
                          <a:effectLst/>
                        </a:rPr>
                        <a:t>Se suscribió Convenio interadministrativo de cooperación No. 312 del 9 de noviembre de 2017 con la Alcaldía de Chaparral para la remodelación de los puestos de salud de San José de las Hermosas, Hato Viejo, Santa Barbara y San Pablo Hermosas. Se suscribió contrato número 298 por valor de $189.934.277, se suscribió acta de inicio el 15 de diciembre, se suspendió el 18 de diciembre hasta el 10 de enero de 2018 por inconvenientes en vías para el transporte de materiales.</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0309" marR="20309" marT="0" marB="0"/>
                </a:tc>
                <a:tc>
                  <a:txBody>
                    <a:bodyPr/>
                    <a:lstStyle/>
                    <a:p>
                      <a:pPr algn="r">
                        <a:lnSpc>
                          <a:spcPct val="107000"/>
                        </a:lnSpc>
                        <a:spcAft>
                          <a:spcPts val="0"/>
                        </a:spcAft>
                      </a:pPr>
                      <a:r>
                        <a:rPr lang="es-CO" sz="1200">
                          <a:effectLst/>
                        </a:rPr>
                        <a:t>$193.207.250</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0309" marR="20309" marT="0" marB="0"/>
                </a:tc>
                <a:extLst>
                  <a:ext uri="{0D108BD9-81ED-4DB2-BD59-A6C34878D82A}">
                    <a16:rowId xmlns:a16="http://schemas.microsoft.com/office/drawing/2014/main" val="118133728"/>
                  </a:ext>
                </a:extLst>
              </a:tr>
              <a:tr h="562179">
                <a:tc>
                  <a:txBody>
                    <a:bodyPr/>
                    <a:lstStyle/>
                    <a:p>
                      <a:pPr>
                        <a:lnSpc>
                          <a:spcPct val="107000"/>
                        </a:lnSpc>
                        <a:spcAft>
                          <a:spcPts val="0"/>
                        </a:spcAft>
                      </a:pPr>
                      <a:r>
                        <a:rPr lang="es-CO" sz="1200" dirty="0">
                          <a:effectLst/>
                        </a:rPr>
                        <a:t>Adecuación institucional en la sala de partos y unidad gineco obstétrica</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0309" marR="20309" marT="0" marB="0"/>
                </a:tc>
                <a:tc>
                  <a:txBody>
                    <a:bodyPr/>
                    <a:lstStyle/>
                    <a:p>
                      <a:pPr>
                        <a:lnSpc>
                          <a:spcPct val="107000"/>
                        </a:lnSpc>
                        <a:spcAft>
                          <a:spcPts val="0"/>
                        </a:spcAft>
                      </a:pPr>
                      <a:r>
                        <a:rPr lang="es-CO" sz="1200" dirty="0">
                          <a:effectLst/>
                        </a:rPr>
                        <a:t>Se suscribió Convenio interadministrativo de cooperación No. 323 del 10 de noviembre de 2017 con la Alcaldía de Chaparral para la adecuación de la sala de partos y unidad Ginecobstetricia. Este proyecto será ejecutado por la alcaldía en las instalaciones del hospital.</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0309" marR="20309" marT="0" marB="0"/>
                </a:tc>
                <a:tc>
                  <a:txBody>
                    <a:bodyPr/>
                    <a:lstStyle/>
                    <a:p>
                      <a:pPr algn="r">
                        <a:lnSpc>
                          <a:spcPct val="107000"/>
                        </a:lnSpc>
                        <a:spcAft>
                          <a:spcPts val="0"/>
                        </a:spcAft>
                      </a:pPr>
                      <a:r>
                        <a:rPr lang="es-CO" sz="1200" dirty="0">
                          <a:effectLst/>
                        </a:rPr>
                        <a:t>$404.321.813</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0309" marR="20309" marT="0" marB="0"/>
                </a:tc>
                <a:extLst>
                  <a:ext uri="{0D108BD9-81ED-4DB2-BD59-A6C34878D82A}">
                    <a16:rowId xmlns:a16="http://schemas.microsoft.com/office/drawing/2014/main" val="3116866157"/>
                  </a:ext>
                </a:extLst>
              </a:tr>
            </a:tbl>
          </a:graphicData>
        </a:graphic>
      </p:graphicFrame>
    </p:spTree>
    <p:extLst>
      <p:ext uri="{BB962C8B-B14F-4D97-AF65-F5344CB8AC3E}">
        <p14:creationId xmlns:p14="http://schemas.microsoft.com/office/powerpoint/2010/main" val="26794916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txBox="1">
            <a:spLocks noGrp="1"/>
          </p:cNvSpPr>
          <p:nvPr>
            <p:ph type="title"/>
          </p:nvPr>
        </p:nvSpPr>
        <p:spPr>
          <a:xfrm>
            <a:off x="949036" y="330731"/>
            <a:ext cx="10771909" cy="1034129"/>
          </a:xfrm>
          <a:prstGeom prst="rect">
            <a:avLst/>
          </a:prstGeom>
          <a:noFill/>
        </p:spPr>
        <p:txBody>
          <a:bodyPr wrap="square" rtlCol="0">
            <a:spAutoFit/>
          </a:bodyPr>
          <a:lstStyle/>
          <a:p>
            <a:r>
              <a:rPr lang="es-CO" sz="2400" b="1" dirty="0">
                <a:solidFill>
                  <a:schemeClr val="accent6">
                    <a:lumMod val="50000"/>
                  </a:schemeClr>
                </a:solidFill>
                <a:latin typeface="Arial" panose="020B0604020202020204" pitchFamily="34" charset="0"/>
                <a:ea typeface="MS Mincho"/>
              </a:rPr>
              <a:t>COMPRA AMBULANCIA DE TRASLADO ASISTENCIAL MEDICALIZADO</a:t>
            </a:r>
            <a:br>
              <a:rPr lang="es-CO" sz="2400" b="1" dirty="0">
                <a:solidFill>
                  <a:schemeClr val="accent6">
                    <a:lumMod val="50000"/>
                  </a:schemeClr>
                </a:solidFill>
                <a:latin typeface="Arial" panose="020B0604020202020204" pitchFamily="34" charset="0"/>
                <a:ea typeface="MS Mincho"/>
              </a:rPr>
            </a:br>
            <a:endParaRPr lang="es-CO" dirty="0"/>
          </a:p>
        </p:txBody>
      </p:sp>
      <p:pic>
        <p:nvPicPr>
          <p:cNvPr id="3" name="Imagen 2">
            <a:extLst>
              <a:ext uri="{FF2B5EF4-FFF2-40B4-BE49-F238E27FC236}">
                <a16:creationId xmlns:a16="http://schemas.microsoft.com/office/drawing/2014/main" id="{8568BD4F-54FC-4CC1-91C9-4DAC79AA30E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13164" y="993244"/>
            <a:ext cx="9829800" cy="5534025"/>
          </a:xfrm>
          <a:prstGeom prst="rect">
            <a:avLst/>
          </a:prstGeom>
        </p:spPr>
      </p:pic>
    </p:spTree>
    <p:extLst>
      <p:ext uri="{BB962C8B-B14F-4D97-AF65-F5344CB8AC3E}">
        <p14:creationId xmlns:p14="http://schemas.microsoft.com/office/powerpoint/2010/main" val="35899363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txBox="1">
            <a:spLocks noGrp="1"/>
          </p:cNvSpPr>
          <p:nvPr>
            <p:ph type="title"/>
          </p:nvPr>
        </p:nvSpPr>
        <p:spPr>
          <a:xfrm>
            <a:off x="949036" y="635429"/>
            <a:ext cx="10771909" cy="424732"/>
          </a:xfrm>
          <a:prstGeom prst="rect">
            <a:avLst/>
          </a:prstGeom>
          <a:noFill/>
        </p:spPr>
        <p:txBody>
          <a:bodyPr wrap="square" rtlCol="0">
            <a:spAutoFit/>
          </a:bodyPr>
          <a:lstStyle/>
          <a:p>
            <a:pPr algn="ctr"/>
            <a:r>
              <a:rPr lang="es-CO" sz="2400" b="1" dirty="0">
                <a:solidFill>
                  <a:schemeClr val="accent6">
                    <a:lumMod val="50000"/>
                  </a:schemeClr>
                </a:solidFill>
                <a:latin typeface="Arial" panose="020B0604020202020204" pitchFamily="34" charset="0"/>
                <a:ea typeface="MS Mincho"/>
              </a:rPr>
              <a:t>COMPRA PLANTA ELÉCTRICA</a:t>
            </a:r>
            <a:endParaRPr lang="es-CO" dirty="0"/>
          </a:p>
        </p:txBody>
      </p:sp>
      <p:pic>
        <p:nvPicPr>
          <p:cNvPr id="3" name="Imagen 2">
            <a:extLst>
              <a:ext uri="{FF2B5EF4-FFF2-40B4-BE49-F238E27FC236}">
                <a16:creationId xmlns:a16="http://schemas.microsoft.com/office/drawing/2014/main" id="{5F8097BD-11C8-4537-ADB5-2548F008D12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83026" y="1245704"/>
            <a:ext cx="9144000" cy="5612296"/>
          </a:xfrm>
          <a:prstGeom prst="rect">
            <a:avLst/>
          </a:prstGeom>
        </p:spPr>
      </p:pic>
    </p:spTree>
    <p:extLst>
      <p:ext uri="{BB962C8B-B14F-4D97-AF65-F5344CB8AC3E}">
        <p14:creationId xmlns:p14="http://schemas.microsoft.com/office/powerpoint/2010/main" val="10349481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txBox="1">
            <a:spLocks noGrp="1"/>
          </p:cNvSpPr>
          <p:nvPr>
            <p:ph type="title"/>
          </p:nvPr>
        </p:nvSpPr>
        <p:spPr>
          <a:xfrm>
            <a:off x="949036" y="635429"/>
            <a:ext cx="10771909" cy="424732"/>
          </a:xfrm>
          <a:prstGeom prst="rect">
            <a:avLst/>
          </a:prstGeom>
          <a:noFill/>
        </p:spPr>
        <p:txBody>
          <a:bodyPr wrap="square" rtlCol="0">
            <a:spAutoFit/>
          </a:bodyPr>
          <a:lstStyle/>
          <a:p>
            <a:pPr algn="ctr"/>
            <a:r>
              <a:rPr lang="es-CO" sz="2400" b="1" dirty="0">
                <a:solidFill>
                  <a:schemeClr val="accent6">
                    <a:lumMod val="50000"/>
                  </a:schemeClr>
                </a:solidFill>
                <a:latin typeface="Arial" panose="020B0604020202020204" pitchFamily="34" charset="0"/>
                <a:ea typeface="MS Mincho"/>
              </a:rPr>
              <a:t>ADECUACIÓN ÁREA DE VACUNACIÓN </a:t>
            </a:r>
            <a:endParaRPr lang="es-CO" dirty="0"/>
          </a:p>
        </p:txBody>
      </p:sp>
      <p:pic>
        <p:nvPicPr>
          <p:cNvPr id="8" name="Imagen 7">
            <a:extLst>
              <a:ext uri="{FF2B5EF4-FFF2-40B4-BE49-F238E27FC236}">
                <a16:creationId xmlns:a16="http://schemas.microsoft.com/office/drawing/2014/main" id="{F5E3792C-583E-49D2-85AE-55E1F847EB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5531" y="1264560"/>
            <a:ext cx="6096000" cy="3429000"/>
          </a:xfrm>
          <a:prstGeom prst="rect">
            <a:avLst/>
          </a:prstGeom>
        </p:spPr>
      </p:pic>
      <p:pic>
        <p:nvPicPr>
          <p:cNvPr id="10" name="Imagen 9">
            <a:extLst>
              <a:ext uri="{FF2B5EF4-FFF2-40B4-BE49-F238E27FC236}">
                <a16:creationId xmlns:a16="http://schemas.microsoft.com/office/drawing/2014/main" id="{CADF0836-2339-48AA-9DB7-415DDC9ABB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34990" y="2979060"/>
            <a:ext cx="5433392" cy="3429000"/>
          </a:xfrm>
          <a:prstGeom prst="rect">
            <a:avLst/>
          </a:prstGeom>
        </p:spPr>
      </p:pic>
    </p:spTree>
    <p:extLst>
      <p:ext uri="{BB962C8B-B14F-4D97-AF65-F5344CB8AC3E}">
        <p14:creationId xmlns:p14="http://schemas.microsoft.com/office/powerpoint/2010/main" val="13404074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endParaRPr lang="es-CO"/>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ángulo 6"/>
          <p:cNvSpPr/>
          <p:nvPr/>
        </p:nvSpPr>
        <p:spPr>
          <a:xfrm>
            <a:off x="-554182" y="219372"/>
            <a:ext cx="4613563" cy="923330"/>
          </a:xfrm>
          <a:prstGeom prst="rect">
            <a:avLst/>
          </a:prstGeom>
        </p:spPr>
        <p:txBody>
          <a:bodyPr wrap="square">
            <a:spAutoFit/>
          </a:bodyPr>
          <a:lstStyle/>
          <a:p>
            <a:pPr algn="ctr"/>
            <a:r>
              <a:rPr lang="es-ES" sz="5400" b="1" dirty="0">
                <a:solidFill>
                  <a:srgbClr val="C00000"/>
                </a:solidFill>
                <a:latin typeface="+mj-lt"/>
              </a:rPr>
              <a:t>GESTIÓN</a:t>
            </a:r>
          </a:p>
        </p:txBody>
      </p:sp>
    </p:spTree>
    <p:extLst>
      <p:ext uri="{BB962C8B-B14F-4D97-AF65-F5344CB8AC3E}">
        <p14:creationId xmlns:p14="http://schemas.microsoft.com/office/powerpoint/2010/main" val="1888310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endParaRPr lang="es-CO"/>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ángulo 6"/>
          <p:cNvSpPr/>
          <p:nvPr/>
        </p:nvSpPr>
        <p:spPr>
          <a:xfrm>
            <a:off x="-637310" y="104576"/>
            <a:ext cx="5500254" cy="923330"/>
          </a:xfrm>
          <a:prstGeom prst="rect">
            <a:avLst/>
          </a:prstGeom>
        </p:spPr>
        <p:txBody>
          <a:bodyPr wrap="square">
            <a:spAutoFit/>
          </a:bodyPr>
          <a:lstStyle/>
          <a:p>
            <a:pPr algn="ctr"/>
            <a:r>
              <a:rPr lang="es-ES" sz="5400" b="1" dirty="0">
                <a:solidFill>
                  <a:srgbClr val="C00000"/>
                </a:solidFill>
                <a:latin typeface="+mj-lt"/>
              </a:rPr>
              <a:t>AVANCE </a:t>
            </a:r>
            <a:r>
              <a:rPr lang="es-ES" sz="5400" b="1" dirty="0" err="1">
                <a:solidFill>
                  <a:srgbClr val="C00000"/>
                </a:solidFill>
                <a:latin typeface="+mj-lt"/>
              </a:rPr>
              <a:t>MIPG</a:t>
            </a:r>
            <a:endParaRPr lang="es-ES" sz="5400" b="1" dirty="0">
              <a:solidFill>
                <a:srgbClr val="C00000"/>
              </a:solidFill>
              <a:latin typeface="+mj-lt"/>
            </a:endParaRPr>
          </a:p>
        </p:txBody>
      </p:sp>
    </p:spTree>
    <p:extLst>
      <p:ext uri="{BB962C8B-B14F-4D97-AF65-F5344CB8AC3E}">
        <p14:creationId xmlns:p14="http://schemas.microsoft.com/office/powerpoint/2010/main" val="16894829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A434CED-07BB-4547-91C5-801D6A564CB1}"/>
              </a:ext>
            </a:extLst>
          </p:cNvPr>
          <p:cNvPicPr>
            <a:picLocks noChangeAspect="1"/>
          </p:cNvPicPr>
          <p:nvPr/>
        </p:nvPicPr>
        <p:blipFill>
          <a:blip r:embed="rId2"/>
          <a:stretch>
            <a:fillRect/>
          </a:stretch>
        </p:blipFill>
        <p:spPr>
          <a:xfrm>
            <a:off x="577762" y="1298431"/>
            <a:ext cx="11036476" cy="2711162"/>
          </a:xfrm>
          <a:prstGeom prst="rect">
            <a:avLst/>
          </a:prstGeom>
        </p:spPr>
      </p:pic>
      <p:pic>
        <p:nvPicPr>
          <p:cNvPr id="5" name="Imagen 4">
            <a:extLst>
              <a:ext uri="{FF2B5EF4-FFF2-40B4-BE49-F238E27FC236}">
                <a16:creationId xmlns:a16="http://schemas.microsoft.com/office/drawing/2014/main" id="{FF25100E-7B12-4E0C-9259-0B9425304F98}"/>
              </a:ext>
            </a:extLst>
          </p:cNvPr>
          <p:cNvPicPr>
            <a:picLocks noChangeAspect="1"/>
          </p:cNvPicPr>
          <p:nvPr/>
        </p:nvPicPr>
        <p:blipFill>
          <a:blip r:embed="rId3"/>
          <a:stretch>
            <a:fillRect/>
          </a:stretch>
        </p:blipFill>
        <p:spPr>
          <a:xfrm>
            <a:off x="3444585" y="461096"/>
            <a:ext cx="5524500" cy="504825"/>
          </a:xfrm>
          <a:prstGeom prst="rect">
            <a:avLst/>
          </a:prstGeom>
        </p:spPr>
      </p:pic>
      <p:sp>
        <p:nvSpPr>
          <p:cNvPr id="6" name="Rectángulo 5">
            <a:extLst>
              <a:ext uri="{FF2B5EF4-FFF2-40B4-BE49-F238E27FC236}">
                <a16:creationId xmlns:a16="http://schemas.microsoft.com/office/drawing/2014/main" id="{E81E9EA3-1240-4242-AAC6-DC6F81B2B7AB}"/>
              </a:ext>
            </a:extLst>
          </p:cNvPr>
          <p:cNvSpPr/>
          <p:nvPr/>
        </p:nvSpPr>
        <p:spPr>
          <a:xfrm>
            <a:off x="577762" y="4342103"/>
            <a:ext cx="11036476" cy="1200329"/>
          </a:xfrm>
          <a:prstGeom prst="rect">
            <a:avLst/>
          </a:prstGeom>
        </p:spPr>
        <p:txBody>
          <a:bodyPr wrap="square">
            <a:spAutoFit/>
          </a:bodyPr>
          <a:lstStyle/>
          <a:p>
            <a:r>
              <a:rPr lang="es-CO" dirty="0"/>
              <a:t>El puntaje obtenido por ESE Hospital san Juan Bautista en el desempeño institucional, corresponde a 61,5 puntos; el</a:t>
            </a:r>
          </a:p>
          <a:p>
            <a:r>
              <a:rPr lang="es-CO" dirty="0"/>
              <a:t>puntaje máximo alcanzado por alguna de las entidades que forma parte del grupo par, corresponde a 78,8 puntos; la ubicación de su entidad de acuerdo con el puntaje obtenido corresponde al quintil 3, es decir, el desempeño  indica que el Hospital cuenta con un resultado que la posiciona dentro del 60% de los puntajes bajos del grupo par.</a:t>
            </a:r>
          </a:p>
        </p:txBody>
      </p:sp>
    </p:spTree>
    <p:extLst>
      <p:ext uri="{BB962C8B-B14F-4D97-AF65-F5344CB8AC3E}">
        <p14:creationId xmlns:p14="http://schemas.microsoft.com/office/powerpoint/2010/main" val="100107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endParaRPr lang="es-CO"/>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ángulo 5"/>
          <p:cNvSpPr/>
          <p:nvPr/>
        </p:nvSpPr>
        <p:spPr>
          <a:xfrm>
            <a:off x="-487644" y="46470"/>
            <a:ext cx="6707275" cy="923330"/>
          </a:xfrm>
          <a:prstGeom prst="rect">
            <a:avLst/>
          </a:prstGeom>
        </p:spPr>
        <p:txBody>
          <a:bodyPr wrap="square">
            <a:spAutoFit/>
          </a:bodyPr>
          <a:lstStyle/>
          <a:p>
            <a:pPr algn="ctr"/>
            <a:r>
              <a:rPr lang="es-ES" sz="5400" b="1" dirty="0">
                <a:solidFill>
                  <a:srgbClr val="C00000"/>
                </a:solidFill>
                <a:latin typeface="+mj-lt"/>
              </a:rPr>
              <a:t>GESTIÓN MISIONAL</a:t>
            </a:r>
          </a:p>
        </p:txBody>
      </p:sp>
    </p:spTree>
    <p:extLst>
      <p:ext uri="{BB962C8B-B14F-4D97-AF65-F5344CB8AC3E}">
        <p14:creationId xmlns:p14="http://schemas.microsoft.com/office/powerpoint/2010/main" val="1999577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6 Imagen" descr="San Juan Bautista copia.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9569" y="109663"/>
            <a:ext cx="648921" cy="76097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OSPITAL&#10;SAN JUAN BAUTISTA E.S.E.&#10;Chaparral - Tolim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7220" y="109663"/>
            <a:ext cx="2778854" cy="69279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50087" y="5988326"/>
            <a:ext cx="4728754" cy="869674"/>
          </a:xfrm>
          <a:prstGeom prst="rect">
            <a:avLst/>
          </a:prstGeom>
        </p:spPr>
      </p:pic>
      <p:pic>
        <p:nvPicPr>
          <p:cNvPr id="16" name="Imagen 1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988326"/>
            <a:ext cx="3756074" cy="869674"/>
          </a:xfrm>
          <a:prstGeom prst="rect">
            <a:avLst/>
          </a:prstGeom>
        </p:spPr>
      </p:pic>
      <p:pic>
        <p:nvPicPr>
          <p:cNvPr id="17" name="Imagen 1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878840" y="5988326"/>
            <a:ext cx="4313159" cy="869674"/>
          </a:xfrm>
          <a:prstGeom prst="rect">
            <a:avLst/>
          </a:prstGeom>
        </p:spPr>
      </p:pic>
      <p:sp>
        <p:nvSpPr>
          <p:cNvPr id="12" name="Rectángulo 11"/>
          <p:cNvSpPr/>
          <p:nvPr/>
        </p:nvSpPr>
        <p:spPr>
          <a:xfrm>
            <a:off x="8604029" y="6099997"/>
            <a:ext cx="2528429" cy="646331"/>
          </a:xfrm>
          <a:prstGeom prst="rect">
            <a:avLst/>
          </a:prstGeom>
        </p:spPr>
        <p:txBody>
          <a:bodyPr wrap="square">
            <a:spAutoFit/>
          </a:bodyPr>
          <a:lstStyle/>
          <a:p>
            <a:pPr algn="ctr"/>
            <a:r>
              <a:rPr lang="es-ES" dirty="0">
                <a:latin typeface="Century Gothic" panose="020B0502020202020204" pitchFamily="34" charset="0"/>
              </a:rPr>
              <a:t>GESTIÓN FINANCIERA</a:t>
            </a:r>
          </a:p>
        </p:txBody>
      </p:sp>
      <p:sp>
        <p:nvSpPr>
          <p:cNvPr id="10" name="Rectángulo 14">
            <a:extLst>
              <a:ext uri="{FF2B5EF4-FFF2-40B4-BE49-F238E27FC236}">
                <a16:creationId xmlns:a16="http://schemas.microsoft.com/office/drawing/2014/main" id="{9461645E-FC54-4166-9457-8D632CFE35B7}"/>
              </a:ext>
            </a:extLst>
          </p:cNvPr>
          <p:cNvSpPr/>
          <p:nvPr/>
        </p:nvSpPr>
        <p:spPr>
          <a:xfrm>
            <a:off x="4721853" y="224308"/>
            <a:ext cx="4916474" cy="646331"/>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3600" dirty="0">
                <a:ln w="0"/>
                <a:effectLst>
                  <a:outerShdw blurRad="38100" dist="19050" dir="2700000" algn="tl" rotWithShape="0">
                    <a:schemeClr val="dk1">
                      <a:alpha val="40000"/>
                    </a:schemeClr>
                  </a:outerShdw>
                </a:effectLst>
              </a:rPr>
              <a:t>EJECUCIÓN DE INGRESOS</a:t>
            </a:r>
            <a:endParaRPr lang="es-ES" sz="36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2" name="Tabla 1">
            <a:extLst>
              <a:ext uri="{FF2B5EF4-FFF2-40B4-BE49-F238E27FC236}">
                <a16:creationId xmlns:a16="http://schemas.microsoft.com/office/drawing/2014/main" id="{9655F591-9742-42CA-BB16-968C80FF2452}"/>
              </a:ext>
            </a:extLst>
          </p:cNvPr>
          <p:cNvGraphicFramePr>
            <a:graphicFrameLocks noGrp="1"/>
          </p:cNvGraphicFramePr>
          <p:nvPr>
            <p:extLst/>
          </p:nvPr>
        </p:nvGraphicFramePr>
        <p:xfrm>
          <a:off x="977220" y="982310"/>
          <a:ext cx="10287128" cy="5006017"/>
        </p:xfrm>
        <a:graphic>
          <a:graphicData uri="http://schemas.openxmlformats.org/drawingml/2006/table">
            <a:tbl>
              <a:tblPr>
                <a:tableStyleId>{5C22544A-7EE6-4342-B048-85BDC9FD1C3A}</a:tableStyleId>
              </a:tblPr>
              <a:tblGrid>
                <a:gridCol w="2959438">
                  <a:extLst>
                    <a:ext uri="{9D8B030D-6E8A-4147-A177-3AD203B41FA5}">
                      <a16:colId xmlns:a16="http://schemas.microsoft.com/office/drawing/2014/main" val="2495039537"/>
                    </a:ext>
                  </a:extLst>
                </a:gridCol>
                <a:gridCol w="1211520">
                  <a:extLst>
                    <a:ext uri="{9D8B030D-6E8A-4147-A177-3AD203B41FA5}">
                      <a16:colId xmlns:a16="http://schemas.microsoft.com/office/drawing/2014/main" val="2580524276"/>
                    </a:ext>
                  </a:extLst>
                </a:gridCol>
                <a:gridCol w="1035802">
                  <a:extLst>
                    <a:ext uri="{9D8B030D-6E8A-4147-A177-3AD203B41FA5}">
                      <a16:colId xmlns:a16="http://schemas.microsoft.com/office/drawing/2014/main" val="796024880"/>
                    </a:ext>
                  </a:extLst>
                </a:gridCol>
                <a:gridCol w="1122121">
                  <a:extLst>
                    <a:ext uri="{9D8B030D-6E8A-4147-A177-3AD203B41FA5}">
                      <a16:colId xmlns:a16="http://schemas.microsoft.com/office/drawing/2014/main" val="1381414227"/>
                    </a:ext>
                  </a:extLst>
                </a:gridCol>
                <a:gridCol w="1405733">
                  <a:extLst>
                    <a:ext uri="{9D8B030D-6E8A-4147-A177-3AD203B41FA5}">
                      <a16:colId xmlns:a16="http://schemas.microsoft.com/office/drawing/2014/main" val="1470820574"/>
                    </a:ext>
                  </a:extLst>
                </a:gridCol>
                <a:gridCol w="1405733">
                  <a:extLst>
                    <a:ext uri="{9D8B030D-6E8A-4147-A177-3AD203B41FA5}">
                      <a16:colId xmlns:a16="http://schemas.microsoft.com/office/drawing/2014/main" val="2831508345"/>
                    </a:ext>
                  </a:extLst>
                </a:gridCol>
                <a:gridCol w="1146781">
                  <a:extLst>
                    <a:ext uri="{9D8B030D-6E8A-4147-A177-3AD203B41FA5}">
                      <a16:colId xmlns:a16="http://schemas.microsoft.com/office/drawing/2014/main" val="10945357"/>
                    </a:ext>
                  </a:extLst>
                </a:gridCol>
              </a:tblGrid>
              <a:tr h="209896">
                <a:tc rowSpan="2">
                  <a:txBody>
                    <a:bodyPr/>
                    <a:lstStyle/>
                    <a:p>
                      <a:pPr algn="ctr" fontAlgn="ctr"/>
                      <a:r>
                        <a:rPr lang="es-CO" sz="1200" u="none" strike="noStrike">
                          <a:effectLst/>
                        </a:rPr>
                        <a:t>CONCEPTO</a:t>
                      </a:r>
                      <a:endParaRPr lang="es-CO" sz="1200" b="1" i="0" u="none" strike="noStrike">
                        <a:solidFill>
                          <a:srgbClr val="000000"/>
                        </a:solidFill>
                        <a:effectLst/>
                        <a:latin typeface="Arial" panose="020B0604020202020204" pitchFamily="34" charset="0"/>
                      </a:endParaRPr>
                    </a:p>
                  </a:txBody>
                  <a:tcPr marL="9122" marR="9122" marT="9122" marB="0" anchor="ctr"/>
                </a:tc>
                <a:tc gridSpan="3">
                  <a:txBody>
                    <a:bodyPr/>
                    <a:lstStyle/>
                    <a:p>
                      <a:pPr algn="ctr" fontAlgn="ctr"/>
                      <a:r>
                        <a:rPr lang="es-CO" sz="1200" u="none" strike="noStrike" dirty="0">
                          <a:effectLst/>
                        </a:rPr>
                        <a:t>2.016</a:t>
                      </a:r>
                      <a:endParaRPr lang="es-CO" sz="1200" b="1" i="0" u="none" strike="noStrike" dirty="0">
                        <a:solidFill>
                          <a:srgbClr val="000000"/>
                        </a:solidFill>
                        <a:effectLst/>
                        <a:latin typeface="Arial" panose="020B0604020202020204" pitchFamily="34" charset="0"/>
                      </a:endParaRPr>
                    </a:p>
                  </a:txBody>
                  <a:tcPr marL="9122" marR="9122" marT="9122" marB="0" anchor="ctr">
                    <a:solidFill>
                      <a:schemeClr val="accent2">
                        <a:lumMod val="20000"/>
                        <a:lumOff val="80000"/>
                      </a:schemeClr>
                    </a:solidFill>
                  </a:tcPr>
                </a:tc>
                <a:tc hMerge="1">
                  <a:txBody>
                    <a:bodyPr/>
                    <a:lstStyle/>
                    <a:p>
                      <a:endParaRPr lang="es-CO"/>
                    </a:p>
                  </a:txBody>
                  <a:tcPr/>
                </a:tc>
                <a:tc hMerge="1">
                  <a:txBody>
                    <a:bodyPr/>
                    <a:lstStyle/>
                    <a:p>
                      <a:endParaRPr lang="es-CO"/>
                    </a:p>
                  </a:txBody>
                  <a:tcPr/>
                </a:tc>
                <a:tc gridSpan="3">
                  <a:txBody>
                    <a:bodyPr/>
                    <a:lstStyle/>
                    <a:p>
                      <a:pPr algn="ctr" fontAlgn="ctr"/>
                      <a:r>
                        <a:rPr lang="es-CO" sz="1200" u="none" strike="noStrike" dirty="0">
                          <a:effectLst/>
                        </a:rPr>
                        <a:t>2.017</a:t>
                      </a:r>
                      <a:endParaRPr lang="es-CO" sz="1200" b="1" i="0" u="none" strike="noStrike" dirty="0">
                        <a:solidFill>
                          <a:srgbClr val="000000"/>
                        </a:solidFill>
                        <a:effectLst/>
                        <a:latin typeface="Arial" panose="020B0604020202020204" pitchFamily="34" charset="0"/>
                      </a:endParaRPr>
                    </a:p>
                  </a:txBody>
                  <a:tcPr marL="9122" marR="9122" marT="9122" marB="0" anchor="ctr">
                    <a:solidFill>
                      <a:schemeClr val="accent6">
                        <a:lumMod val="20000"/>
                        <a:lumOff val="80000"/>
                      </a:schemeClr>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034926556"/>
                  </a:ext>
                </a:extLst>
              </a:tr>
              <a:tr h="1259374">
                <a:tc vMerge="1">
                  <a:txBody>
                    <a:bodyPr/>
                    <a:lstStyle/>
                    <a:p>
                      <a:endParaRPr lang="es-CO"/>
                    </a:p>
                  </a:txBody>
                  <a:tcPr/>
                </a:tc>
                <a:tc>
                  <a:txBody>
                    <a:bodyPr/>
                    <a:lstStyle/>
                    <a:p>
                      <a:pPr algn="ctr" fontAlgn="ctr"/>
                      <a:r>
                        <a:rPr lang="es-CO" sz="1200" u="none" strike="noStrike">
                          <a:effectLst/>
                        </a:rPr>
                        <a:t>PRESUPUESTO DEFINITIVO</a:t>
                      </a:r>
                      <a:endParaRPr lang="es-CO" sz="1200" b="1" i="0" u="none" strike="noStrike">
                        <a:solidFill>
                          <a:srgbClr val="000000"/>
                        </a:solidFill>
                        <a:effectLst/>
                        <a:latin typeface="Arial" panose="020B0604020202020204" pitchFamily="34" charset="0"/>
                      </a:endParaRPr>
                    </a:p>
                  </a:txBody>
                  <a:tcPr marL="9122" marR="9122" marT="9122" marB="0" anchor="ctr">
                    <a:solidFill>
                      <a:schemeClr val="accent2">
                        <a:lumMod val="20000"/>
                        <a:lumOff val="80000"/>
                      </a:schemeClr>
                    </a:solidFill>
                  </a:tcPr>
                </a:tc>
                <a:tc>
                  <a:txBody>
                    <a:bodyPr/>
                    <a:lstStyle/>
                    <a:p>
                      <a:pPr algn="ctr" fontAlgn="ctr"/>
                      <a:r>
                        <a:rPr lang="es-CO" sz="1200" u="none" strike="noStrike" dirty="0">
                          <a:effectLst/>
                        </a:rPr>
                        <a:t>TOTAL RECONOCIMIENTO</a:t>
                      </a:r>
                      <a:endParaRPr lang="es-CO" sz="1200" b="1" i="0" u="none" strike="noStrike" dirty="0">
                        <a:solidFill>
                          <a:srgbClr val="000000"/>
                        </a:solidFill>
                        <a:effectLst/>
                        <a:latin typeface="Arial" panose="020B0604020202020204" pitchFamily="34" charset="0"/>
                      </a:endParaRPr>
                    </a:p>
                  </a:txBody>
                  <a:tcPr marL="9122" marR="9122" marT="9122" marB="0" anchor="ctr">
                    <a:solidFill>
                      <a:schemeClr val="accent2">
                        <a:lumMod val="20000"/>
                        <a:lumOff val="80000"/>
                      </a:schemeClr>
                    </a:solidFill>
                  </a:tcPr>
                </a:tc>
                <a:tc>
                  <a:txBody>
                    <a:bodyPr/>
                    <a:lstStyle/>
                    <a:p>
                      <a:pPr algn="ctr" fontAlgn="ctr"/>
                      <a:r>
                        <a:rPr lang="es-CO" sz="1200" u="none" strike="noStrike" dirty="0">
                          <a:effectLst/>
                        </a:rPr>
                        <a:t>TOTAL RECAUDADO</a:t>
                      </a:r>
                      <a:endParaRPr lang="es-CO" sz="1200" b="1" i="0" u="none" strike="noStrike" dirty="0">
                        <a:solidFill>
                          <a:srgbClr val="000000"/>
                        </a:solidFill>
                        <a:effectLst/>
                        <a:latin typeface="Arial" panose="020B0604020202020204" pitchFamily="34" charset="0"/>
                      </a:endParaRPr>
                    </a:p>
                  </a:txBody>
                  <a:tcPr marL="9122" marR="9122" marT="9122" marB="0" anchor="ctr">
                    <a:solidFill>
                      <a:schemeClr val="accent2">
                        <a:lumMod val="20000"/>
                        <a:lumOff val="80000"/>
                      </a:schemeClr>
                    </a:solidFill>
                  </a:tcPr>
                </a:tc>
                <a:tc>
                  <a:txBody>
                    <a:bodyPr/>
                    <a:lstStyle/>
                    <a:p>
                      <a:pPr algn="ctr" fontAlgn="ctr"/>
                      <a:r>
                        <a:rPr lang="es-CO" sz="1200" u="none" strike="noStrike" dirty="0">
                          <a:effectLst/>
                        </a:rPr>
                        <a:t>PRESUPUESTO DEFINITIVO</a:t>
                      </a:r>
                      <a:endParaRPr lang="es-CO" sz="1200" b="1" i="0" u="none" strike="noStrike" dirty="0">
                        <a:solidFill>
                          <a:srgbClr val="000000"/>
                        </a:solidFill>
                        <a:effectLst/>
                        <a:latin typeface="Arial" panose="020B0604020202020204" pitchFamily="34" charset="0"/>
                      </a:endParaRPr>
                    </a:p>
                  </a:txBody>
                  <a:tcPr marL="9122" marR="9122" marT="9122" marB="0" anchor="ctr">
                    <a:solidFill>
                      <a:schemeClr val="accent6">
                        <a:lumMod val="20000"/>
                        <a:lumOff val="80000"/>
                      </a:schemeClr>
                    </a:solidFill>
                  </a:tcPr>
                </a:tc>
                <a:tc>
                  <a:txBody>
                    <a:bodyPr/>
                    <a:lstStyle/>
                    <a:p>
                      <a:pPr algn="ctr" fontAlgn="ctr"/>
                      <a:r>
                        <a:rPr lang="es-CO" sz="1200" u="none" strike="noStrike">
                          <a:effectLst/>
                        </a:rPr>
                        <a:t>TOTAL RECONOCIMIENTO</a:t>
                      </a:r>
                      <a:endParaRPr lang="es-CO" sz="1200" b="1" i="0" u="none" strike="noStrike">
                        <a:solidFill>
                          <a:srgbClr val="000000"/>
                        </a:solidFill>
                        <a:effectLst/>
                        <a:latin typeface="Arial" panose="020B0604020202020204" pitchFamily="34" charset="0"/>
                      </a:endParaRPr>
                    </a:p>
                  </a:txBody>
                  <a:tcPr marL="9122" marR="9122" marT="9122" marB="0" anchor="ctr">
                    <a:solidFill>
                      <a:schemeClr val="accent6">
                        <a:lumMod val="20000"/>
                        <a:lumOff val="80000"/>
                      </a:schemeClr>
                    </a:solidFill>
                  </a:tcPr>
                </a:tc>
                <a:tc>
                  <a:txBody>
                    <a:bodyPr/>
                    <a:lstStyle/>
                    <a:p>
                      <a:pPr algn="ctr" fontAlgn="ctr"/>
                      <a:r>
                        <a:rPr lang="es-CO" sz="1200" u="none" strike="noStrike">
                          <a:effectLst/>
                        </a:rPr>
                        <a:t>TOTAL RECAUDADO</a:t>
                      </a:r>
                      <a:endParaRPr lang="es-CO" sz="1200" b="1" i="0" u="none" strike="noStrike">
                        <a:solidFill>
                          <a:srgbClr val="000000"/>
                        </a:solidFill>
                        <a:effectLst/>
                        <a:latin typeface="Arial" panose="020B0604020202020204" pitchFamily="34" charset="0"/>
                      </a:endParaRPr>
                    </a:p>
                  </a:txBody>
                  <a:tcPr marL="9122" marR="9122" marT="9122" marB="0" anchor="ctr">
                    <a:solidFill>
                      <a:schemeClr val="accent6">
                        <a:lumMod val="20000"/>
                        <a:lumOff val="80000"/>
                      </a:schemeClr>
                    </a:solidFill>
                  </a:tcPr>
                </a:tc>
                <a:extLst>
                  <a:ext uri="{0D108BD9-81ED-4DB2-BD59-A6C34878D82A}">
                    <a16:rowId xmlns:a16="http://schemas.microsoft.com/office/drawing/2014/main" val="1176409195"/>
                  </a:ext>
                </a:extLst>
              </a:tr>
              <a:tr h="209896">
                <a:tc>
                  <a:txBody>
                    <a:bodyPr/>
                    <a:lstStyle/>
                    <a:p>
                      <a:pPr algn="l" fontAlgn="b"/>
                      <a:r>
                        <a:rPr lang="es-CO" sz="1200" u="none" strike="noStrike">
                          <a:effectLst/>
                        </a:rPr>
                        <a:t>Disponibilidad inicial</a:t>
                      </a:r>
                      <a:endParaRPr lang="es-CO" sz="1200" b="0" i="0" u="none" strike="noStrike">
                        <a:solidFill>
                          <a:srgbClr val="000000"/>
                        </a:solidFill>
                        <a:effectLst/>
                        <a:latin typeface="Arial" panose="020B0604020202020204" pitchFamily="34" charset="0"/>
                      </a:endParaRPr>
                    </a:p>
                  </a:txBody>
                  <a:tcPr marL="9122" marR="9122" marT="9122" marB="0" anchor="b"/>
                </a:tc>
                <a:tc>
                  <a:txBody>
                    <a:bodyPr/>
                    <a:lstStyle/>
                    <a:p>
                      <a:pPr algn="r" fontAlgn="b"/>
                      <a:r>
                        <a:rPr lang="es-CO" sz="1200" u="none" strike="noStrike">
                          <a:effectLst/>
                        </a:rPr>
                        <a:t>591.434.155</a:t>
                      </a:r>
                      <a:endParaRPr lang="es-CO" sz="1200" b="0" i="0" u="none" strike="noStrike">
                        <a:solidFill>
                          <a:srgbClr val="000000"/>
                        </a:solidFill>
                        <a:effectLst/>
                        <a:latin typeface="Arial" panose="020B0604020202020204" pitchFamily="34" charset="0"/>
                      </a:endParaRPr>
                    </a:p>
                  </a:txBody>
                  <a:tcPr marL="9122" marR="9122" marT="9122" marB="0" anchor="b">
                    <a:solidFill>
                      <a:schemeClr val="accent2">
                        <a:lumMod val="20000"/>
                        <a:lumOff val="80000"/>
                      </a:schemeClr>
                    </a:solidFill>
                  </a:tcPr>
                </a:tc>
                <a:tc>
                  <a:txBody>
                    <a:bodyPr/>
                    <a:lstStyle/>
                    <a:p>
                      <a:pPr algn="r" fontAlgn="b"/>
                      <a:r>
                        <a:rPr lang="es-CO" sz="1200" u="none" strike="noStrike">
                          <a:effectLst/>
                        </a:rPr>
                        <a:t>591.434.155</a:t>
                      </a:r>
                      <a:endParaRPr lang="es-CO" sz="1200" b="0" i="0" u="none" strike="noStrike">
                        <a:solidFill>
                          <a:srgbClr val="000000"/>
                        </a:solidFill>
                        <a:effectLst/>
                        <a:latin typeface="Arial" panose="020B0604020202020204" pitchFamily="34" charset="0"/>
                      </a:endParaRPr>
                    </a:p>
                  </a:txBody>
                  <a:tcPr marL="9122" marR="9122" marT="9122" marB="0" anchor="b">
                    <a:solidFill>
                      <a:schemeClr val="accent2">
                        <a:lumMod val="20000"/>
                        <a:lumOff val="80000"/>
                      </a:schemeClr>
                    </a:solidFill>
                  </a:tcPr>
                </a:tc>
                <a:tc>
                  <a:txBody>
                    <a:bodyPr/>
                    <a:lstStyle/>
                    <a:p>
                      <a:pPr algn="r" fontAlgn="b"/>
                      <a:r>
                        <a:rPr lang="es-CO" sz="1200" u="none" strike="noStrike" dirty="0">
                          <a:effectLst/>
                        </a:rPr>
                        <a:t>591.434.155</a:t>
                      </a:r>
                      <a:endParaRPr lang="es-CO" sz="1200" b="0" i="0" u="none" strike="noStrike" dirty="0">
                        <a:solidFill>
                          <a:srgbClr val="000000"/>
                        </a:solidFill>
                        <a:effectLst/>
                        <a:latin typeface="Arial" panose="020B0604020202020204" pitchFamily="34" charset="0"/>
                      </a:endParaRPr>
                    </a:p>
                  </a:txBody>
                  <a:tcPr marL="9122" marR="9122" marT="9122" marB="0" anchor="b">
                    <a:solidFill>
                      <a:schemeClr val="accent2">
                        <a:lumMod val="20000"/>
                        <a:lumOff val="80000"/>
                      </a:schemeClr>
                    </a:solidFill>
                  </a:tcPr>
                </a:tc>
                <a:tc>
                  <a:txBody>
                    <a:bodyPr/>
                    <a:lstStyle/>
                    <a:p>
                      <a:pPr algn="r">
                        <a:lnSpc>
                          <a:spcPct val="115000"/>
                        </a:lnSpc>
                        <a:spcAft>
                          <a:spcPts val="0"/>
                        </a:spcAft>
                      </a:pPr>
                      <a:r>
                        <a:rPr lang="es-ES" sz="1200" u="none" strike="noStrike" kern="1200" dirty="0">
                          <a:solidFill>
                            <a:schemeClr val="dk1"/>
                          </a:solidFill>
                          <a:effectLst/>
                          <a:latin typeface="+mn-lt"/>
                          <a:ea typeface="+mn-ea"/>
                          <a:cs typeface="+mn-cs"/>
                        </a:rPr>
                        <a:t>324.836.362</a:t>
                      </a:r>
                      <a:endParaRPr lang="es-CO" sz="1200" u="none" strike="noStrike" kern="1200" dirty="0">
                        <a:solidFill>
                          <a:schemeClr val="dk1"/>
                        </a:solidFill>
                        <a:effectLst/>
                        <a:latin typeface="+mn-lt"/>
                        <a:ea typeface="+mn-ea"/>
                        <a:cs typeface="+mn-cs"/>
                      </a:endParaRPr>
                    </a:p>
                  </a:txBody>
                  <a:tcPr marL="44450" marR="44450" marT="0" marB="0" anchor="b">
                    <a:solidFill>
                      <a:schemeClr val="accent6">
                        <a:lumMod val="20000"/>
                        <a:lumOff val="80000"/>
                      </a:schemeClr>
                    </a:solidFill>
                  </a:tcPr>
                </a:tc>
                <a:tc>
                  <a:txBody>
                    <a:bodyPr/>
                    <a:lstStyle/>
                    <a:p>
                      <a:pPr algn="r">
                        <a:lnSpc>
                          <a:spcPct val="115000"/>
                        </a:lnSpc>
                        <a:spcAft>
                          <a:spcPts val="0"/>
                        </a:spcAft>
                      </a:pPr>
                      <a:r>
                        <a:rPr lang="es-ES" sz="1200" u="none" strike="noStrike" kern="1200">
                          <a:solidFill>
                            <a:schemeClr val="dk1"/>
                          </a:solidFill>
                          <a:effectLst/>
                          <a:latin typeface="+mn-lt"/>
                          <a:ea typeface="+mn-ea"/>
                          <a:cs typeface="+mn-cs"/>
                        </a:rPr>
                        <a:t>324.836.362</a:t>
                      </a:r>
                      <a:endParaRPr lang="es-CO" sz="1200" u="none" strike="noStrike" kern="1200">
                        <a:solidFill>
                          <a:schemeClr val="dk1"/>
                        </a:solidFill>
                        <a:effectLst/>
                        <a:latin typeface="+mn-lt"/>
                        <a:ea typeface="+mn-ea"/>
                        <a:cs typeface="+mn-cs"/>
                      </a:endParaRPr>
                    </a:p>
                  </a:txBody>
                  <a:tcPr marL="44450" marR="44450" marT="0" marB="0" anchor="b">
                    <a:solidFill>
                      <a:schemeClr val="accent6">
                        <a:lumMod val="20000"/>
                        <a:lumOff val="80000"/>
                      </a:schemeClr>
                    </a:solidFill>
                  </a:tcPr>
                </a:tc>
                <a:tc>
                  <a:txBody>
                    <a:bodyPr/>
                    <a:lstStyle/>
                    <a:p>
                      <a:pPr algn="r">
                        <a:lnSpc>
                          <a:spcPct val="115000"/>
                        </a:lnSpc>
                        <a:spcAft>
                          <a:spcPts val="0"/>
                        </a:spcAft>
                      </a:pPr>
                      <a:r>
                        <a:rPr lang="es-ES" sz="1200" u="none" strike="noStrike" kern="1200">
                          <a:solidFill>
                            <a:schemeClr val="dk1"/>
                          </a:solidFill>
                          <a:effectLst/>
                          <a:latin typeface="+mn-lt"/>
                          <a:ea typeface="+mn-ea"/>
                          <a:cs typeface="+mn-cs"/>
                        </a:rPr>
                        <a:t>324.836.362</a:t>
                      </a:r>
                      <a:endParaRPr lang="es-CO" sz="1200" u="none" strike="noStrike" kern="1200">
                        <a:solidFill>
                          <a:schemeClr val="dk1"/>
                        </a:solidFill>
                        <a:effectLst/>
                        <a:latin typeface="+mn-lt"/>
                        <a:ea typeface="+mn-ea"/>
                        <a:cs typeface="+mn-cs"/>
                      </a:endParaRPr>
                    </a:p>
                  </a:txBody>
                  <a:tcPr marL="44450" marR="44450" marT="0" marB="0" anchor="b">
                    <a:solidFill>
                      <a:schemeClr val="accent6">
                        <a:lumMod val="20000"/>
                        <a:lumOff val="80000"/>
                      </a:schemeClr>
                    </a:solidFill>
                  </a:tcPr>
                </a:tc>
                <a:extLst>
                  <a:ext uri="{0D108BD9-81ED-4DB2-BD59-A6C34878D82A}">
                    <a16:rowId xmlns:a16="http://schemas.microsoft.com/office/drawing/2014/main" val="1476672610"/>
                  </a:ext>
                </a:extLst>
              </a:tr>
              <a:tr h="209896">
                <a:tc>
                  <a:txBody>
                    <a:bodyPr/>
                    <a:lstStyle/>
                    <a:p>
                      <a:pPr algn="l" fontAlgn="b"/>
                      <a:r>
                        <a:rPr lang="es-CO" sz="1200" u="none" strike="noStrike">
                          <a:effectLst/>
                        </a:rPr>
                        <a:t>Ingresos corrientes</a:t>
                      </a:r>
                      <a:endParaRPr lang="es-CO" sz="1200" b="1" i="0" u="none" strike="noStrike">
                        <a:solidFill>
                          <a:srgbClr val="000000"/>
                        </a:solidFill>
                        <a:effectLst/>
                        <a:latin typeface="Arial" panose="020B0604020202020204" pitchFamily="34" charset="0"/>
                      </a:endParaRPr>
                    </a:p>
                  </a:txBody>
                  <a:tcPr marL="9122" marR="9122" marT="9122" marB="0" anchor="b"/>
                </a:tc>
                <a:tc>
                  <a:txBody>
                    <a:bodyPr/>
                    <a:lstStyle/>
                    <a:p>
                      <a:pPr algn="r" fontAlgn="b"/>
                      <a:r>
                        <a:rPr lang="es-CO" sz="1200" u="none" strike="noStrike">
                          <a:effectLst/>
                        </a:rPr>
                        <a:t>21.763.712.227</a:t>
                      </a:r>
                      <a:endParaRPr lang="es-CO" sz="1200" b="1" i="0" u="none" strike="noStrike">
                        <a:solidFill>
                          <a:srgbClr val="000000"/>
                        </a:solidFill>
                        <a:effectLst/>
                        <a:latin typeface="Arial" panose="020B0604020202020204" pitchFamily="34" charset="0"/>
                      </a:endParaRPr>
                    </a:p>
                  </a:txBody>
                  <a:tcPr marL="9122" marR="9122" marT="9122" marB="0" anchor="b">
                    <a:solidFill>
                      <a:schemeClr val="accent2">
                        <a:lumMod val="20000"/>
                        <a:lumOff val="80000"/>
                      </a:schemeClr>
                    </a:solidFill>
                  </a:tcPr>
                </a:tc>
                <a:tc>
                  <a:txBody>
                    <a:bodyPr/>
                    <a:lstStyle/>
                    <a:p>
                      <a:pPr algn="r" fontAlgn="b"/>
                      <a:r>
                        <a:rPr lang="es-CO" sz="1200" u="none" strike="noStrike">
                          <a:effectLst/>
                        </a:rPr>
                        <a:t>23.254.134.641</a:t>
                      </a:r>
                      <a:endParaRPr lang="es-CO" sz="1200" b="1" i="0" u="none" strike="noStrike">
                        <a:solidFill>
                          <a:srgbClr val="000000"/>
                        </a:solidFill>
                        <a:effectLst/>
                        <a:latin typeface="Arial" panose="020B0604020202020204" pitchFamily="34" charset="0"/>
                      </a:endParaRPr>
                    </a:p>
                  </a:txBody>
                  <a:tcPr marL="9122" marR="9122" marT="9122" marB="0" anchor="b">
                    <a:solidFill>
                      <a:schemeClr val="accent2">
                        <a:lumMod val="20000"/>
                        <a:lumOff val="80000"/>
                      </a:schemeClr>
                    </a:solidFill>
                  </a:tcPr>
                </a:tc>
                <a:tc>
                  <a:txBody>
                    <a:bodyPr/>
                    <a:lstStyle/>
                    <a:p>
                      <a:pPr algn="r" fontAlgn="b"/>
                      <a:r>
                        <a:rPr lang="es-CO" sz="1200" u="none" strike="noStrike" dirty="0">
                          <a:effectLst/>
                        </a:rPr>
                        <a:t>13.794.719.769</a:t>
                      </a:r>
                      <a:endParaRPr lang="es-CO" sz="1200" b="1" i="0" u="none" strike="noStrike" dirty="0">
                        <a:solidFill>
                          <a:srgbClr val="000000"/>
                        </a:solidFill>
                        <a:effectLst/>
                        <a:latin typeface="Arial" panose="020B0604020202020204" pitchFamily="34" charset="0"/>
                      </a:endParaRPr>
                    </a:p>
                  </a:txBody>
                  <a:tcPr marL="9122" marR="9122" marT="9122" marB="0" anchor="b">
                    <a:solidFill>
                      <a:schemeClr val="accent2">
                        <a:lumMod val="20000"/>
                        <a:lumOff val="80000"/>
                      </a:schemeClr>
                    </a:solidFill>
                  </a:tcPr>
                </a:tc>
                <a:tc>
                  <a:txBody>
                    <a:bodyPr/>
                    <a:lstStyle/>
                    <a:p>
                      <a:pPr algn="r">
                        <a:lnSpc>
                          <a:spcPct val="115000"/>
                        </a:lnSpc>
                        <a:spcAft>
                          <a:spcPts val="0"/>
                        </a:spcAft>
                      </a:pPr>
                      <a:r>
                        <a:rPr lang="es-ES" sz="1200" u="none" strike="noStrike" kern="1200" dirty="0">
                          <a:solidFill>
                            <a:schemeClr val="dk1"/>
                          </a:solidFill>
                          <a:effectLst/>
                          <a:latin typeface="+mn-lt"/>
                          <a:ea typeface="+mn-ea"/>
                          <a:cs typeface="+mn-cs"/>
                        </a:rPr>
                        <a:t>16.980.900.426</a:t>
                      </a:r>
                      <a:endParaRPr lang="es-CO" sz="1200" u="none" strike="noStrike" kern="1200" dirty="0">
                        <a:solidFill>
                          <a:schemeClr val="dk1"/>
                        </a:solidFill>
                        <a:effectLst/>
                        <a:latin typeface="+mn-lt"/>
                        <a:ea typeface="+mn-ea"/>
                        <a:cs typeface="+mn-cs"/>
                      </a:endParaRPr>
                    </a:p>
                  </a:txBody>
                  <a:tcPr marL="44450" marR="44450" marT="0" marB="0" anchor="b">
                    <a:solidFill>
                      <a:schemeClr val="accent6">
                        <a:lumMod val="20000"/>
                        <a:lumOff val="80000"/>
                      </a:schemeClr>
                    </a:solidFill>
                  </a:tcPr>
                </a:tc>
                <a:tc>
                  <a:txBody>
                    <a:bodyPr/>
                    <a:lstStyle/>
                    <a:p>
                      <a:pPr algn="r">
                        <a:lnSpc>
                          <a:spcPct val="115000"/>
                        </a:lnSpc>
                        <a:spcAft>
                          <a:spcPts val="0"/>
                        </a:spcAft>
                      </a:pPr>
                      <a:r>
                        <a:rPr lang="es-ES" sz="1200" u="none" strike="noStrike" kern="1200">
                          <a:solidFill>
                            <a:schemeClr val="dk1"/>
                          </a:solidFill>
                          <a:effectLst/>
                          <a:latin typeface="+mn-lt"/>
                          <a:ea typeface="+mn-ea"/>
                          <a:cs typeface="+mn-cs"/>
                        </a:rPr>
                        <a:t>22.967.677.802</a:t>
                      </a:r>
                      <a:endParaRPr lang="es-CO" sz="1200" u="none" strike="noStrike" kern="1200">
                        <a:solidFill>
                          <a:schemeClr val="dk1"/>
                        </a:solidFill>
                        <a:effectLst/>
                        <a:latin typeface="+mn-lt"/>
                        <a:ea typeface="+mn-ea"/>
                        <a:cs typeface="+mn-cs"/>
                      </a:endParaRPr>
                    </a:p>
                  </a:txBody>
                  <a:tcPr marL="44450" marR="44450" marT="0" marB="0" anchor="b">
                    <a:solidFill>
                      <a:schemeClr val="accent6">
                        <a:lumMod val="20000"/>
                        <a:lumOff val="80000"/>
                      </a:schemeClr>
                    </a:solidFill>
                  </a:tcPr>
                </a:tc>
                <a:tc>
                  <a:txBody>
                    <a:bodyPr/>
                    <a:lstStyle/>
                    <a:p>
                      <a:pPr algn="r">
                        <a:lnSpc>
                          <a:spcPct val="115000"/>
                        </a:lnSpc>
                        <a:spcAft>
                          <a:spcPts val="0"/>
                        </a:spcAft>
                      </a:pPr>
                      <a:r>
                        <a:rPr lang="es-ES" sz="1200" u="none" strike="noStrike" kern="1200">
                          <a:solidFill>
                            <a:schemeClr val="dk1"/>
                          </a:solidFill>
                          <a:effectLst/>
                          <a:latin typeface="+mn-lt"/>
                          <a:ea typeface="+mn-ea"/>
                          <a:cs typeface="+mn-cs"/>
                        </a:rPr>
                        <a:t>13.714.024.802</a:t>
                      </a:r>
                      <a:endParaRPr lang="es-CO" sz="1200" u="none" strike="noStrike" kern="1200">
                        <a:solidFill>
                          <a:schemeClr val="dk1"/>
                        </a:solidFill>
                        <a:effectLst/>
                        <a:latin typeface="+mn-lt"/>
                        <a:ea typeface="+mn-ea"/>
                        <a:cs typeface="+mn-cs"/>
                      </a:endParaRPr>
                    </a:p>
                  </a:txBody>
                  <a:tcPr marL="44450" marR="44450" marT="0" marB="0" anchor="b">
                    <a:solidFill>
                      <a:schemeClr val="accent6">
                        <a:lumMod val="20000"/>
                        <a:lumOff val="80000"/>
                      </a:schemeClr>
                    </a:solidFill>
                  </a:tcPr>
                </a:tc>
                <a:extLst>
                  <a:ext uri="{0D108BD9-81ED-4DB2-BD59-A6C34878D82A}">
                    <a16:rowId xmlns:a16="http://schemas.microsoft.com/office/drawing/2014/main" val="3765707944"/>
                  </a:ext>
                </a:extLst>
              </a:tr>
              <a:tr h="209896">
                <a:tc>
                  <a:txBody>
                    <a:bodyPr/>
                    <a:lstStyle/>
                    <a:p>
                      <a:pPr algn="l" fontAlgn="b"/>
                      <a:r>
                        <a:rPr lang="es-CO" sz="1200" u="none" strike="noStrike">
                          <a:effectLst/>
                        </a:rPr>
                        <a:t>...Venta de servicios de salud</a:t>
                      </a:r>
                      <a:endParaRPr lang="es-CO" sz="1200" b="1" i="0" u="none" strike="noStrike">
                        <a:solidFill>
                          <a:srgbClr val="000000"/>
                        </a:solidFill>
                        <a:effectLst/>
                        <a:latin typeface="Arial" panose="020B0604020202020204" pitchFamily="34" charset="0"/>
                      </a:endParaRPr>
                    </a:p>
                  </a:txBody>
                  <a:tcPr marL="9122" marR="9122" marT="9122" marB="0" anchor="b"/>
                </a:tc>
                <a:tc>
                  <a:txBody>
                    <a:bodyPr/>
                    <a:lstStyle/>
                    <a:p>
                      <a:pPr algn="r" fontAlgn="b"/>
                      <a:r>
                        <a:rPr lang="es-CO" sz="1200" u="none" strike="noStrike">
                          <a:effectLst/>
                        </a:rPr>
                        <a:t>20.924.209.212</a:t>
                      </a:r>
                      <a:endParaRPr lang="es-CO" sz="1200" b="1" i="0" u="none" strike="noStrike">
                        <a:solidFill>
                          <a:srgbClr val="000000"/>
                        </a:solidFill>
                        <a:effectLst/>
                        <a:latin typeface="Arial" panose="020B0604020202020204" pitchFamily="34" charset="0"/>
                      </a:endParaRPr>
                    </a:p>
                  </a:txBody>
                  <a:tcPr marL="9122" marR="9122" marT="9122" marB="0" anchor="b">
                    <a:solidFill>
                      <a:schemeClr val="accent2">
                        <a:lumMod val="20000"/>
                        <a:lumOff val="80000"/>
                      </a:schemeClr>
                    </a:solidFill>
                  </a:tcPr>
                </a:tc>
                <a:tc>
                  <a:txBody>
                    <a:bodyPr/>
                    <a:lstStyle/>
                    <a:p>
                      <a:pPr algn="r" fontAlgn="b"/>
                      <a:r>
                        <a:rPr lang="es-CO" sz="1200" u="none" strike="noStrike">
                          <a:effectLst/>
                        </a:rPr>
                        <a:t>22.474.459.869</a:t>
                      </a:r>
                      <a:endParaRPr lang="es-CO" sz="1200" b="1" i="0" u="none" strike="noStrike">
                        <a:solidFill>
                          <a:srgbClr val="000000"/>
                        </a:solidFill>
                        <a:effectLst/>
                        <a:latin typeface="Arial" panose="020B0604020202020204" pitchFamily="34" charset="0"/>
                      </a:endParaRPr>
                    </a:p>
                  </a:txBody>
                  <a:tcPr marL="9122" marR="9122" marT="9122" marB="0" anchor="b">
                    <a:solidFill>
                      <a:schemeClr val="accent2">
                        <a:lumMod val="20000"/>
                        <a:lumOff val="80000"/>
                      </a:schemeClr>
                    </a:solidFill>
                  </a:tcPr>
                </a:tc>
                <a:tc>
                  <a:txBody>
                    <a:bodyPr/>
                    <a:lstStyle/>
                    <a:p>
                      <a:pPr algn="r" fontAlgn="b"/>
                      <a:r>
                        <a:rPr lang="es-CO" sz="1200" u="none" strike="noStrike">
                          <a:effectLst/>
                        </a:rPr>
                        <a:t>13.627.649.322</a:t>
                      </a:r>
                      <a:endParaRPr lang="es-CO" sz="1200" b="1" i="0" u="none" strike="noStrike">
                        <a:solidFill>
                          <a:srgbClr val="000000"/>
                        </a:solidFill>
                        <a:effectLst/>
                        <a:latin typeface="Arial" panose="020B0604020202020204" pitchFamily="34" charset="0"/>
                      </a:endParaRPr>
                    </a:p>
                  </a:txBody>
                  <a:tcPr marL="9122" marR="9122" marT="9122" marB="0" anchor="b">
                    <a:solidFill>
                      <a:schemeClr val="accent2">
                        <a:lumMod val="20000"/>
                        <a:lumOff val="80000"/>
                      </a:schemeClr>
                    </a:solidFill>
                  </a:tcPr>
                </a:tc>
                <a:tc>
                  <a:txBody>
                    <a:bodyPr/>
                    <a:lstStyle/>
                    <a:p>
                      <a:pPr algn="r">
                        <a:lnSpc>
                          <a:spcPct val="115000"/>
                        </a:lnSpc>
                        <a:spcAft>
                          <a:spcPts val="0"/>
                        </a:spcAft>
                      </a:pPr>
                      <a:r>
                        <a:rPr lang="es-ES" sz="1200" u="none" strike="noStrike" kern="1200">
                          <a:solidFill>
                            <a:schemeClr val="dk1"/>
                          </a:solidFill>
                          <a:effectLst/>
                          <a:latin typeface="+mn-lt"/>
                          <a:ea typeface="+mn-ea"/>
                          <a:cs typeface="+mn-cs"/>
                        </a:rPr>
                        <a:t>16.500.513.686</a:t>
                      </a:r>
                      <a:endParaRPr lang="es-CO" sz="1200" u="none" strike="noStrike" kern="1200">
                        <a:solidFill>
                          <a:schemeClr val="dk1"/>
                        </a:solidFill>
                        <a:effectLst/>
                        <a:latin typeface="+mn-lt"/>
                        <a:ea typeface="+mn-ea"/>
                        <a:cs typeface="+mn-cs"/>
                      </a:endParaRPr>
                    </a:p>
                  </a:txBody>
                  <a:tcPr marL="44450" marR="44450" marT="0" marB="0" anchor="b">
                    <a:solidFill>
                      <a:schemeClr val="accent6">
                        <a:lumMod val="20000"/>
                        <a:lumOff val="80000"/>
                      </a:schemeClr>
                    </a:solidFill>
                  </a:tcPr>
                </a:tc>
                <a:tc>
                  <a:txBody>
                    <a:bodyPr/>
                    <a:lstStyle/>
                    <a:p>
                      <a:pPr algn="r">
                        <a:lnSpc>
                          <a:spcPct val="115000"/>
                        </a:lnSpc>
                        <a:spcAft>
                          <a:spcPts val="0"/>
                        </a:spcAft>
                      </a:pPr>
                      <a:r>
                        <a:rPr lang="es-ES" sz="1200" u="none" strike="noStrike" kern="1200">
                          <a:solidFill>
                            <a:schemeClr val="dk1"/>
                          </a:solidFill>
                          <a:effectLst/>
                          <a:latin typeface="+mn-lt"/>
                          <a:ea typeface="+mn-ea"/>
                          <a:cs typeface="+mn-cs"/>
                        </a:rPr>
                        <a:t>22.389.951.182</a:t>
                      </a:r>
                      <a:endParaRPr lang="es-CO" sz="1200" u="none" strike="noStrike" kern="1200">
                        <a:solidFill>
                          <a:schemeClr val="dk1"/>
                        </a:solidFill>
                        <a:effectLst/>
                        <a:latin typeface="+mn-lt"/>
                        <a:ea typeface="+mn-ea"/>
                        <a:cs typeface="+mn-cs"/>
                      </a:endParaRPr>
                    </a:p>
                  </a:txBody>
                  <a:tcPr marL="44450" marR="44450" marT="0" marB="0" anchor="b">
                    <a:solidFill>
                      <a:schemeClr val="accent6">
                        <a:lumMod val="20000"/>
                        <a:lumOff val="80000"/>
                      </a:schemeClr>
                    </a:solidFill>
                  </a:tcPr>
                </a:tc>
                <a:tc>
                  <a:txBody>
                    <a:bodyPr/>
                    <a:lstStyle/>
                    <a:p>
                      <a:pPr algn="r">
                        <a:lnSpc>
                          <a:spcPct val="115000"/>
                        </a:lnSpc>
                        <a:spcAft>
                          <a:spcPts val="0"/>
                        </a:spcAft>
                      </a:pPr>
                      <a:r>
                        <a:rPr lang="es-ES" sz="1200" u="none" strike="noStrike" kern="1200">
                          <a:solidFill>
                            <a:schemeClr val="dk1"/>
                          </a:solidFill>
                          <a:effectLst/>
                          <a:latin typeface="+mn-lt"/>
                          <a:ea typeface="+mn-ea"/>
                          <a:cs typeface="+mn-cs"/>
                        </a:rPr>
                        <a:t>13.468.589.875</a:t>
                      </a:r>
                      <a:endParaRPr lang="es-CO" sz="1200" u="none" strike="noStrike" kern="1200">
                        <a:solidFill>
                          <a:schemeClr val="dk1"/>
                        </a:solidFill>
                        <a:effectLst/>
                        <a:latin typeface="+mn-lt"/>
                        <a:ea typeface="+mn-ea"/>
                        <a:cs typeface="+mn-cs"/>
                      </a:endParaRPr>
                    </a:p>
                  </a:txBody>
                  <a:tcPr marL="44450" marR="44450" marT="0" marB="0" anchor="b">
                    <a:solidFill>
                      <a:schemeClr val="accent6">
                        <a:lumMod val="20000"/>
                        <a:lumOff val="80000"/>
                      </a:schemeClr>
                    </a:solidFill>
                  </a:tcPr>
                </a:tc>
                <a:extLst>
                  <a:ext uri="{0D108BD9-81ED-4DB2-BD59-A6C34878D82A}">
                    <a16:rowId xmlns:a16="http://schemas.microsoft.com/office/drawing/2014/main" val="602901805"/>
                  </a:ext>
                </a:extLst>
              </a:tr>
              <a:tr h="209896">
                <a:tc>
                  <a:txBody>
                    <a:bodyPr/>
                    <a:lstStyle/>
                    <a:p>
                      <a:pPr algn="l" fontAlgn="b"/>
                      <a:r>
                        <a:rPr lang="es-CO" sz="1200" u="none" strike="noStrike">
                          <a:effectLst/>
                        </a:rPr>
                        <a:t>......Régimen Subsidiado</a:t>
                      </a:r>
                      <a:endParaRPr lang="es-CO" sz="1200" b="0" i="0" u="none" strike="noStrike">
                        <a:solidFill>
                          <a:srgbClr val="000000"/>
                        </a:solidFill>
                        <a:effectLst/>
                        <a:latin typeface="Arial" panose="020B0604020202020204" pitchFamily="34" charset="0"/>
                      </a:endParaRPr>
                    </a:p>
                  </a:txBody>
                  <a:tcPr marL="9122" marR="9122" marT="9122" marB="0" anchor="b"/>
                </a:tc>
                <a:tc>
                  <a:txBody>
                    <a:bodyPr/>
                    <a:lstStyle/>
                    <a:p>
                      <a:pPr algn="r" fontAlgn="b"/>
                      <a:r>
                        <a:rPr lang="es-CO" sz="1200" u="none" strike="noStrike">
                          <a:effectLst/>
                        </a:rPr>
                        <a:t>13.003.000.000</a:t>
                      </a:r>
                      <a:endParaRPr lang="es-CO" sz="1200" b="0" i="0" u="none" strike="noStrike">
                        <a:solidFill>
                          <a:srgbClr val="000000"/>
                        </a:solidFill>
                        <a:effectLst/>
                        <a:latin typeface="Arial" panose="020B0604020202020204" pitchFamily="34" charset="0"/>
                      </a:endParaRPr>
                    </a:p>
                  </a:txBody>
                  <a:tcPr marL="9122" marR="9122" marT="9122" marB="0" anchor="b">
                    <a:solidFill>
                      <a:schemeClr val="accent2">
                        <a:lumMod val="20000"/>
                        <a:lumOff val="80000"/>
                      </a:schemeClr>
                    </a:solidFill>
                  </a:tcPr>
                </a:tc>
                <a:tc>
                  <a:txBody>
                    <a:bodyPr/>
                    <a:lstStyle/>
                    <a:p>
                      <a:pPr algn="r" fontAlgn="b"/>
                      <a:r>
                        <a:rPr lang="es-CO" sz="1200" u="none" strike="noStrike">
                          <a:effectLst/>
                        </a:rPr>
                        <a:t>13.929.291.834</a:t>
                      </a:r>
                      <a:endParaRPr lang="es-CO" sz="1200" b="0" i="0" u="none" strike="noStrike">
                        <a:solidFill>
                          <a:srgbClr val="000000"/>
                        </a:solidFill>
                        <a:effectLst/>
                        <a:latin typeface="Arial" panose="020B0604020202020204" pitchFamily="34" charset="0"/>
                      </a:endParaRPr>
                    </a:p>
                  </a:txBody>
                  <a:tcPr marL="9122" marR="9122" marT="9122" marB="0" anchor="b">
                    <a:solidFill>
                      <a:schemeClr val="accent2">
                        <a:lumMod val="20000"/>
                        <a:lumOff val="80000"/>
                      </a:schemeClr>
                    </a:solidFill>
                  </a:tcPr>
                </a:tc>
                <a:tc>
                  <a:txBody>
                    <a:bodyPr/>
                    <a:lstStyle/>
                    <a:p>
                      <a:pPr algn="r" fontAlgn="b"/>
                      <a:r>
                        <a:rPr lang="es-CO" sz="1200" u="none" strike="noStrike">
                          <a:effectLst/>
                        </a:rPr>
                        <a:t>8.127.201.345</a:t>
                      </a:r>
                      <a:endParaRPr lang="es-CO" sz="1200" b="0" i="0" u="none" strike="noStrike">
                        <a:solidFill>
                          <a:srgbClr val="000000"/>
                        </a:solidFill>
                        <a:effectLst/>
                        <a:latin typeface="Arial" panose="020B0604020202020204" pitchFamily="34" charset="0"/>
                      </a:endParaRPr>
                    </a:p>
                  </a:txBody>
                  <a:tcPr marL="9122" marR="9122" marT="9122" marB="0" anchor="b">
                    <a:solidFill>
                      <a:schemeClr val="accent2">
                        <a:lumMod val="20000"/>
                        <a:lumOff val="80000"/>
                      </a:schemeClr>
                    </a:solidFill>
                  </a:tcPr>
                </a:tc>
                <a:tc>
                  <a:txBody>
                    <a:bodyPr/>
                    <a:lstStyle/>
                    <a:p>
                      <a:pPr algn="r">
                        <a:lnSpc>
                          <a:spcPct val="115000"/>
                        </a:lnSpc>
                        <a:spcAft>
                          <a:spcPts val="0"/>
                        </a:spcAft>
                      </a:pPr>
                      <a:r>
                        <a:rPr lang="es-ES" sz="1200" u="none" strike="noStrike" kern="1200">
                          <a:solidFill>
                            <a:schemeClr val="dk1"/>
                          </a:solidFill>
                          <a:effectLst/>
                          <a:latin typeface="+mn-lt"/>
                          <a:ea typeface="+mn-ea"/>
                          <a:cs typeface="+mn-cs"/>
                        </a:rPr>
                        <a:t>10.400.000.000</a:t>
                      </a:r>
                      <a:endParaRPr lang="es-CO" sz="1200" u="none" strike="noStrike" kern="1200">
                        <a:solidFill>
                          <a:schemeClr val="dk1"/>
                        </a:solidFill>
                        <a:effectLst/>
                        <a:latin typeface="+mn-lt"/>
                        <a:ea typeface="+mn-ea"/>
                        <a:cs typeface="+mn-cs"/>
                      </a:endParaRPr>
                    </a:p>
                  </a:txBody>
                  <a:tcPr marL="44450" marR="44450" marT="0" marB="0" anchor="b">
                    <a:solidFill>
                      <a:schemeClr val="accent6">
                        <a:lumMod val="20000"/>
                        <a:lumOff val="80000"/>
                      </a:schemeClr>
                    </a:solidFill>
                  </a:tcPr>
                </a:tc>
                <a:tc>
                  <a:txBody>
                    <a:bodyPr/>
                    <a:lstStyle/>
                    <a:p>
                      <a:pPr algn="r">
                        <a:lnSpc>
                          <a:spcPct val="115000"/>
                        </a:lnSpc>
                        <a:spcAft>
                          <a:spcPts val="0"/>
                        </a:spcAft>
                      </a:pPr>
                      <a:r>
                        <a:rPr lang="es-ES" sz="1200" u="none" strike="noStrike" kern="1200">
                          <a:solidFill>
                            <a:schemeClr val="dk1"/>
                          </a:solidFill>
                          <a:effectLst/>
                          <a:latin typeface="+mn-lt"/>
                          <a:ea typeface="+mn-ea"/>
                          <a:cs typeface="+mn-cs"/>
                        </a:rPr>
                        <a:t>14.626.205.646</a:t>
                      </a:r>
                      <a:endParaRPr lang="es-CO" sz="1200" u="none" strike="noStrike" kern="1200">
                        <a:solidFill>
                          <a:schemeClr val="dk1"/>
                        </a:solidFill>
                        <a:effectLst/>
                        <a:latin typeface="+mn-lt"/>
                        <a:ea typeface="+mn-ea"/>
                        <a:cs typeface="+mn-cs"/>
                      </a:endParaRPr>
                    </a:p>
                  </a:txBody>
                  <a:tcPr marL="44450" marR="44450" marT="0" marB="0" anchor="b">
                    <a:solidFill>
                      <a:schemeClr val="accent6">
                        <a:lumMod val="20000"/>
                        <a:lumOff val="80000"/>
                      </a:schemeClr>
                    </a:solidFill>
                  </a:tcPr>
                </a:tc>
                <a:tc>
                  <a:txBody>
                    <a:bodyPr/>
                    <a:lstStyle/>
                    <a:p>
                      <a:pPr algn="r">
                        <a:lnSpc>
                          <a:spcPct val="115000"/>
                        </a:lnSpc>
                        <a:spcAft>
                          <a:spcPts val="0"/>
                        </a:spcAft>
                      </a:pPr>
                      <a:r>
                        <a:rPr lang="es-ES" sz="1200" u="none" strike="noStrike" kern="1200">
                          <a:solidFill>
                            <a:schemeClr val="dk1"/>
                          </a:solidFill>
                          <a:effectLst/>
                          <a:latin typeface="+mn-lt"/>
                          <a:ea typeface="+mn-ea"/>
                          <a:cs typeface="+mn-cs"/>
                        </a:rPr>
                        <a:t>9.346.733.585</a:t>
                      </a:r>
                      <a:endParaRPr lang="es-CO" sz="1200" u="none" strike="noStrike" kern="1200">
                        <a:solidFill>
                          <a:schemeClr val="dk1"/>
                        </a:solidFill>
                        <a:effectLst/>
                        <a:latin typeface="+mn-lt"/>
                        <a:ea typeface="+mn-ea"/>
                        <a:cs typeface="+mn-cs"/>
                      </a:endParaRPr>
                    </a:p>
                  </a:txBody>
                  <a:tcPr marL="44450" marR="44450" marT="0" marB="0" anchor="b">
                    <a:solidFill>
                      <a:schemeClr val="accent6">
                        <a:lumMod val="20000"/>
                        <a:lumOff val="80000"/>
                      </a:schemeClr>
                    </a:solidFill>
                  </a:tcPr>
                </a:tc>
                <a:extLst>
                  <a:ext uri="{0D108BD9-81ED-4DB2-BD59-A6C34878D82A}">
                    <a16:rowId xmlns:a16="http://schemas.microsoft.com/office/drawing/2014/main" val="1598054443"/>
                  </a:ext>
                </a:extLst>
              </a:tr>
              <a:tr h="209896">
                <a:tc>
                  <a:txBody>
                    <a:bodyPr/>
                    <a:lstStyle/>
                    <a:p>
                      <a:pPr algn="l" fontAlgn="b"/>
                      <a:r>
                        <a:rPr lang="es-CO" sz="1200" u="none" strike="noStrike">
                          <a:effectLst/>
                        </a:rPr>
                        <a:t>......Régimen Contributivo</a:t>
                      </a:r>
                      <a:endParaRPr lang="es-CO" sz="1200" b="0" i="0" u="none" strike="noStrike">
                        <a:solidFill>
                          <a:srgbClr val="000000"/>
                        </a:solidFill>
                        <a:effectLst/>
                        <a:latin typeface="Arial" panose="020B0604020202020204" pitchFamily="34" charset="0"/>
                      </a:endParaRPr>
                    </a:p>
                  </a:txBody>
                  <a:tcPr marL="9122" marR="9122" marT="9122" marB="0" anchor="b"/>
                </a:tc>
                <a:tc>
                  <a:txBody>
                    <a:bodyPr/>
                    <a:lstStyle/>
                    <a:p>
                      <a:pPr algn="r" fontAlgn="b"/>
                      <a:r>
                        <a:rPr lang="es-CO" sz="1200" u="none" strike="noStrike">
                          <a:effectLst/>
                        </a:rPr>
                        <a:t>3.174.000.000</a:t>
                      </a:r>
                      <a:endParaRPr lang="es-CO" sz="1200" b="0" i="0" u="none" strike="noStrike">
                        <a:solidFill>
                          <a:srgbClr val="000000"/>
                        </a:solidFill>
                        <a:effectLst/>
                        <a:latin typeface="Arial" panose="020B0604020202020204" pitchFamily="34" charset="0"/>
                      </a:endParaRPr>
                    </a:p>
                  </a:txBody>
                  <a:tcPr marL="9122" marR="9122" marT="9122" marB="0" anchor="b">
                    <a:solidFill>
                      <a:schemeClr val="accent2">
                        <a:lumMod val="20000"/>
                        <a:lumOff val="80000"/>
                      </a:schemeClr>
                    </a:solidFill>
                  </a:tcPr>
                </a:tc>
                <a:tc>
                  <a:txBody>
                    <a:bodyPr/>
                    <a:lstStyle/>
                    <a:p>
                      <a:pPr algn="r" fontAlgn="b"/>
                      <a:r>
                        <a:rPr lang="es-CO" sz="1200" u="none" strike="noStrike">
                          <a:effectLst/>
                        </a:rPr>
                        <a:t>3.356.838.096</a:t>
                      </a:r>
                      <a:endParaRPr lang="es-CO" sz="1200" b="0" i="0" u="none" strike="noStrike">
                        <a:solidFill>
                          <a:srgbClr val="000000"/>
                        </a:solidFill>
                        <a:effectLst/>
                        <a:latin typeface="Arial" panose="020B0604020202020204" pitchFamily="34" charset="0"/>
                      </a:endParaRPr>
                    </a:p>
                  </a:txBody>
                  <a:tcPr marL="9122" marR="9122" marT="9122" marB="0" anchor="b">
                    <a:solidFill>
                      <a:schemeClr val="accent2">
                        <a:lumMod val="20000"/>
                        <a:lumOff val="80000"/>
                      </a:schemeClr>
                    </a:solidFill>
                  </a:tcPr>
                </a:tc>
                <a:tc>
                  <a:txBody>
                    <a:bodyPr/>
                    <a:lstStyle/>
                    <a:p>
                      <a:pPr algn="r" fontAlgn="b"/>
                      <a:r>
                        <a:rPr lang="es-CO" sz="1200" u="none" strike="noStrike" dirty="0">
                          <a:effectLst/>
                        </a:rPr>
                        <a:t>1.533.773.248</a:t>
                      </a:r>
                      <a:endParaRPr lang="es-CO" sz="1200" b="0" i="0" u="none" strike="noStrike" dirty="0">
                        <a:solidFill>
                          <a:srgbClr val="000000"/>
                        </a:solidFill>
                        <a:effectLst/>
                        <a:latin typeface="Arial" panose="020B0604020202020204" pitchFamily="34" charset="0"/>
                      </a:endParaRPr>
                    </a:p>
                  </a:txBody>
                  <a:tcPr marL="9122" marR="9122" marT="9122" marB="0" anchor="b">
                    <a:solidFill>
                      <a:schemeClr val="accent2">
                        <a:lumMod val="20000"/>
                        <a:lumOff val="80000"/>
                      </a:schemeClr>
                    </a:solidFill>
                  </a:tcPr>
                </a:tc>
                <a:tc>
                  <a:txBody>
                    <a:bodyPr/>
                    <a:lstStyle/>
                    <a:p>
                      <a:pPr algn="r">
                        <a:lnSpc>
                          <a:spcPct val="115000"/>
                        </a:lnSpc>
                        <a:spcAft>
                          <a:spcPts val="0"/>
                        </a:spcAft>
                      </a:pPr>
                      <a:r>
                        <a:rPr lang="es-ES" sz="1200" u="none" strike="noStrike" kern="1200">
                          <a:solidFill>
                            <a:schemeClr val="dk1"/>
                          </a:solidFill>
                          <a:effectLst/>
                          <a:latin typeface="+mn-lt"/>
                          <a:ea typeface="+mn-ea"/>
                          <a:cs typeface="+mn-cs"/>
                        </a:rPr>
                        <a:t>1.888.000.000</a:t>
                      </a:r>
                      <a:endParaRPr lang="es-CO" sz="1200" u="none" strike="noStrike" kern="1200">
                        <a:solidFill>
                          <a:schemeClr val="dk1"/>
                        </a:solidFill>
                        <a:effectLst/>
                        <a:latin typeface="+mn-lt"/>
                        <a:ea typeface="+mn-ea"/>
                        <a:cs typeface="+mn-cs"/>
                      </a:endParaRPr>
                    </a:p>
                  </a:txBody>
                  <a:tcPr marL="44450" marR="44450" marT="0" marB="0" anchor="b">
                    <a:solidFill>
                      <a:schemeClr val="accent6">
                        <a:lumMod val="20000"/>
                        <a:lumOff val="80000"/>
                      </a:schemeClr>
                    </a:solidFill>
                  </a:tcPr>
                </a:tc>
                <a:tc>
                  <a:txBody>
                    <a:bodyPr/>
                    <a:lstStyle/>
                    <a:p>
                      <a:pPr algn="r">
                        <a:lnSpc>
                          <a:spcPct val="115000"/>
                        </a:lnSpc>
                        <a:spcAft>
                          <a:spcPts val="0"/>
                        </a:spcAft>
                      </a:pPr>
                      <a:r>
                        <a:rPr lang="es-ES" sz="1200" u="none" strike="noStrike" kern="1200">
                          <a:solidFill>
                            <a:schemeClr val="dk1"/>
                          </a:solidFill>
                          <a:effectLst/>
                          <a:latin typeface="+mn-lt"/>
                          <a:ea typeface="+mn-ea"/>
                          <a:cs typeface="+mn-cs"/>
                        </a:rPr>
                        <a:t>3.363.630.633</a:t>
                      </a:r>
                      <a:endParaRPr lang="es-CO" sz="1200" u="none" strike="noStrike" kern="1200">
                        <a:solidFill>
                          <a:schemeClr val="dk1"/>
                        </a:solidFill>
                        <a:effectLst/>
                        <a:latin typeface="+mn-lt"/>
                        <a:ea typeface="+mn-ea"/>
                        <a:cs typeface="+mn-cs"/>
                      </a:endParaRPr>
                    </a:p>
                  </a:txBody>
                  <a:tcPr marL="44450" marR="44450" marT="0" marB="0" anchor="b">
                    <a:solidFill>
                      <a:schemeClr val="accent6">
                        <a:lumMod val="20000"/>
                        <a:lumOff val="80000"/>
                      </a:schemeClr>
                    </a:solidFill>
                  </a:tcPr>
                </a:tc>
                <a:tc>
                  <a:txBody>
                    <a:bodyPr/>
                    <a:lstStyle/>
                    <a:p>
                      <a:pPr algn="r">
                        <a:lnSpc>
                          <a:spcPct val="115000"/>
                        </a:lnSpc>
                        <a:spcAft>
                          <a:spcPts val="0"/>
                        </a:spcAft>
                      </a:pPr>
                      <a:r>
                        <a:rPr lang="es-ES" sz="1200" u="none" strike="noStrike" kern="1200">
                          <a:solidFill>
                            <a:schemeClr val="dk1"/>
                          </a:solidFill>
                          <a:effectLst/>
                          <a:latin typeface="+mn-lt"/>
                          <a:ea typeface="+mn-ea"/>
                          <a:cs typeface="+mn-cs"/>
                        </a:rPr>
                        <a:t>1.106.419.403</a:t>
                      </a:r>
                      <a:endParaRPr lang="es-CO" sz="1200" u="none" strike="noStrike" kern="1200">
                        <a:solidFill>
                          <a:schemeClr val="dk1"/>
                        </a:solidFill>
                        <a:effectLst/>
                        <a:latin typeface="+mn-lt"/>
                        <a:ea typeface="+mn-ea"/>
                        <a:cs typeface="+mn-cs"/>
                      </a:endParaRPr>
                    </a:p>
                  </a:txBody>
                  <a:tcPr marL="44450" marR="44450" marT="0" marB="0" anchor="b">
                    <a:solidFill>
                      <a:schemeClr val="accent6">
                        <a:lumMod val="20000"/>
                        <a:lumOff val="80000"/>
                      </a:schemeClr>
                    </a:solidFill>
                  </a:tcPr>
                </a:tc>
                <a:extLst>
                  <a:ext uri="{0D108BD9-81ED-4DB2-BD59-A6C34878D82A}">
                    <a16:rowId xmlns:a16="http://schemas.microsoft.com/office/drawing/2014/main" val="3550615604"/>
                  </a:ext>
                </a:extLst>
              </a:tr>
              <a:tr h="409297">
                <a:tc>
                  <a:txBody>
                    <a:bodyPr/>
                    <a:lstStyle/>
                    <a:p>
                      <a:pPr algn="l" fontAlgn="b"/>
                      <a:r>
                        <a:rPr lang="es-CO" sz="1200" u="none" strike="noStrike">
                          <a:effectLst/>
                        </a:rPr>
                        <a:t>......Atención a población pobre en lo no cubierto con subsidios a la demanda</a:t>
                      </a:r>
                      <a:endParaRPr lang="es-CO" sz="1200" b="0" i="0" u="none" strike="noStrike">
                        <a:solidFill>
                          <a:srgbClr val="000000"/>
                        </a:solidFill>
                        <a:effectLst/>
                        <a:latin typeface="Arial" panose="020B0604020202020204" pitchFamily="34" charset="0"/>
                      </a:endParaRPr>
                    </a:p>
                  </a:txBody>
                  <a:tcPr marL="9122" marR="9122" marT="9122" marB="0" anchor="b"/>
                </a:tc>
                <a:tc>
                  <a:txBody>
                    <a:bodyPr/>
                    <a:lstStyle/>
                    <a:p>
                      <a:pPr algn="r" fontAlgn="b"/>
                      <a:r>
                        <a:rPr lang="es-CO" sz="1200" u="none" strike="noStrike">
                          <a:effectLst/>
                        </a:rPr>
                        <a:t>659.150.061</a:t>
                      </a:r>
                      <a:endParaRPr lang="es-CO" sz="1200" b="0" i="0" u="none" strike="noStrike">
                        <a:solidFill>
                          <a:srgbClr val="000000"/>
                        </a:solidFill>
                        <a:effectLst/>
                        <a:latin typeface="Arial" panose="020B0604020202020204" pitchFamily="34" charset="0"/>
                      </a:endParaRPr>
                    </a:p>
                  </a:txBody>
                  <a:tcPr marL="9122" marR="9122" marT="9122" marB="0" anchor="b">
                    <a:solidFill>
                      <a:schemeClr val="accent2">
                        <a:lumMod val="20000"/>
                        <a:lumOff val="80000"/>
                      </a:schemeClr>
                    </a:solidFill>
                  </a:tcPr>
                </a:tc>
                <a:tc>
                  <a:txBody>
                    <a:bodyPr/>
                    <a:lstStyle/>
                    <a:p>
                      <a:pPr algn="r" fontAlgn="b"/>
                      <a:r>
                        <a:rPr lang="es-CO" sz="1200" u="none" strike="noStrike">
                          <a:effectLst/>
                        </a:rPr>
                        <a:t>927.909.843</a:t>
                      </a:r>
                      <a:endParaRPr lang="es-CO" sz="1200" b="0" i="0" u="none" strike="noStrike">
                        <a:solidFill>
                          <a:srgbClr val="000000"/>
                        </a:solidFill>
                        <a:effectLst/>
                        <a:latin typeface="Arial" panose="020B0604020202020204" pitchFamily="34" charset="0"/>
                      </a:endParaRPr>
                    </a:p>
                  </a:txBody>
                  <a:tcPr marL="9122" marR="9122" marT="9122" marB="0" anchor="b">
                    <a:solidFill>
                      <a:schemeClr val="accent2">
                        <a:lumMod val="20000"/>
                        <a:lumOff val="80000"/>
                      </a:schemeClr>
                    </a:solidFill>
                  </a:tcPr>
                </a:tc>
                <a:tc>
                  <a:txBody>
                    <a:bodyPr/>
                    <a:lstStyle/>
                    <a:p>
                      <a:pPr algn="r" fontAlgn="b"/>
                      <a:r>
                        <a:rPr lang="es-CO" sz="1200" u="none" strike="noStrike" dirty="0">
                          <a:effectLst/>
                        </a:rPr>
                        <a:t>714.224.401</a:t>
                      </a:r>
                      <a:endParaRPr lang="es-CO" sz="1200" b="0" i="0" u="none" strike="noStrike" dirty="0">
                        <a:solidFill>
                          <a:srgbClr val="000000"/>
                        </a:solidFill>
                        <a:effectLst/>
                        <a:latin typeface="Arial" panose="020B0604020202020204" pitchFamily="34" charset="0"/>
                      </a:endParaRPr>
                    </a:p>
                  </a:txBody>
                  <a:tcPr marL="9122" marR="9122" marT="9122" marB="0" anchor="b">
                    <a:solidFill>
                      <a:schemeClr val="accent2">
                        <a:lumMod val="20000"/>
                        <a:lumOff val="80000"/>
                      </a:schemeClr>
                    </a:solidFill>
                  </a:tcPr>
                </a:tc>
                <a:tc>
                  <a:txBody>
                    <a:bodyPr/>
                    <a:lstStyle/>
                    <a:p>
                      <a:pPr algn="r">
                        <a:lnSpc>
                          <a:spcPct val="115000"/>
                        </a:lnSpc>
                        <a:spcAft>
                          <a:spcPts val="0"/>
                        </a:spcAft>
                      </a:pPr>
                      <a:r>
                        <a:rPr lang="es-ES" sz="1200" u="none" strike="noStrike" kern="1200" dirty="0">
                          <a:solidFill>
                            <a:schemeClr val="dk1"/>
                          </a:solidFill>
                          <a:effectLst/>
                          <a:latin typeface="+mn-lt"/>
                          <a:ea typeface="+mn-ea"/>
                          <a:cs typeface="+mn-cs"/>
                        </a:rPr>
                        <a:t>980.000.000</a:t>
                      </a:r>
                      <a:endParaRPr lang="es-CO" sz="1200" u="none" strike="noStrike" kern="1200" dirty="0">
                        <a:solidFill>
                          <a:schemeClr val="dk1"/>
                        </a:solidFill>
                        <a:effectLst/>
                        <a:latin typeface="+mn-lt"/>
                        <a:ea typeface="+mn-ea"/>
                        <a:cs typeface="+mn-cs"/>
                      </a:endParaRPr>
                    </a:p>
                  </a:txBody>
                  <a:tcPr marL="44450" marR="44450" marT="0" marB="0" anchor="b">
                    <a:solidFill>
                      <a:schemeClr val="accent6">
                        <a:lumMod val="20000"/>
                        <a:lumOff val="80000"/>
                      </a:schemeClr>
                    </a:solidFill>
                  </a:tcPr>
                </a:tc>
                <a:tc>
                  <a:txBody>
                    <a:bodyPr/>
                    <a:lstStyle/>
                    <a:p>
                      <a:pPr algn="r">
                        <a:lnSpc>
                          <a:spcPct val="115000"/>
                        </a:lnSpc>
                        <a:spcAft>
                          <a:spcPts val="0"/>
                        </a:spcAft>
                      </a:pPr>
                      <a:r>
                        <a:rPr lang="es-ES" sz="1200" u="none" strike="noStrike" kern="1200" dirty="0">
                          <a:solidFill>
                            <a:schemeClr val="dk1"/>
                          </a:solidFill>
                          <a:effectLst/>
                          <a:latin typeface="+mn-lt"/>
                          <a:ea typeface="+mn-ea"/>
                          <a:cs typeface="+mn-cs"/>
                        </a:rPr>
                        <a:t>614.313.913</a:t>
                      </a:r>
                      <a:endParaRPr lang="es-CO" sz="1200" u="none" strike="noStrike" kern="1200" dirty="0">
                        <a:solidFill>
                          <a:schemeClr val="dk1"/>
                        </a:solidFill>
                        <a:effectLst/>
                        <a:latin typeface="+mn-lt"/>
                        <a:ea typeface="+mn-ea"/>
                        <a:cs typeface="+mn-cs"/>
                      </a:endParaRPr>
                    </a:p>
                  </a:txBody>
                  <a:tcPr marL="44450" marR="44450" marT="0" marB="0" anchor="b">
                    <a:solidFill>
                      <a:schemeClr val="accent6">
                        <a:lumMod val="20000"/>
                        <a:lumOff val="80000"/>
                      </a:schemeClr>
                    </a:solidFill>
                  </a:tcPr>
                </a:tc>
                <a:tc>
                  <a:txBody>
                    <a:bodyPr/>
                    <a:lstStyle/>
                    <a:p>
                      <a:pPr algn="r">
                        <a:lnSpc>
                          <a:spcPct val="115000"/>
                        </a:lnSpc>
                        <a:spcAft>
                          <a:spcPts val="0"/>
                        </a:spcAft>
                      </a:pPr>
                      <a:r>
                        <a:rPr lang="es-ES" sz="1200" u="none" strike="noStrike" kern="1200">
                          <a:solidFill>
                            <a:schemeClr val="dk1"/>
                          </a:solidFill>
                          <a:effectLst/>
                          <a:latin typeface="+mn-lt"/>
                          <a:ea typeface="+mn-ea"/>
                          <a:cs typeface="+mn-cs"/>
                        </a:rPr>
                        <a:t>564.015.008</a:t>
                      </a:r>
                      <a:endParaRPr lang="es-CO" sz="1200" u="none" strike="noStrike" kern="1200">
                        <a:solidFill>
                          <a:schemeClr val="dk1"/>
                        </a:solidFill>
                        <a:effectLst/>
                        <a:latin typeface="+mn-lt"/>
                        <a:ea typeface="+mn-ea"/>
                        <a:cs typeface="+mn-cs"/>
                      </a:endParaRPr>
                    </a:p>
                  </a:txBody>
                  <a:tcPr marL="44450" marR="44450" marT="0" marB="0" anchor="b">
                    <a:solidFill>
                      <a:schemeClr val="accent6">
                        <a:lumMod val="20000"/>
                        <a:lumOff val="80000"/>
                      </a:schemeClr>
                    </a:solidFill>
                  </a:tcPr>
                </a:tc>
                <a:extLst>
                  <a:ext uri="{0D108BD9-81ED-4DB2-BD59-A6C34878D82A}">
                    <a16:rowId xmlns:a16="http://schemas.microsoft.com/office/drawing/2014/main" val="4085336511"/>
                  </a:ext>
                </a:extLst>
              </a:tr>
              <a:tr h="409297">
                <a:tc>
                  <a:txBody>
                    <a:bodyPr/>
                    <a:lstStyle/>
                    <a:p>
                      <a:pPr algn="l" fontAlgn="b"/>
                      <a:r>
                        <a:rPr lang="es-CO" sz="1200" u="none" strike="noStrike">
                          <a:effectLst/>
                        </a:rPr>
                        <a:t>............Población pobre no afiliada al Régimen Subsidiado</a:t>
                      </a:r>
                      <a:endParaRPr lang="es-CO" sz="1200" b="0" i="0" u="none" strike="noStrike">
                        <a:solidFill>
                          <a:srgbClr val="000000"/>
                        </a:solidFill>
                        <a:effectLst/>
                        <a:latin typeface="Arial" panose="020B0604020202020204" pitchFamily="34" charset="0"/>
                      </a:endParaRPr>
                    </a:p>
                  </a:txBody>
                  <a:tcPr marL="9122" marR="9122" marT="9122" marB="0" anchor="b"/>
                </a:tc>
                <a:tc>
                  <a:txBody>
                    <a:bodyPr/>
                    <a:lstStyle/>
                    <a:p>
                      <a:pPr algn="r" fontAlgn="b"/>
                      <a:r>
                        <a:rPr lang="es-CO" sz="1200" u="none" strike="noStrike">
                          <a:effectLst/>
                        </a:rPr>
                        <a:t>659.150.061</a:t>
                      </a:r>
                      <a:endParaRPr lang="es-CO" sz="1200" b="0" i="0" u="none" strike="noStrike">
                        <a:solidFill>
                          <a:srgbClr val="000000"/>
                        </a:solidFill>
                        <a:effectLst/>
                        <a:latin typeface="Arial" panose="020B0604020202020204" pitchFamily="34" charset="0"/>
                      </a:endParaRPr>
                    </a:p>
                  </a:txBody>
                  <a:tcPr marL="9122" marR="9122" marT="9122" marB="0" anchor="b">
                    <a:solidFill>
                      <a:schemeClr val="accent2">
                        <a:lumMod val="20000"/>
                        <a:lumOff val="80000"/>
                      </a:schemeClr>
                    </a:solidFill>
                  </a:tcPr>
                </a:tc>
                <a:tc>
                  <a:txBody>
                    <a:bodyPr/>
                    <a:lstStyle/>
                    <a:p>
                      <a:pPr algn="r" fontAlgn="b"/>
                      <a:r>
                        <a:rPr lang="es-CO" sz="1200" u="none" strike="noStrike">
                          <a:effectLst/>
                        </a:rPr>
                        <a:t>927.909.843</a:t>
                      </a:r>
                      <a:endParaRPr lang="es-CO" sz="1200" b="0" i="0" u="none" strike="noStrike">
                        <a:solidFill>
                          <a:srgbClr val="000000"/>
                        </a:solidFill>
                        <a:effectLst/>
                        <a:latin typeface="Arial" panose="020B0604020202020204" pitchFamily="34" charset="0"/>
                      </a:endParaRPr>
                    </a:p>
                  </a:txBody>
                  <a:tcPr marL="9122" marR="9122" marT="9122" marB="0" anchor="b">
                    <a:solidFill>
                      <a:schemeClr val="accent2">
                        <a:lumMod val="20000"/>
                        <a:lumOff val="80000"/>
                      </a:schemeClr>
                    </a:solidFill>
                  </a:tcPr>
                </a:tc>
                <a:tc>
                  <a:txBody>
                    <a:bodyPr/>
                    <a:lstStyle/>
                    <a:p>
                      <a:pPr algn="r" fontAlgn="b"/>
                      <a:r>
                        <a:rPr lang="es-CO" sz="1200" u="none" strike="noStrike" dirty="0">
                          <a:effectLst/>
                        </a:rPr>
                        <a:t>714.224.401</a:t>
                      </a:r>
                      <a:endParaRPr lang="es-CO" sz="1200" b="0" i="0" u="none" strike="noStrike" dirty="0">
                        <a:solidFill>
                          <a:srgbClr val="000000"/>
                        </a:solidFill>
                        <a:effectLst/>
                        <a:latin typeface="Arial" panose="020B0604020202020204" pitchFamily="34" charset="0"/>
                      </a:endParaRPr>
                    </a:p>
                  </a:txBody>
                  <a:tcPr marL="9122" marR="9122" marT="9122" marB="0" anchor="b">
                    <a:solidFill>
                      <a:schemeClr val="accent2">
                        <a:lumMod val="20000"/>
                        <a:lumOff val="80000"/>
                      </a:schemeClr>
                    </a:solidFill>
                  </a:tcPr>
                </a:tc>
                <a:tc>
                  <a:txBody>
                    <a:bodyPr/>
                    <a:lstStyle/>
                    <a:p>
                      <a:pPr algn="r">
                        <a:lnSpc>
                          <a:spcPct val="115000"/>
                        </a:lnSpc>
                        <a:spcAft>
                          <a:spcPts val="0"/>
                        </a:spcAft>
                      </a:pPr>
                      <a:r>
                        <a:rPr lang="es-ES" sz="1200" u="none" strike="noStrike" kern="1200">
                          <a:solidFill>
                            <a:schemeClr val="dk1"/>
                          </a:solidFill>
                          <a:effectLst/>
                          <a:latin typeface="+mn-lt"/>
                          <a:ea typeface="+mn-ea"/>
                          <a:cs typeface="+mn-cs"/>
                        </a:rPr>
                        <a:t>980.000.000</a:t>
                      </a:r>
                      <a:endParaRPr lang="es-CO" sz="1200" u="none" strike="noStrike" kern="1200">
                        <a:solidFill>
                          <a:schemeClr val="dk1"/>
                        </a:solidFill>
                        <a:effectLst/>
                        <a:latin typeface="+mn-lt"/>
                        <a:ea typeface="+mn-ea"/>
                        <a:cs typeface="+mn-cs"/>
                      </a:endParaRPr>
                    </a:p>
                  </a:txBody>
                  <a:tcPr marL="44450" marR="44450" marT="0" marB="0" anchor="b">
                    <a:solidFill>
                      <a:schemeClr val="accent6">
                        <a:lumMod val="20000"/>
                        <a:lumOff val="80000"/>
                      </a:schemeClr>
                    </a:solidFill>
                  </a:tcPr>
                </a:tc>
                <a:tc>
                  <a:txBody>
                    <a:bodyPr/>
                    <a:lstStyle/>
                    <a:p>
                      <a:pPr algn="r">
                        <a:lnSpc>
                          <a:spcPct val="115000"/>
                        </a:lnSpc>
                        <a:spcAft>
                          <a:spcPts val="0"/>
                        </a:spcAft>
                      </a:pPr>
                      <a:r>
                        <a:rPr lang="es-ES" sz="1200" u="none" strike="noStrike" kern="1200" dirty="0">
                          <a:solidFill>
                            <a:schemeClr val="dk1"/>
                          </a:solidFill>
                          <a:effectLst/>
                          <a:latin typeface="+mn-lt"/>
                          <a:ea typeface="+mn-ea"/>
                          <a:cs typeface="+mn-cs"/>
                        </a:rPr>
                        <a:t>614.313.913</a:t>
                      </a:r>
                      <a:endParaRPr lang="es-CO" sz="1200" u="none" strike="noStrike" kern="1200" dirty="0">
                        <a:solidFill>
                          <a:schemeClr val="dk1"/>
                        </a:solidFill>
                        <a:effectLst/>
                        <a:latin typeface="+mn-lt"/>
                        <a:ea typeface="+mn-ea"/>
                        <a:cs typeface="+mn-cs"/>
                      </a:endParaRPr>
                    </a:p>
                  </a:txBody>
                  <a:tcPr marL="44450" marR="44450" marT="0" marB="0" anchor="b">
                    <a:solidFill>
                      <a:schemeClr val="accent6">
                        <a:lumMod val="20000"/>
                        <a:lumOff val="80000"/>
                      </a:schemeClr>
                    </a:solidFill>
                  </a:tcPr>
                </a:tc>
                <a:tc>
                  <a:txBody>
                    <a:bodyPr/>
                    <a:lstStyle/>
                    <a:p>
                      <a:pPr algn="r">
                        <a:lnSpc>
                          <a:spcPct val="115000"/>
                        </a:lnSpc>
                        <a:spcAft>
                          <a:spcPts val="0"/>
                        </a:spcAft>
                      </a:pPr>
                      <a:r>
                        <a:rPr lang="es-ES" sz="1200" u="none" strike="noStrike" kern="1200">
                          <a:solidFill>
                            <a:schemeClr val="dk1"/>
                          </a:solidFill>
                          <a:effectLst/>
                          <a:latin typeface="+mn-lt"/>
                          <a:ea typeface="+mn-ea"/>
                          <a:cs typeface="+mn-cs"/>
                        </a:rPr>
                        <a:t>564.015.008</a:t>
                      </a:r>
                      <a:endParaRPr lang="es-CO" sz="1200" u="none" strike="noStrike" kern="1200">
                        <a:solidFill>
                          <a:schemeClr val="dk1"/>
                        </a:solidFill>
                        <a:effectLst/>
                        <a:latin typeface="+mn-lt"/>
                        <a:ea typeface="+mn-ea"/>
                        <a:cs typeface="+mn-cs"/>
                      </a:endParaRPr>
                    </a:p>
                  </a:txBody>
                  <a:tcPr marL="44450" marR="44450" marT="0" marB="0" anchor="b">
                    <a:solidFill>
                      <a:schemeClr val="accent6">
                        <a:lumMod val="20000"/>
                        <a:lumOff val="80000"/>
                      </a:schemeClr>
                    </a:solidFill>
                  </a:tcPr>
                </a:tc>
                <a:extLst>
                  <a:ext uri="{0D108BD9-81ED-4DB2-BD59-A6C34878D82A}">
                    <a16:rowId xmlns:a16="http://schemas.microsoft.com/office/drawing/2014/main" val="1366862408"/>
                  </a:ext>
                </a:extLst>
              </a:tr>
              <a:tr h="209896">
                <a:tc>
                  <a:txBody>
                    <a:bodyPr/>
                    <a:lstStyle/>
                    <a:p>
                      <a:pPr algn="l" fontAlgn="b"/>
                      <a:r>
                        <a:rPr lang="es-CO" sz="1200" u="none" strike="noStrike">
                          <a:effectLst/>
                        </a:rPr>
                        <a:t>......SOAT (diferentes a ECAT)</a:t>
                      </a:r>
                      <a:endParaRPr lang="es-CO" sz="1200" b="0" i="0" u="none" strike="noStrike">
                        <a:solidFill>
                          <a:srgbClr val="000000"/>
                        </a:solidFill>
                        <a:effectLst/>
                        <a:latin typeface="Arial" panose="020B0604020202020204" pitchFamily="34" charset="0"/>
                      </a:endParaRPr>
                    </a:p>
                  </a:txBody>
                  <a:tcPr marL="9122" marR="9122" marT="9122" marB="0" anchor="b"/>
                </a:tc>
                <a:tc>
                  <a:txBody>
                    <a:bodyPr/>
                    <a:lstStyle/>
                    <a:p>
                      <a:pPr algn="r" fontAlgn="b"/>
                      <a:r>
                        <a:rPr lang="es-CO" sz="1200" u="none" strike="noStrike">
                          <a:effectLst/>
                        </a:rPr>
                        <a:t>496.840.944</a:t>
                      </a:r>
                      <a:endParaRPr lang="es-CO" sz="1200" b="0" i="0" u="none" strike="noStrike">
                        <a:solidFill>
                          <a:srgbClr val="000000"/>
                        </a:solidFill>
                        <a:effectLst/>
                        <a:latin typeface="Arial" panose="020B0604020202020204" pitchFamily="34" charset="0"/>
                      </a:endParaRPr>
                    </a:p>
                  </a:txBody>
                  <a:tcPr marL="9122" marR="9122" marT="9122" marB="0" anchor="b">
                    <a:solidFill>
                      <a:schemeClr val="accent2">
                        <a:lumMod val="20000"/>
                        <a:lumOff val="80000"/>
                      </a:schemeClr>
                    </a:solidFill>
                  </a:tcPr>
                </a:tc>
                <a:tc>
                  <a:txBody>
                    <a:bodyPr/>
                    <a:lstStyle/>
                    <a:p>
                      <a:pPr algn="r" fontAlgn="b"/>
                      <a:r>
                        <a:rPr lang="es-CO" sz="1200" u="none" strike="noStrike">
                          <a:effectLst/>
                        </a:rPr>
                        <a:t>555.476.205</a:t>
                      </a:r>
                      <a:endParaRPr lang="es-CO" sz="1200" b="0" i="0" u="none" strike="noStrike">
                        <a:solidFill>
                          <a:srgbClr val="000000"/>
                        </a:solidFill>
                        <a:effectLst/>
                        <a:latin typeface="Arial" panose="020B0604020202020204" pitchFamily="34" charset="0"/>
                      </a:endParaRPr>
                    </a:p>
                  </a:txBody>
                  <a:tcPr marL="9122" marR="9122" marT="9122" marB="0" anchor="b">
                    <a:solidFill>
                      <a:schemeClr val="accent2">
                        <a:lumMod val="20000"/>
                        <a:lumOff val="80000"/>
                      </a:schemeClr>
                    </a:solidFill>
                  </a:tcPr>
                </a:tc>
                <a:tc>
                  <a:txBody>
                    <a:bodyPr/>
                    <a:lstStyle/>
                    <a:p>
                      <a:pPr algn="r" fontAlgn="b"/>
                      <a:r>
                        <a:rPr lang="es-CO" sz="1200" u="none" strike="noStrike" dirty="0">
                          <a:effectLst/>
                        </a:rPr>
                        <a:t>365.594.142</a:t>
                      </a:r>
                      <a:endParaRPr lang="es-CO" sz="1200" b="0" i="0" u="none" strike="noStrike" dirty="0">
                        <a:solidFill>
                          <a:srgbClr val="000000"/>
                        </a:solidFill>
                        <a:effectLst/>
                        <a:latin typeface="Arial" panose="020B0604020202020204" pitchFamily="34" charset="0"/>
                      </a:endParaRPr>
                    </a:p>
                  </a:txBody>
                  <a:tcPr marL="9122" marR="9122" marT="9122" marB="0" anchor="b">
                    <a:solidFill>
                      <a:schemeClr val="accent2">
                        <a:lumMod val="20000"/>
                        <a:lumOff val="80000"/>
                      </a:schemeClr>
                    </a:solidFill>
                  </a:tcPr>
                </a:tc>
                <a:tc>
                  <a:txBody>
                    <a:bodyPr/>
                    <a:lstStyle/>
                    <a:p>
                      <a:pPr algn="r">
                        <a:lnSpc>
                          <a:spcPct val="115000"/>
                        </a:lnSpc>
                        <a:spcAft>
                          <a:spcPts val="0"/>
                        </a:spcAft>
                      </a:pPr>
                      <a:r>
                        <a:rPr lang="es-ES" sz="1200" u="none" strike="noStrike" kern="1200">
                          <a:solidFill>
                            <a:schemeClr val="dk1"/>
                          </a:solidFill>
                          <a:effectLst/>
                          <a:latin typeface="+mn-lt"/>
                          <a:ea typeface="+mn-ea"/>
                          <a:cs typeface="+mn-cs"/>
                        </a:rPr>
                        <a:t>350.000.000</a:t>
                      </a:r>
                      <a:endParaRPr lang="es-CO" sz="1200" u="none" strike="noStrike" kern="1200">
                        <a:solidFill>
                          <a:schemeClr val="dk1"/>
                        </a:solidFill>
                        <a:effectLst/>
                        <a:latin typeface="+mn-lt"/>
                        <a:ea typeface="+mn-ea"/>
                        <a:cs typeface="+mn-cs"/>
                      </a:endParaRPr>
                    </a:p>
                  </a:txBody>
                  <a:tcPr marL="44450" marR="44450" marT="0" marB="0" anchor="b">
                    <a:solidFill>
                      <a:schemeClr val="accent6">
                        <a:lumMod val="20000"/>
                        <a:lumOff val="80000"/>
                      </a:schemeClr>
                    </a:solidFill>
                  </a:tcPr>
                </a:tc>
                <a:tc>
                  <a:txBody>
                    <a:bodyPr/>
                    <a:lstStyle/>
                    <a:p>
                      <a:pPr algn="r">
                        <a:lnSpc>
                          <a:spcPct val="115000"/>
                        </a:lnSpc>
                        <a:spcAft>
                          <a:spcPts val="0"/>
                        </a:spcAft>
                      </a:pPr>
                      <a:r>
                        <a:rPr lang="es-ES" sz="1200" u="none" strike="noStrike" kern="1200" dirty="0">
                          <a:solidFill>
                            <a:schemeClr val="dk1"/>
                          </a:solidFill>
                          <a:effectLst/>
                          <a:latin typeface="+mn-lt"/>
                          <a:ea typeface="+mn-ea"/>
                          <a:cs typeface="+mn-cs"/>
                        </a:rPr>
                        <a:t>652.119.424</a:t>
                      </a:r>
                      <a:endParaRPr lang="es-CO" sz="1200" u="none" strike="noStrike" kern="1200" dirty="0">
                        <a:solidFill>
                          <a:schemeClr val="dk1"/>
                        </a:solidFill>
                        <a:effectLst/>
                        <a:latin typeface="+mn-lt"/>
                        <a:ea typeface="+mn-ea"/>
                        <a:cs typeface="+mn-cs"/>
                      </a:endParaRPr>
                    </a:p>
                  </a:txBody>
                  <a:tcPr marL="44450" marR="44450" marT="0" marB="0" anchor="b">
                    <a:solidFill>
                      <a:schemeClr val="accent6">
                        <a:lumMod val="20000"/>
                        <a:lumOff val="80000"/>
                      </a:schemeClr>
                    </a:solidFill>
                  </a:tcPr>
                </a:tc>
                <a:tc>
                  <a:txBody>
                    <a:bodyPr/>
                    <a:lstStyle/>
                    <a:p>
                      <a:pPr algn="r">
                        <a:lnSpc>
                          <a:spcPct val="115000"/>
                        </a:lnSpc>
                        <a:spcAft>
                          <a:spcPts val="0"/>
                        </a:spcAft>
                      </a:pPr>
                      <a:r>
                        <a:rPr lang="es-ES" sz="1200" u="none" strike="noStrike" kern="1200">
                          <a:solidFill>
                            <a:schemeClr val="dk1"/>
                          </a:solidFill>
                          <a:effectLst/>
                          <a:latin typeface="+mn-lt"/>
                          <a:ea typeface="+mn-ea"/>
                          <a:cs typeface="+mn-cs"/>
                        </a:rPr>
                        <a:t>273.347.522</a:t>
                      </a:r>
                      <a:endParaRPr lang="es-CO" sz="1200" u="none" strike="noStrike" kern="1200">
                        <a:solidFill>
                          <a:schemeClr val="dk1"/>
                        </a:solidFill>
                        <a:effectLst/>
                        <a:latin typeface="+mn-lt"/>
                        <a:ea typeface="+mn-ea"/>
                        <a:cs typeface="+mn-cs"/>
                      </a:endParaRPr>
                    </a:p>
                  </a:txBody>
                  <a:tcPr marL="44450" marR="44450" marT="0" marB="0" anchor="b">
                    <a:solidFill>
                      <a:schemeClr val="accent6">
                        <a:lumMod val="20000"/>
                        <a:lumOff val="80000"/>
                      </a:schemeClr>
                    </a:solidFill>
                  </a:tcPr>
                </a:tc>
                <a:extLst>
                  <a:ext uri="{0D108BD9-81ED-4DB2-BD59-A6C34878D82A}">
                    <a16:rowId xmlns:a16="http://schemas.microsoft.com/office/drawing/2014/main" val="3213224297"/>
                  </a:ext>
                </a:extLst>
              </a:tr>
              <a:tr h="209896">
                <a:tc>
                  <a:txBody>
                    <a:bodyPr/>
                    <a:lstStyle/>
                    <a:p>
                      <a:pPr algn="l" fontAlgn="b"/>
                      <a:r>
                        <a:rPr lang="es-CO" sz="1200" u="none" strike="noStrike">
                          <a:effectLst/>
                        </a:rPr>
                        <a:t>......ADRES (Antes FOSYGA)</a:t>
                      </a:r>
                      <a:endParaRPr lang="es-CO" sz="1200" b="0" i="0" u="none" strike="noStrike">
                        <a:solidFill>
                          <a:srgbClr val="000000"/>
                        </a:solidFill>
                        <a:effectLst/>
                        <a:latin typeface="Arial" panose="020B0604020202020204" pitchFamily="34" charset="0"/>
                      </a:endParaRPr>
                    </a:p>
                  </a:txBody>
                  <a:tcPr marL="9122" marR="9122" marT="9122" marB="0" anchor="b"/>
                </a:tc>
                <a:tc>
                  <a:txBody>
                    <a:bodyPr/>
                    <a:lstStyle/>
                    <a:p>
                      <a:pPr algn="r" fontAlgn="b"/>
                      <a:r>
                        <a:rPr lang="es-CO" sz="1200" u="none" strike="noStrike">
                          <a:effectLst/>
                        </a:rPr>
                        <a:t>39.000.000</a:t>
                      </a:r>
                      <a:endParaRPr lang="es-CO" sz="1200" b="0" i="0" u="none" strike="noStrike">
                        <a:solidFill>
                          <a:srgbClr val="000000"/>
                        </a:solidFill>
                        <a:effectLst/>
                        <a:latin typeface="Arial" panose="020B0604020202020204" pitchFamily="34" charset="0"/>
                      </a:endParaRPr>
                    </a:p>
                  </a:txBody>
                  <a:tcPr marL="9122" marR="9122" marT="9122" marB="0" anchor="b">
                    <a:solidFill>
                      <a:schemeClr val="accent2">
                        <a:lumMod val="20000"/>
                        <a:lumOff val="80000"/>
                      </a:schemeClr>
                    </a:solidFill>
                  </a:tcPr>
                </a:tc>
                <a:tc>
                  <a:txBody>
                    <a:bodyPr/>
                    <a:lstStyle/>
                    <a:p>
                      <a:pPr algn="r" fontAlgn="b"/>
                      <a:r>
                        <a:rPr lang="es-CO" sz="1200" u="none" strike="noStrike">
                          <a:effectLst/>
                        </a:rPr>
                        <a:t>72.253.816</a:t>
                      </a:r>
                      <a:endParaRPr lang="es-CO" sz="1200" b="0" i="0" u="none" strike="noStrike">
                        <a:solidFill>
                          <a:srgbClr val="000000"/>
                        </a:solidFill>
                        <a:effectLst/>
                        <a:latin typeface="Arial" panose="020B0604020202020204" pitchFamily="34" charset="0"/>
                      </a:endParaRPr>
                    </a:p>
                  </a:txBody>
                  <a:tcPr marL="9122" marR="9122" marT="9122" marB="0" anchor="b">
                    <a:solidFill>
                      <a:schemeClr val="accent2">
                        <a:lumMod val="20000"/>
                        <a:lumOff val="80000"/>
                      </a:schemeClr>
                    </a:solidFill>
                  </a:tcPr>
                </a:tc>
                <a:tc>
                  <a:txBody>
                    <a:bodyPr/>
                    <a:lstStyle/>
                    <a:p>
                      <a:pPr algn="r" fontAlgn="b"/>
                      <a:r>
                        <a:rPr lang="es-CO" sz="1200" u="none" strike="noStrike">
                          <a:effectLst/>
                        </a:rPr>
                        <a:t>232.673</a:t>
                      </a:r>
                      <a:endParaRPr lang="es-CO" sz="1200" b="0" i="0" u="none" strike="noStrike">
                        <a:solidFill>
                          <a:srgbClr val="000000"/>
                        </a:solidFill>
                        <a:effectLst/>
                        <a:latin typeface="Arial" panose="020B0604020202020204" pitchFamily="34" charset="0"/>
                      </a:endParaRPr>
                    </a:p>
                  </a:txBody>
                  <a:tcPr marL="9122" marR="9122" marT="9122" marB="0" anchor="b">
                    <a:solidFill>
                      <a:schemeClr val="accent2">
                        <a:lumMod val="20000"/>
                        <a:lumOff val="80000"/>
                      </a:schemeClr>
                    </a:solidFill>
                  </a:tcPr>
                </a:tc>
                <a:tc>
                  <a:txBody>
                    <a:bodyPr/>
                    <a:lstStyle/>
                    <a:p>
                      <a:pPr algn="r">
                        <a:lnSpc>
                          <a:spcPct val="115000"/>
                        </a:lnSpc>
                        <a:spcAft>
                          <a:spcPts val="0"/>
                        </a:spcAft>
                      </a:pPr>
                      <a:r>
                        <a:rPr lang="es-ES" sz="1200" u="none" strike="noStrike" kern="1200">
                          <a:solidFill>
                            <a:schemeClr val="dk1"/>
                          </a:solidFill>
                          <a:effectLst/>
                          <a:latin typeface="+mn-lt"/>
                          <a:ea typeface="+mn-ea"/>
                          <a:cs typeface="+mn-cs"/>
                        </a:rPr>
                        <a:t>582.103.338</a:t>
                      </a:r>
                      <a:endParaRPr lang="es-CO" sz="1200" u="none" strike="noStrike" kern="1200">
                        <a:solidFill>
                          <a:schemeClr val="dk1"/>
                        </a:solidFill>
                        <a:effectLst/>
                        <a:latin typeface="+mn-lt"/>
                        <a:ea typeface="+mn-ea"/>
                        <a:cs typeface="+mn-cs"/>
                      </a:endParaRPr>
                    </a:p>
                  </a:txBody>
                  <a:tcPr marL="44450" marR="44450" marT="0" marB="0" anchor="b">
                    <a:solidFill>
                      <a:schemeClr val="accent6">
                        <a:lumMod val="20000"/>
                        <a:lumOff val="80000"/>
                      </a:schemeClr>
                    </a:solidFill>
                  </a:tcPr>
                </a:tc>
                <a:tc>
                  <a:txBody>
                    <a:bodyPr/>
                    <a:lstStyle/>
                    <a:p>
                      <a:pPr algn="r">
                        <a:lnSpc>
                          <a:spcPct val="115000"/>
                        </a:lnSpc>
                        <a:spcAft>
                          <a:spcPts val="0"/>
                        </a:spcAft>
                      </a:pPr>
                      <a:r>
                        <a:rPr lang="es-ES" sz="1200" u="none" strike="noStrike" kern="1200">
                          <a:solidFill>
                            <a:schemeClr val="dk1"/>
                          </a:solidFill>
                          <a:effectLst/>
                          <a:latin typeface="+mn-lt"/>
                          <a:ea typeface="+mn-ea"/>
                          <a:cs typeface="+mn-cs"/>
                        </a:rPr>
                        <a:t>120.122.310</a:t>
                      </a:r>
                      <a:endParaRPr lang="es-CO" sz="1200" u="none" strike="noStrike" kern="1200">
                        <a:solidFill>
                          <a:schemeClr val="dk1"/>
                        </a:solidFill>
                        <a:effectLst/>
                        <a:latin typeface="+mn-lt"/>
                        <a:ea typeface="+mn-ea"/>
                        <a:cs typeface="+mn-cs"/>
                      </a:endParaRPr>
                    </a:p>
                  </a:txBody>
                  <a:tcPr marL="44450" marR="44450" marT="0" marB="0" anchor="b">
                    <a:solidFill>
                      <a:schemeClr val="accent6">
                        <a:lumMod val="20000"/>
                        <a:lumOff val="80000"/>
                      </a:schemeClr>
                    </a:solidFill>
                  </a:tcPr>
                </a:tc>
                <a:tc>
                  <a:txBody>
                    <a:bodyPr/>
                    <a:lstStyle/>
                    <a:p>
                      <a:pPr algn="r">
                        <a:lnSpc>
                          <a:spcPct val="115000"/>
                        </a:lnSpc>
                        <a:spcAft>
                          <a:spcPts val="0"/>
                        </a:spcAft>
                      </a:pPr>
                      <a:r>
                        <a:rPr lang="es-ES" sz="1200" u="none" strike="noStrike" kern="1200">
                          <a:solidFill>
                            <a:schemeClr val="dk1"/>
                          </a:solidFill>
                          <a:effectLst/>
                          <a:latin typeface="+mn-lt"/>
                          <a:ea typeface="+mn-ea"/>
                          <a:cs typeface="+mn-cs"/>
                        </a:rPr>
                        <a:t>0</a:t>
                      </a:r>
                      <a:endParaRPr lang="es-CO" sz="1200" u="none" strike="noStrike" kern="1200">
                        <a:solidFill>
                          <a:schemeClr val="dk1"/>
                        </a:solidFill>
                        <a:effectLst/>
                        <a:latin typeface="+mn-lt"/>
                        <a:ea typeface="+mn-ea"/>
                        <a:cs typeface="+mn-cs"/>
                      </a:endParaRPr>
                    </a:p>
                  </a:txBody>
                  <a:tcPr marL="44450" marR="44450" marT="0" marB="0" anchor="b">
                    <a:solidFill>
                      <a:schemeClr val="accent6">
                        <a:lumMod val="20000"/>
                        <a:lumOff val="80000"/>
                      </a:schemeClr>
                    </a:solidFill>
                  </a:tcPr>
                </a:tc>
                <a:extLst>
                  <a:ext uri="{0D108BD9-81ED-4DB2-BD59-A6C34878D82A}">
                    <a16:rowId xmlns:a16="http://schemas.microsoft.com/office/drawing/2014/main" val="890381809"/>
                  </a:ext>
                </a:extLst>
              </a:tr>
              <a:tr h="409297">
                <a:tc>
                  <a:txBody>
                    <a:bodyPr/>
                    <a:lstStyle/>
                    <a:p>
                      <a:pPr algn="l" fontAlgn="b"/>
                      <a:r>
                        <a:rPr lang="es-CO" sz="1200" u="none" strike="noStrike">
                          <a:effectLst/>
                        </a:rPr>
                        <a:t>......Plan de Intervenciones Colectivas (antes PAB)</a:t>
                      </a:r>
                      <a:endParaRPr lang="es-CO" sz="1200" b="0" i="0" u="none" strike="noStrike">
                        <a:solidFill>
                          <a:srgbClr val="000000"/>
                        </a:solidFill>
                        <a:effectLst/>
                        <a:latin typeface="Arial" panose="020B0604020202020204" pitchFamily="34" charset="0"/>
                      </a:endParaRPr>
                    </a:p>
                  </a:txBody>
                  <a:tcPr marL="9122" marR="9122" marT="9122" marB="0" anchor="b"/>
                </a:tc>
                <a:tc>
                  <a:txBody>
                    <a:bodyPr/>
                    <a:lstStyle/>
                    <a:p>
                      <a:pPr algn="r" fontAlgn="b"/>
                      <a:r>
                        <a:rPr lang="es-CO" sz="1200" u="none" strike="noStrike">
                          <a:effectLst/>
                        </a:rPr>
                        <a:t>1.994.246.630</a:t>
                      </a:r>
                      <a:endParaRPr lang="es-CO" sz="1200" b="0" i="0" u="none" strike="noStrike">
                        <a:solidFill>
                          <a:srgbClr val="000000"/>
                        </a:solidFill>
                        <a:effectLst/>
                        <a:latin typeface="Arial" panose="020B0604020202020204" pitchFamily="34" charset="0"/>
                      </a:endParaRPr>
                    </a:p>
                  </a:txBody>
                  <a:tcPr marL="9122" marR="9122" marT="9122" marB="0" anchor="b">
                    <a:solidFill>
                      <a:schemeClr val="accent2">
                        <a:lumMod val="20000"/>
                        <a:lumOff val="80000"/>
                      </a:schemeClr>
                    </a:solidFill>
                  </a:tcPr>
                </a:tc>
                <a:tc>
                  <a:txBody>
                    <a:bodyPr/>
                    <a:lstStyle/>
                    <a:p>
                      <a:pPr algn="r" fontAlgn="b"/>
                      <a:r>
                        <a:rPr lang="es-CO" sz="1200" u="none" strike="noStrike">
                          <a:effectLst/>
                        </a:rPr>
                        <a:t>1.954.873.367</a:t>
                      </a:r>
                      <a:endParaRPr lang="es-CO" sz="1200" b="0" i="0" u="none" strike="noStrike">
                        <a:solidFill>
                          <a:srgbClr val="000000"/>
                        </a:solidFill>
                        <a:effectLst/>
                        <a:latin typeface="Arial" panose="020B0604020202020204" pitchFamily="34" charset="0"/>
                      </a:endParaRPr>
                    </a:p>
                  </a:txBody>
                  <a:tcPr marL="9122" marR="9122" marT="9122" marB="0" anchor="b">
                    <a:solidFill>
                      <a:schemeClr val="accent2">
                        <a:lumMod val="20000"/>
                        <a:lumOff val="80000"/>
                      </a:schemeClr>
                    </a:solidFill>
                  </a:tcPr>
                </a:tc>
                <a:tc>
                  <a:txBody>
                    <a:bodyPr/>
                    <a:lstStyle/>
                    <a:p>
                      <a:pPr algn="r" fontAlgn="b"/>
                      <a:r>
                        <a:rPr lang="es-CO" sz="1200" u="none" strike="noStrike" dirty="0">
                          <a:effectLst/>
                        </a:rPr>
                        <a:t>1.954.873.367</a:t>
                      </a:r>
                      <a:endParaRPr lang="es-CO" sz="1200" b="0" i="0" u="none" strike="noStrike" dirty="0">
                        <a:solidFill>
                          <a:srgbClr val="000000"/>
                        </a:solidFill>
                        <a:effectLst/>
                        <a:latin typeface="Arial" panose="020B0604020202020204" pitchFamily="34" charset="0"/>
                      </a:endParaRPr>
                    </a:p>
                  </a:txBody>
                  <a:tcPr marL="9122" marR="9122" marT="9122" marB="0" anchor="b">
                    <a:solidFill>
                      <a:schemeClr val="accent2">
                        <a:lumMod val="20000"/>
                        <a:lumOff val="80000"/>
                      </a:schemeClr>
                    </a:solidFill>
                  </a:tcPr>
                </a:tc>
                <a:tc>
                  <a:txBody>
                    <a:bodyPr/>
                    <a:lstStyle/>
                    <a:p>
                      <a:pPr algn="r">
                        <a:lnSpc>
                          <a:spcPct val="115000"/>
                        </a:lnSpc>
                        <a:spcAft>
                          <a:spcPts val="0"/>
                        </a:spcAft>
                      </a:pPr>
                      <a:r>
                        <a:rPr lang="es-ES" sz="1200" u="none" strike="noStrike" kern="1200" dirty="0">
                          <a:solidFill>
                            <a:schemeClr val="dk1"/>
                          </a:solidFill>
                          <a:effectLst/>
                          <a:latin typeface="+mn-lt"/>
                          <a:ea typeface="+mn-ea"/>
                          <a:cs typeface="+mn-cs"/>
                        </a:rPr>
                        <a:t>1.291.227.235</a:t>
                      </a:r>
                      <a:endParaRPr lang="es-CO" sz="1200" u="none" strike="noStrike" kern="1200" dirty="0">
                        <a:solidFill>
                          <a:schemeClr val="dk1"/>
                        </a:solidFill>
                        <a:effectLst/>
                        <a:latin typeface="+mn-lt"/>
                        <a:ea typeface="+mn-ea"/>
                        <a:cs typeface="+mn-cs"/>
                      </a:endParaRPr>
                    </a:p>
                  </a:txBody>
                  <a:tcPr marL="44450" marR="44450" marT="0" marB="0" anchor="b">
                    <a:solidFill>
                      <a:schemeClr val="accent6">
                        <a:lumMod val="20000"/>
                        <a:lumOff val="80000"/>
                      </a:schemeClr>
                    </a:solidFill>
                  </a:tcPr>
                </a:tc>
                <a:tc>
                  <a:txBody>
                    <a:bodyPr/>
                    <a:lstStyle/>
                    <a:p>
                      <a:pPr algn="r">
                        <a:lnSpc>
                          <a:spcPct val="115000"/>
                        </a:lnSpc>
                        <a:spcAft>
                          <a:spcPts val="0"/>
                        </a:spcAft>
                      </a:pPr>
                      <a:r>
                        <a:rPr lang="es-ES" sz="1200" u="none" strike="noStrike" kern="1200" dirty="0">
                          <a:solidFill>
                            <a:schemeClr val="dk1"/>
                          </a:solidFill>
                          <a:effectLst/>
                          <a:latin typeface="+mn-lt"/>
                          <a:ea typeface="+mn-ea"/>
                          <a:cs typeface="+mn-cs"/>
                        </a:rPr>
                        <a:t>1.233.845.442</a:t>
                      </a:r>
                      <a:endParaRPr lang="es-CO" sz="1200" u="none" strike="noStrike" kern="1200" dirty="0">
                        <a:solidFill>
                          <a:schemeClr val="dk1"/>
                        </a:solidFill>
                        <a:effectLst/>
                        <a:latin typeface="+mn-lt"/>
                        <a:ea typeface="+mn-ea"/>
                        <a:cs typeface="+mn-cs"/>
                      </a:endParaRPr>
                    </a:p>
                  </a:txBody>
                  <a:tcPr marL="44450" marR="44450" marT="0" marB="0" anchor="b">
                    <a:solidFill>
                      <a:schemeClr val="accent6">
                        <a:lumMod val="20000"/>
                        <a:lumOff val="80000"/>
                      </a:schemeClr>
                    </a:solidFill>
                  </a:tcPr>
                </a:tc>
                <a:tc>
                  <a:txBody>
                    <a:bodyPr/>
                    <a:lstStyle/>
                    <a:p>
                      <a:pPr algn="r">
                        <a:lnSpc>
                          <a:spcPct val="115000"/>
                        </a:lnSpc>
                        <a:spcAft>
                          <a:spcPts val="0"/>
                        </a:spcAft>
                      </a:pPr>
                      <a:r>
                        <a:rPr lang="es-ES" sz="1200" u="none" strike="noStrike" kern="1200">
                          <a:solidFill>
                            <a:schemeClr val="dk1"/>
                          </a:solidFill>
                          <a:effectLst/>
                          <a:latin typeface="+mn-lt"/>
                          <a:ea typeface="+mn-ea"/>
                          <a:cs typeface="+mn-cs"/>
                        </a:rPr>
                        <a:t>977.810.658</a:t>
                      </a:r>
                      <a:endParaRPr lang="es-CO" sz="1200" u="none" strike="noStrike" kern="1200">
                        <a:solidFill>
                          <a:schemeClr val="dk1"/>
                        </a:solidFill>
                        <a:effectLst/>
                        <a:latin typeface="+mn-lt"/>
                        <a:ea typeface="+mn-ea"/>
                        <a:cs typeface="+mn-cs"/>
                      </a:endParaRPr>
                    </a:p>
                  </a:txBody>
                  <a:tcPr marL="44450" marR="44450" marT="0" marB="0" anchor="b">
                    <a:solidFill>
                      <a:schemeClr val="accent6">
                        <a:lumMod val="20000"/>
                        <a:lumOff val="80000"/>
                      </a:schemeClr>
                    </a:solidFill>
                  </a:tcPr>
                </a:tc>
                <a:extLst>
                  <a:ext uri="{0D108BD9-81ED-4DB2-BD59-A6C34878D82A}">
                    <a16:rowId xmlns:a16="http://schemas.microsoft.com/office/drawing/2014/main" val="2639360264"/>
                  </a:ext>
                </a:extLst>
              </a:tr>
              <a:tr h="209896">
                <a:tc>
                  <a:txBody>
                    <a:bodyPr/>
                    <a:lstStyle/>
                    <a:p>
                      <a:pPr algn="l" fontAlgn="b"/>
                      <a:r>
                        <a:rPr lang="es-CO" sz="1200" u="none" strike="noStrike">
                          <a:effectLst/>
                        </a:rPr>
                        <a:t>......Otras ventas de servicios de Salud</a:t>
                      </a:r>
                      <a:endParaRPr lang="es-CO" sz="1200" b="0" i="0" u="none" strike="noStrike">
                        <a:solidFill>
                          <a:srgbClr val="000000"/>
                        </a:solidFill>
                        <a:effectLst/>
                        <a:latin typeface="Arial" panose="020B0604020202020204" pitchFamily="34" charset="0"/>
                      </a:endParaRPr>
                    </a:p>
                  </a:txBody>
                  <a:tcPr marL="9122" marR="9122" marT="9122" marB="0" anchor="b"/>
                </a:tc>
                <a:tc>
                  <a:txBody>
                    <a:bodyPr/>
                    <a:lstStyle/>
                    <a:p>
                      <a:pPr algn="r" fontAlgn="b"/>
                      <a:r>
                        <a:rPr lang="es-CO" sz="1200" u="none" strike="noStrike">
                          <a:effectLst/>
                        </a:rPr>
                        <a:t>1.557.971.577</a:t>
                      </a:r>
                      <a:endParaRPr lang="es-CO" sz="1200" b="0" i="0" u="none" strike="noStrike">
                        <a:solidFill>
                          <a:srgbClr val="000000"/>
                        </a:solidFill>
                        <a:effectLst/>
                        <a:latin typeface="Arial" panose="020B0604020202020204" pitchFamily="34" charset="0"/>
                      </a:endParaRPr>
                    </a:p>
                  </a:txBody>
                  <a:tcPr marL="9122" marR="9122" marT="9122" marB="0" anchor="b">
                    <a:solidFill>
                      <a:schemeClr val="accent2">
                        <a:lumMod val="20000"/>
                        <a:lumOff val="80000"/>
                      </a:schemeClr>
                    </a:solidFill>
                  </a:tcPr>
                </a:tc>
                <a:tc>
                  <a:txBody>
                    <a:bodyPr/>
                    <a:lstStyle/>
                    <a:p>
                      <a:pPr algn="r" fontAlgn="b"/>
                      <a:r>
                        <a:rPr lang="es-CO" sz="1200" u="none" strike="noStrike">
                          <a:effectLst/>
                        </a:rPr>
                        <a:t>1.677.816.708</a:t>
                      </a:r>
                      <a:endParaRPr lang="es-CO" sz="1200" b="0" i="0" u="none" strike="noStrike">
                        <a:solidFill>
                          <a:srgbClr val="000000"/>
                        </a:solidFill>
                        <a:effectLst/>
                        <a:latin typeface="Arial" panose="020B0604020202020204" pitchFamily="34" charset="0"/>
                      </a:endParaRPr>
                    </a:p>
                  </a:txBody>
                  <a:tcPr marL="9122" marR="9122" marT="9122" marB="0" anchor="b">
                    <a:solidFill>
                      <a:schemeClr val="accent2">
                        <a:lumMod val="20000"/>
                        <a:lumOff val="80000"/>
                      </a:schemeClr>
                    </a:solidFill>
                  </a:tcPr>
                </a:tc>
                <a:tc>
                  <a:txBody>
                    <a:bodyPr/>
                    <a:lstStyle/>
                    <a:p>
                      <a:pPr algn="r" fontAlgn="b"/>
                      <a:r>
                        <a:rPr lang="es-CO" sz="1200" u="none" strike="noStrike" dirty="0">
                          <a:effectLst/>
                        </a:rPr>
                        <a:t>931.750.146</a:t>
                      </a:r>
                      <a:endParaRPr lang="es-CO" sz="1200" b="0" i="0" u="none" strike="noStrike" dirty="0">
                        <a:solidFill>
                          <a:srgbClr val="000000"/>
                        </a:solidFill>
                        <a:effectLst/>
                        <a:latin typeface="Arial" panose="020B0604020202020204" pitchFamily="34" charset="0"/>
                      </a:endParaRPr>
                    </a:p>
                  </a:txBody>
                  <a:tcPr marL="9122" marR="9122" marT="9122" marB="0" anchor="b">
                    <a:solidFill>
                      <a:schemeClr val="accent2">
                        <a:lumMod val="20000"/>
                        <a:lumOff val="80000"/>
                      </a:schemeClr>
                    </a:solidFill>
                  </a:tcPr>
                </a:tc>
                <a:tc>
                  <a:txBody>
                    <a:bodyPr/>
                    <a:lstStyle/>
                    <a:p>
                      <a:pPr algn="r">
                        <a:lnSpc>
                          <a:spcPct val="115000"/>
                        </a:lnSpc>
                        <a:spcAft>
                          <a:spcPts val="0"/>
                        </a:spcAft>
                      </a:pPr>
                      <a:r>
                        <a:rPr lang="es-ES" sz="1200" u="none" strike="noStrike" kern="1200">
                          <a:solidFill>
                            <a:schemeClr val="dk1"/>
                          </a:solidFill>
                          <a:effectLst/>
                          <a:latin typeface="+mn-lt"/>
                          <a:ea typeface="+mn-ea"/>
                          <a:cs typeface="+mn-cs"/>
                        </a:rPr>
                        <a:t>1.009.183.113</a:t>
                      </a:r>
                      <a:endParaRPr lang="es-CO" sz="1200" u="none" strike="noStrike" kern="1200">
                        <a:solidFill>
                          <a:schemeClr val="dk1"/>
                        </a:solidFill>
                        <a:effectLst/>
                        <a:latin typeface="+mn-lt"/>
                        <a:ea typeface="+mn-ea"/>
                        <a:cs typeface="+mn-cs"/>
                      </a:endParaRPr>
                    </a:p>
                  </a:txBody>
                  <a:tcPr marL="44450" marR="44450" marT="0" marB="0" anchor="b">
                    <a:solidFill>
                      <a:schemeClr val="accent6">
                        <a:lumMod val="20000"/>
                        <a:lumOff val="80000"/>
                      </a:schemeClr>
                    </a:solidFill>
                  </a:tcPr>
                </a:tc>
                <a:tc>
                  <a:txBody>
                    <a:bodyPr/>
                    <a:lstStyle/>
                    <a:p>
                      <a:pPr algn="r">
                        <a:lnSpc>
                          <a:spcPct val="115000"/>
                        </a:lnSpc>
                        <a:spcAft>
                          <a:spcPts val="0"/>
                        </a:spcAft>
                      </a:pPr>
                      <a:r>
                        <a:rPr lang="es-ES" sz="1200" u="none" strike="noStrike" kern="1200">
                          <a:solidFill>
                            <a:schemeClr val="dk1"/>
                          </a:solidFill>
                          <a:effectLst/>
                          <a:latin typeface="+mn-lt"/>
                          <a:ea typeface="+mn-ea"/>
                          <a:cs typeface="+mn-cs"/>
                        </a:rPr>
                        <a:t>1.779.713.814</a:t>
                      </a:r>
                      <a:endParaRPr lang="es-CO" sz="1200" u="none" strike="noStrike" kern="1200">
                        <a:solidFill>
                          <a:schemeClr val="dk1"/>
                        </a:solidFill>
                        <a:effectLst/>
                        <a:latin typeface="+mn-lt"/>
                        <a:ea typeface="+mn-ea"/>
                        <a:cs typeface="+mn-cs"/>
                      </a:endParaRPr>
                    </a:p>
                  </a:txBody>
                  <a:tcPr marL="44450" marR="44450" marT="0" marB="0" anchor="b">
                    <a:solidFill>
                      <a:schemeClr val="accent6">
                        <a:lumMod val="20000"/>
                        <a:lumOff val="80000"/>
                      </a:schemeClr>
                    </a:solidFill>
                  </a:tcPr>
                </a:tc>
                <a:tc>
                  <a:txBody>
                    <a:bodyPr/>
                    <a:lstStyle/>
                    <a:p>
                      <a:pPr algn="r">
                        <a:lnSpc>
                          <a:spcPct val="115000"/>
                        </a:lnSpc>
                        <a:spcAft>
                          <a:spcPts val="0"/>
                        </a:spcAft>
                      </a:pPr>
                      <a:r>
                        <a:rPr lang="es-ES" sz="1200" u="none" strike="noStrike" kern="1200" dirty="0">
                          <a:solidFill>
                            <a:schemeClr val="dk1"/>
                          </a:solidFill>
                          <a:effectLst/>
                          <a:latin typeface="+mn-lt"/>
                          <a:ea typeface="+mn-ea"/>
                          <a:cs typeface="+mn-cs"/>
                        </a:rPr>
                        <a:t>1.200.263.699</a:t>
                      </a:r>
                      <a:endParaRPr lang="es-CO" sz="1200" u="none" strike="noStrike" kern="1200" dirty="0">
                        <a:solidFill>
                          <a:schemeClr val="dk1"/>
                        </a:solidFill>
                        <a:effectLst/>
                        <a:latin typeface="+mn-lt"/>
                        <a:ea typeface="+mn-ea"/>
                        <a:cs typeface="+mn-cs"/>
                      </a:endParaRPr>
                    </a:p>
                  </a:txBody>
                  <a:tcPr marL="44450" marR="44450" marT="0" marB="0" anchor="b">
                    <a:solidFill>
                      <a:schemeClr val="accent6">
                        <a:lumMod val="20000"/>
                        <a:lumOff val="80000"/>
                      </a:schemeClr>
                    </a:solidFill>
                  </a:tcPr>
                </a:tc>
                <a:extLst>
                  <a:ext uri="{0D108BD9-81ED-4DB2-BD59-A6C34878D82A}">
                    <a16:rowId xmlns:a16="http://schemas.microsoft.com/office/drawing/2014/main" val="1990718136"/>
                  </a:ext>
                </a:extLst>
              </a:tr>
              <a:tr h="209896">
                <a:tc>
                  <a:txBody>
                    <a:bodyPr/>
                    <a:lstStyle/>
                    <a:p>
                      <a:pPr algn="l" fontAlgn="b"/>
                      <a:r>
                        <a:rPr lang="es-CO" sz="1200" u="none" strike="noStrike">
                          <a:effectLst/>
                        </a:rPr>
                        <a:t>.........Cuotas de recuperación (Vinculados)</a:t>
                      </a:r>
                      <a:endParaRPr lang="es-CO" sz="1200" b="0" i="0" u="none" strike="noStrike">
                        <a:solidFill>
                          <a:srgbClr val="000000"/>
                        </a:solidFill>
                        <a:effectLst/>
                        <a:latin typeface="Arial" panose="020B0604020202020204" pitchFamily="34" charset="0"/>
                      </a:endParaRPr>
                    </a:p>
                  </a:txBody>
                  <a:tcPr marL="9122" marR="9122" marT="9122" marB="0" anchor="b"/>
                </a:tc>
                <a:tc>
                  <a:txBody>
                    <a:bodyPr/>
                    <a:lstStyle/>
                    <a:p>
                      <a:pPr algn="r" fontAlgn="b"/>
                      <a:r>
                        <a:rPr lang="es-CO" sz="1200" u="none" strike="noStrike">
                          <a:effectLst/>
                        </a:rPr>
                        <a:t>5.000.000</a:t>
                      </a:r>
                      <a:endParaRPr lang="es-CO" sz="1200" b="0" i="0" u="none" strike="noStrike">
                        <a:solidFill>
                          <a:srgbClr val="000000"/>
                        </a:solidFill>
                        <a:effectLst/>
                        <a:latin typeface="Arial" panose="020B0604020202020204" pitchFamily="34" charset="0"/>
                      </a:endParaRPr>
                    </a:p>
                  </a:txBody>
                  <a:tcPr marL="9122" marR="9122" marT="9122" marB="0" anchor="b">
                    <a:solidFill>
                      <a:schemeClr val="accent2">
                        <a:lumMod val="20000"/>
                        <a:lumOff val="80000"/>
                      </a:schemeClr>
                    </a:solidFill>
                  </a:tcPr>
                </a:tc>
                <a:tc>
                  <a:txBody>
                    <a:bodyPr/>
                    <a:lstStyle/>
                    <a:p>
                      <a:pPr algn="r" fontAlgn="b"/>
                      <a:r>
                        <a:rPr lang="es-CO" sz="1200" u="none" strike="noStrike">
                          <a:effectLst/>
                        </a:rPr>
                        <a:t>9.910.866</a:t>
                      </a:r>
                      <a:endParaRPr lang="es-CO" sz="1200" b="0" i="0" u="none" strike="noStrike">
                        <a:solidFill>
                          <a:srgbClr val="000000"/>
                        </a:solidFill>
                        <a:effectLst/>
                        <a:latin typeface="Arial" panose="020B0604020202020204" pitchFamily="34" charset="0"/>
                      </a:endParaRPr>
                    </a:p>
                  </a:txBody>
                  <a:tcPr marL="9122" marR="9122" marT="9122" marB="0" anchor="b">
                    <a:solidFill>
                      <a:schemeClr val="accent2">
                        <a:lumMod val="20000"/>
                        <a:lumOff val="80000"/>
                      </a:schemeClr>
                    </a:solidFill>
                  </a:tcPr>
                </a:tc>
                <a:tc>
                  <a:txBody>
                    <a:bodyPr/>
                    <a:lstStyle/>
                    <a:p>
                      <a:pPr algn="r" fontAlgn="b"/>
                      <a:r>
                        <a:rPr lang="es-CO" sz="1200" u="none" strike="noStrike" dirty="0">
                          <a:effectLst/>
                        </a:rPr>
                        <a:t>4.635.443</a:t>
                      </a:r>
                      <a:endParaRPr lang="es-CO" sz="1200" b="0" i="0" u="none" strike="noStrike" dirty="0">
                        <a:solidFill>
                          <a:srgbClr val="000000"/>
                        </a:solidFill>
                        <a:effectLst/>
                        <a:latin typeface="Arial" panose="020B0604020202020204" pitchFamily="34" charset="0"/>
                      </a:endParaRPr>
                    </a:p>
                  </a:txBody>
                  <a:tcPr marL="9122" marR="9122" marT="9122" marB="0" anchor="b">
                    <a:solidFill>
                      <a:schemeClr val="accent2">
                        <a:lumMod val="20000"/>
                        <a:lumOff val="80000"/>
                      </a:schemeClr>
                    </a:solidFill>
                  </a:tcPr>
                </a:tc>
                <a:tc>
                  <a:txBody>
                    <a:bodyPr/>
                    <a:lstStyle/>
                    <a:p>
                      <a:pPr algn="r">
                        <a:lnSpc>
                          <a:spcPct val="115000"/>
                        </a:lnSpc>
                        <a:spcAft>
                          <a:spcPts val="0"/>
                        </a:spcAft>
                      </a:pPr>
                      <a:r>
                        <a:rPr lang="es-ES" sz="1200" u="none" strike="noStrike" kern="1200">
                          <a:solidFill>
                            <a:schemeClr val="dk1"/>
                          </a:solidFill>
                          <a:effectLst/>
                          <a:latin typeface="+mn-lt"/>
                          <a:ea typeface="+mn-ea"/>
                          <a:cs typeface="+mn-cs"/>
                        </a:rPr>
                        <a:t>7.000.000</a:t>
                      </a:r>
                      <a:endParaRPr lang="es-CO" sz="1200" u="none" strike="noStrike" kern="1200">
                        <a:solidFill>
                          <a:schemeClr val="dk1"/>
                        </a:solidFill>
                        <a:effectLst/>
                        <a:latin typeface="+mn-lt"/>
                        <a:ea typeface="+mn-ea"/>
                        <a:cs typeface="+mn-cs"/>
                      </a:endParaRPr>
                    </a:p>
                  </a:txBody>
                  <a:tcPr marL="44450" marR="44450" marT="0" marB="0" anchor="b">
                    <a:solidFill>
                      <a:schemeClr val="accent6">
                        <a:lumMod val="20000"/>
                        <a:lumOff val="80000"/>
                      </a:schemeClr>
                    </a:solidFill>
                  </a:tcPr>
                </a:tc>
                <a:tc>
                  <a:txBody>
                    <a:bodyPr/>
                    <a:lstStyle/>
                    <a:p>
                      <a:pPr algn="r">
                        <a:lnSpc>
                          <a:spcPct val="115000"/>
                        </a:lnSpc>
                        <a:spcAft>
                          <a:spcPts val="0"/>
                        </a:spcAft>
                      </a:pPr>
                      <a:r>
                        <a:rPr lang="es-ES" sz="1200" u="none" strike="noStrike" kern="1200">
                          <a:solidFill>
                            <a:schemeClr val="dk1"/>
                          </a:solidFill>
                          <a:effectLst/>
                          <a:latin typeface="+mn-lt"/>
                          <a:ea typeface="+mn-ea"/>
                          <a:cs typeface="+mn-cs"/>
                        </a:rPr>
                        <a:t>14.778.446</a:t>
                      </a:r>
                      <a:endParaRPr lang="es-CO" sz="1200" u="none" strike="noStrike" kern="1200">
                        <a:solidFill>
                          <a:schemeClr val="dk1"/>
                        </a:solidFill>
                        <a:effectLst/>
                        <a:latin typeface="+mn-lt"/>
                        <a:ea typeface="+mn-ea"/>
                        <a:cs typeface="+mn-cs"/>
                      </a:endParaRPr>
                    </a:p>
                  </a:txBody>
                  <a:tcPr marL="44450" marR="44450" marT="0" marB="0" anchor="b">
                    <a:solidFill>
                      <a:schemeClr val="accent6">
                        <a:lumMod val="20000"/>
                        <a:lumOff val="80000"/>
                      </a:schemeClr>
                    </a:solidFill>
                  </a:tcPr>
                </a:tc>
                <a:tc>
                  <a:txBody>
                    <a:bodyPr/>
                    <a:lstStyle/>
                    <a:p>
                      <a:pPr algn="r">
                        <a:lnSpc>
                          <a:spcPct val="115000"/>
                        </a:lnSpc>
                        <a:spcAft>
                          <a:spcPts val="0"/>
                        </a:spcAft>
                      </a:pPr>
                      <a:r>
                        <a:rPr lang="es-ES" sz="1200" u="none" strike="noStrike" kern="1200" dirty="0">
                          <a:solidFill>
                            <a:schemeClr val="dk1"/>
                          </a:solidFill>
                          <a:effectLst/>
                          <a:latin typeface="+mn-lt"/>
                          <a:ea typeface="+mn-ea"/>
                          <a:cs typeface="+mn-cs"/>
                        </a:rPr>
                        <a:t>6.936.270</a:t>
                      </a:r>
                      <a:endParaRPr lang="es-CO" sz="1200" u="none" strike="noStrike" kern="1200" dirty="0">
                        <a:solidFill>
                          <a:schemeClr val="dk1"/>
                        </a:solidFill>
                        <a:effectLst/>
                        <a:latin typeface="+mn-lt"/>
                        <a:ea typeface="+mn-ea"/>
                        <a:cs typeface="+mn-cs"/>
                      </a:endParaRPr>
                    </a:p>
                  </a:txBody>
                  <a:tcPr marL="44450" marR="44450" marT="0" marB="0" anchor="b">
                    <a:solidFill>
                      <a:schemeClr val="accent6">
                        <a:lumMod val="20000"/>
                        <a:lumOff val="80000"/>
                      </a:schemeClr>
                    </a:solidFill>
                  </a:tcPr>
                </a:tc>
                <a:extLst>
                  <a:ext uri="{0D108BD9-81ED-4DB2-BD59-A6C34878D82A}">
                    <a16:rowId xmlns:a16="http://schemas.microsoft.com/office/drawing/2014/main" val="696319779"/>
                  </a:ext>
                </a:extLst>
              </a:tr>
              <a:tr h="209896">
                <a:tc>
                  <a:txBody>
                    <a:bodyPr/>
                    <a:lstStyle/>
                    <a:p>
                      <a:pPr algn="l" fontAlgn="b"/>
                      <a:r>
                        <a:rPr lang="es-CO" sz="1200" u="none" strike="noStrike">
                          <a:effectLst/>
                        </a:rPr>
                        <a:t>.........Cuotas moderadoras y copagos</a:t>
                      </a:r>
                      <a:endParaRPr lang="es-CO" sz="1200" b="0" i="0" u="none" strike="noStrike">
                        <a:solidFill>
                          <a:srgbClr val="000000"/>
                        </a:solidFill>
                        <a:effectLst/>
                        <a:latin typeface="Arial" panose="020B0604020202020204" pitchFamily="34" charset="0"/>
                      </a:endParaRPr>
                    </a:p>
                  </a:txBody>
                  <a:tcPr marL="9122" marR="9122" marT="9122" marB="0" anchor="b"/>
                </a:tc>
                <a:tc>
                  <a:txBody>
                    <a:bodyPr/>
                    <a:lstStyle/>
                    <a:p>
                      <a:pPr algn="r" fontAlgn="b"/>
                      <a:r>
                        <a:rPr lang="es-CO" sz="1200" u="none" strike="noStrike">
                          <a:effectLst/>
                        </a:rPr>
                        <a:t>90.000.000</a:t>
                      </a:r>
                      <a:endParaRPr lang="es-CO" sz="1200" b="0" i="0" u="none" strike="noStrike">
                        <a:solidFill>
                          <a:srgbClr val="000000"/>
                        </a:solidFill>
                        <a:effectLst/>
                        <a:latin typeface="Arial" panose="020B0604020202020204" pitchFamily="34" charset="0"/>
                      </a:endParaRPr>
                    </a:p>
                  </a:txBody>
                  <a:tcPr marL="9122" marR="9122" marT="9122" marB="0" anchor="b">
                    <a:solidFill>
                      <a:schemeClr val="accent2">
                        <a:lumMod val="20000"/>
                        <a:lumOff val="80000"/>
                      </a:schemeClr>
                    </a:solidFill>
                  </a:tcPr>
                </a:tc>
                <a:tc>
                  <a:txBody>
                    <a:bodyPr/>
                    <a:lstStyle/>
                    <a:p>
                      <a:pPr algn="r" fontAlgn="b"/>
                      <a:r>
                        <a:rPr lang="es-CO" sz="1200" u="none" strike="noStrike">
                          <a:effectLst/>
                        </a:rPr>
                        <a:t>87.077.940</a:t>
                      </a:r>
                      <a:endParaRPr lang="es-CO" sz="1200" b="0" i="0" u="none" strike="noStrike">
                        <a:solidFill>
                          <a:srgbClr val="000000"/>
                        </a:solidFill>
                        <a:effectLst/>
                        <a:latin typeface="Arial" panose="020B0604020202020204" pitchFamily="34" charset="0"/>
                      </a:endParaRPr>
                    </a:p>
                  </a:txBody>
                  <a:tcPr marL="9122" marR="9122" marT="9122" marB="0" anchor="b">
                    <a:solidFill>
                      <a:schemeClr val="accent2">
                        <a:lumMod val="20000"/>
                        <a:lumOff val="80000"/>
                      </a:schemeClr>
                    </a:solidFill>
                  </a:tcPr>
                </a:tc>
                <a:tc>
                  <a:txBody>
                    <a:bodyPr/>
                    <a:lstStyle/>
                    <a:p>
                      <a:pPr algn="r" fontAlgn="b"/>
                      <a:r>
                        <a:rPr lang="es-CO" sz="1200" u="none" strike="noStrike" dirty="0">
                          <a:effectLst/>
                        </a:rPr>
                        <a:t>83.762.953</a:t>
                      </a:r>
                      <a:endParaRPr lang="es-CO" sz="1200" b="0" i="0" u="none" strike="noStrike" dirty="0">
                        <a:solidFill>
                          <a:srgbClr val="000000"/>
                        </a:solidFill>
                        <a:effectLst/>
                        <a:latin typeface="Arial" panose="020B0604020202020204" pitchFamily="34" charset="0"/>
                      </a:endParaRPr>
                    </a:p>
                  </a:txBody>
                  <a:tcPr marL="9122" marR="9122" marT="9122" marB="0" anchor="b">
                    <a:solidFill>
                      <a:schemeClr val="accent2">
                        <a:lumMod val="20000"/>
                        <a:lumOff val="80000"/>
                      </a:schemeClr>
                    </a:solidFill>
                  </a:tcPr>
                </a:tc>
                <a:tc>
                  <a:txBody>
                    <a:bodyPr/>
                    <a:lstStyle/>
                    <a:p>
                      <a:pPr algn="r">
                        <a:lnSpc>
                          <a:spcPct val="115000"/>
                        </a:lnSpc>
                        <a:spcAft>
                          <a:spcPts val="0"/>
                        </a:spcAft>
                      </a:pPr>
                      <a:r>
                        <a:rPr lang="es-ES" sz="1200" u="none" strike="noStrike" kern="1200" dirty="0">
                          <a:solidFill>
                            <a:schemeClr val="dk1"/>
                          </a:solidFill>
                          <a:effectLst/>
                          <a:latin typeface="+mn-lt"/>
                          <a:ea typeface="+mn-ea"/>
                          <a:cs typeface="+mn-cs"/>
                        </a:rPr>
                        <a:t>90.000.000</a:t>
                      </a:r>
                      <a:endParaRPr lang="es-CO" sz="1200" u="none" strike="noStrike" kern="1200" dirty="0">
                        <a:solidFill>
                          <a:schemeClr val="dk1"/>
                        </a:solidFill>
                        <a:effectLst/>
                        <a:latin typeface="+mn-lt"/>
                        <a:ea typeface="+mn-ea"/>
                        <a:cs typeface="+mn-cs"/>
                      </a:endParaRPr>
                    </a:p>
                  </a:txBody>
                  <a:tcPr marL="44450" marR="44450" marT="0" marB="0" anchor="b">
                    <a:solidFill>
                      <a:schemeClr val="accent6">
                        <a:lumMod val="20000"/>
                        <a:lumOff val="80000"/>
                      </a:schemeClr>
                    </a:solidFill>
                  </a:tcPr>
                </a:tc>
                <a:tc>
                  <a:txBody>
                    <a:bodyPr/>
                    <a:lstStyle/>
                    <a:p>
                      <a:pPr algn="r">
                        <a:lnSpc>
                          <a:spcPct val="115000"/>
                        </a:lnSpc>
                        <a:spcAft>
                          <a:spcPts val="0"/>
                        </a:spcAft>
                      </a:pPr>
                      <a:r>
                        <a:rPr lang="es-ES" sz="1200" u="none" strike="noStrike" kern="1200">
                          <a:solidFill>
                            <a:schemeClr val="dk1"/>
                          </a:solidFill>
                          <a:effectLst/>
                          <a:latin typeface="+mn-lt"/>
                          <a:ea typeface="+mn-ea"/>
                          <a:cs typeface="+mn-cs"/>
                        </a:rPr>
                        <a:t>120.324.573</a:t>
                      </a:r>
                      <a:endParaRPr lang="es-CO" sz="1200" u="none" strike="noStrike" kern="1200">
                        <a:solidFill>
                          <a:schemeClr val="dk1"/>
                        </a:solidFill>
                        <a:effectLst/>
                        <a:latin typeface="+mn-lt"/>
                        <a:ea typeface="+mn-ea"/>
                        <a:cs typeface="+mn-cs"/>
                      </a:endParaRPr>
                    </a:p>
                  </a:txBody>
                  <a:tcPr marL="44450" marR="44450" marT="0" marB="0" anchor="b">
                    <a:solidFill>
                      <a:schemeClr val="accent6">
                        <a:lumMod val="20000"/>
                        <a:lumOff val="80000"/>
                      </a:schemeClr>
                    </a:solidFill>
                  </a:tcPr>
                </a:tc>
                <a:tc>
                  <a:txBody>
                    <a:bodyPr/>
                    <a:lstStyle/>
                    <a:p>
                      <a:pPr algn="r">
                        <a:lnSpc>
                          <a:spcPct val="115000"/>
                        </a:lnSpc>
                        <a:spcAft>
                          <a:spcPts val="0"/>
                        </a:spcAft>
                      </a:pPr>
                      <a:r>
                        <a:rPr lang="es-ES" sz="1200" u="none" strike="noStrike" kern="1200" dirty="0">
                          <a:solidFill>
                            <a:schemeClr val="dk1"/>
                          </a:solidFill>
                          <a:effectLst/>
                          <a:latin typeface="+mn-lt"/>
                          <a:ea typeface="+mn-ea"/>
                          <a:cs typeface="+mn-cs"/>
                        </a:rPr>
                        <a:t>120.324.573</a:t>
                      </a:r>
                      <a:endParaRPr lang="es-CO" sz="1200" u="none" strike="noStrike" kern="1200" dirty="0">
                        <a:solidFill>
                          <a:schemeClr val="dk1"/>
                        </a:solidFill>
                        <a:effectLst/>
                        <a:latin typeface="+mn-lt"/>
                        <a:ea typeface="+mn-ea"/>
                        <a:cs typeface="+mn-cs"/>
                      </a:endParaRPr>
                    </a:p>
                  </a:txBody>
                  <a:tcPr marL="44450" marR="44450" marT="0" marB="0" anchor="b">
                    <a:solidFill>
                      <a:schemeClr val="accent6">
                        <a:lumMod val="20000"/>
                        <a:lumOff val="80000"/>
                      </a:schemeClr>
                    </a:solidFill>
                  </a:tcPr>
                </a:tc>
                <a:extLst>
                  <a:ext uri="{0D108BD9-81ED-4DB2-BD59-A6C34878D82A}">
                    <a16:rowId xmlns:a16="http://schemas.microsoft.com/office/drawing/2014/main" val="3586896217"/>
                  </a:ext>
                </a:extLst>
              </a:tr>
              <a:tr h="209896">
                <a:tc>
                  <a:txBody>
                    <a:bodyPr/>
                    <a:lstStyle/>
                    <a:p>
                      <a:pPr algn="l" fontAlgn="b"/>
                      <a:r>
                        <a:rPr lang="es-CO" sz="1200" u="none" strike="noStrike">
                          <a:effectLst/>
                        </a:rPr>
                        <a:t>.........Otras ventas de servicios de salud</a:t>
                      </a:r>
                      <a:endParaRPr lang="es-CO" sz="1200" b="0" i="0" u="none" strike="noStrike">
                        <a:solidFill>
                          <a:srgbClr val="000000"/>
                        </a:solidFill>
                        <a:effectLst/>
                        <a:latin typeface="Arial" panose="020B0604020202020204" pitchFamily="34" charset="0"/>
                      </a:endParaRPr>
                    </a:p>
                  </a:txBody>
                  <a:tcPr marL="9122" marR="9122" marT="9122" marB="0" anchor="b"/>
                </a:tc>
                <a:tc>
                  <a:txBody>
                    <a:bodyPr/>
                    <a:lstStyle/>
                    <a:p>
                      <a:pPr algn="r" fontAlgn="b"/>
                      <a:r>
                        <a:rPr lang="es-CO" sz="1200" u="none" strike="noStrike">
                          <a:effectLst/>
                        </a:rPr>
                        <a:t>1.462.971.577</a:t>
                      </a:r>
                      <a:endParaRPr lang="es-CO" sz="1200" b="0" i="0" u="none" strike="noStrike">
                        <a:solidFill>
                          <a:srgbClr val="000000"/>
                        </a:solidFill>
                        <a:effectLst/>
                        <a:latin typeface="Arial" panose="020B0604020202020204" pitchFamily="34" charset="0"/>
                      </a:endParaRPr>
                    </a:p>
                  </a:txBody>
                  <a:tcPr marL="9122" marR="9122" marT="9122" marB="0" anchor="b">
                    <a:solidFill>
                      <a:schemeClr val="accent2">
                        <a:lumMod val="20000"/>
                        <a:lumOff val="80000"/>
                      </a:schemeClr>
                    </a:solidFill>
                  </a:tcPr>
                </a:tc>
                <a:tc>
                  <a:txBody>
                    <a:bodyPr/>
                    <a:lstStyle/>
                    <a:p>
                      <a:pPr algn="r" fontAlgn="b"/>
                      <a:r>
                        <a:rPr lang="es-CO" sz="1200" u="none" strike="noStrike">
                          <a:effectLst/>
                        </a:rPr>
                        <a:t>1.580.827.902</a:t>
                      </a:r>
                      <a:endParaRPr lang="es-CO" sz="1200" b="0" i="0" u="none" strike="noStrike">
                        <a:solidFill>
                          <a:srgbClr val="000000"/>
                        </a:solidFill>
                        <a:effectLst/>
                        <a:latin typeface="Arial" panose="020B0604020202020204" pitchFamily="34" charset="0"/>
                      </a:endParaRPr>
                    </a:p>
                  </a:txBody>
                  <a:tcPr marL="9122" marR="9122" marT="9122" marB="0" anchor="b">
                    <a:solidFill>
                      <a:schemeClr val="accent2">
                        <a:lumMod val="20000"/>
                        <a:lumOff val="80000"/>
                      </a:schemeClr>
                    </a:solidFill>
                  </a:tcPr>
                </a:tc>
                <a:tc>
                  <a:txBody>
                    <a:bodyPr/>
                    <a:lstStyle/>
                    <a:p>
                      <a:pPr algn="r" fontAlgn="b"/>
                      <a:r>
                        <a:rPr lang="es-CO" sz="1200" u="none" strike="noStrike" dirty="0">
                          <a:effectLst/>
                        </a:rPr>
                        <a:t>843.351.750</a:t>
                      </a:r>
                      <a:endParaRPr lang="es-CO" sz="1200" b="0" i="0" u="none" strike="noStrike" dirty="0">
                        <a:solidFill>
                          <a:srgbClr val="000000"/>
                        </a:solidFill>
                        <a:effectLst/>
                        <a:latin typeface="Arial" panose="020B0604020202020204" pitchFamily="34" charset="0"/>
                      </a:endParaRPr>
                    </a:p>
                  </a:txBody>
                  <a:tcPr marL="9122" marR="9122" marT="9122" marB="0" anchor="b">
                    <a:solidFill>
                      <a:schemeClr val="accent2">
                        <a:lumMod val="20000"/>
                        <a:lumOff val="80000"/>
                      </a:schemeClr>
                    </a:solidFill>
                  </a:tcPr>
                </a:tc>
                <a:tc>
                  <a:txBody>
                    <a:bodyPr/>
                    <a:lstStyle/>
                    <a:p>
                      <a:pPr algn="r">
                        <a:lnSpc>
                          <a:spcPct val="115000"/>
                        </a:lnSpc>
                        <a:spcAft>
                          <a:spcPts val="0"/>
                        </a:spcAft>
                      </a:pPr>
                      <a:r>
                        <a:rPr lang="es-ES" sz="1200" u="none" strike="noStrike" kern="1200">
                          <a:solidFill>
                            <a:schemeClr val="dk1"/>
                          </a:solidFill>
                          <a:effectLst/>
                          <a:latin typeface="+mn-lt"/>
                          <a:ea typeface="+mn-ea"/>
                          <a:cs typeface="+mn-cs"/>
                        </a:rPr>
                        <a:t>912.183.113</a:t>
                      </a:r>
                      <a:endParaRPr lang="es-CO" sz="1200" u="none" strike="noStrike" kern="1200">
                        <a:solidFill>
                          <a:schemeClr val="dk1"/>
                        </a:solidFill>
                        <a:effectLst/>
                        <a:latin typeface="+mn-lt"/>
                        <a:ea typeface="+mn-ea"/>
                        <a:cs typeface="+mn-cs"/>
                      </a:endParaRPr>
                    </a:p>
                  </a:txBody>
                  <a:tcPr marL="44450" marR="44450" marT="0" marB="0" anchor="b">
                    <a:solidFill>
                      <a:schemeClr val="accent6">
                        <a:lumMod val="20000"/>
                        <a:lumOff val="80000"/>
                      </a:schemeClr>
                    </a:solidFill>
                  </a:tcPr>
                </a:tc>
                <a:tc>
                  <a:txBody>
                    <a:bodyPr/>
                    <a:lstStyle/>
                    <a:p>
                      <a:pPr algn="r">
                        <a:lnSpc>
                          <a:spcPct val="115000"/>
                        </a:lnSpc>
                        <a:spcAft>
                          <a:spcPts val="0"/>
                        </a:spcAft>
                      </a:pPr>
                      <a:r>
                        <a:rPr lang="es-ES" sz="1200" u="none" strike="noStrike" kern="1200">
                          <a:solidFill>
                            <a:schemeClr val="dk1"/>
                          </a:solidFill>
                          <a:effectLst/>
                          <a:latin typeface="+mn-lt"/>
                          <a:ea typeface="+mn-ea"/>
                          <a:cs typeface="+mn-cs"/>
                        </a:rPr>
                        <a:t>1.644.610.795</a:t>
                      </a:r>
                      <a:endParaRPr lang="es-CO" sz="1200" u="none" strike="noStrike" kern="1200">
                        <a:solidFill>
                          <a:schemeClr val="dk1"/>
                        </a:solidFill>
                        <a:effectLst/>
                        <a:latin typeface="+mn-lt"/>
                        <a:ea typeface="+mn-ea"/>
                        <a:cs typeface="+mn-cs"/>
                      </a:endParaRPr>
                    </a:p>
                  </a:txBody>
                  <a:tcPr marL="44450" marR="44450" marT="0" marB="0" anchor="b">
                    <a:solidFill>
                      <a:schemeClr val="accent6">
                        <a:lumMod val="20000"/>
                        <a:lumOff val="80000"/>
                      </a:schemeClr>
                    </a:solidFill>
                  </a:tcPr>
                </a:tc>
                <a:tc>
                  <a:txBody>
                    <a:bodyPr/>
                    <a:lstStyle/>
                    <a:p>
                      <a:pPr algn="r">
                        <a:lnSpc>
                          <a:spcPct val="115000"/>
                        </a:lnSpc>
                        <a:spcAft>
                          <a:spcPts val="0"/>
                        </a:spcAft>
                      </a:pPr>
                      <a:r>
                        <a:rPr lang="es-ES" sz="1200" u="none" strike="noStrike" kern="1200" dirty="0">
                          <a:solidFill>
                            <a:schemeClr val="dk1"/>
                          </a:solidFill>
                          <a:effectLst/>
                          <a:latin typeface="+mn-lt"/>
                          <a:ea typeface="+mn-ea"/>
                          <a:cs typeface="+mn-cs"/>
                        </a:rPr>
                        <a:t>1.073.002.856</a:t>
                      </a:r>
                      <a:endParaRPr lang="es-CO" sz="1200" u="none" strike="noStrike" kern="1200" dirty="0">
                        <a:solidFill>
                          <a:schemeClr val="dk1"/>
                        </a:solidFill>
                        <a:effectLst/>
                        <a:latin typeface="+mn-lt"/>
                        <a:ea typeface="+mn-ea"/>
                        <a:cs typeface="+mn-cs"/>
                      </a:endParaRPr>
                    </a:p>
                  </a:txBody>
                  <a:tcPr marL="44450" marR="44450" marT="0" marB="0" anchor="b">
                    <a:solidFill>
                      <a:schemeClr val="accent6">
                        <a:lumMod val="20000"/>
                        <a:lumOff val="80000"/>
                      </a:schemeClr>
                    </a:solidFill>
                  </a:tcPr>
                </a:tc>
                <a:extLst>
                  <a:ext uri="{0D108BD9-81ED-4DB2-BD59-A6C34878D82A}">
                    <a16:rowId xmlns:a16="http://schemas.microsoft.com/office/drawing/2014/main" val="2224506401"/>
                  </a:ext>
                </a:extLst>
              </a:tr>
            </a:tbl>
          </a:graphicData>
        </a:graphic>
      </p:graphicFrame>
    </p:spTree>
    <p:extLst>
      <p:ext uri="{BB962C8B-B14F-4D97-AF65-F5344CB8AC3E}">
        <p14:creationId xmlns:p14="http://schemas.microsoft.com/office/powerpoint/2010/main" val="4272462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6 Imagen" descr="San Juan Bautista copia.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9569" y="109663"/>
            <a:ext cx="648921" cy="76097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OSPITAL&#10;SAN JUAN BAUTISTA E.S.E.&#10;Chaparral - Tolim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7220" y="109663"/>
            <a:ext cx="2778854" cy="69279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50087" y="5988326"/>
            <a:ext cx="4728754" cy="869674"/>
          </a:xfrm>
          <a:prstGeom prst="rect">
            <a:avLst/>
          </a:prstGeom>
        </p:spPr>
      </p:pic>
      <p:pic>
        <p:nvPicPr>
          <p:cNvPr id="16" name="Imagen 1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988326"/>
            <a:ext cx="3756074" cy="869674"/>
          </a:xfrm>
          <a:prstGeom prst="rect">
            <a:avLst/>
          </a:prstGeom>
        </p:spPr>
      </p:pic>
      <p:pic>
        <p:nvPicPr>
          <p:cNvPr id="17" name="Imagen 1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878840" y="5988326"/>
            <a:ext cx="4313159" cy="869674"/>
          </a:xfrm>
          <a:prstGeom prst="rect">
            <a:avLst/>
          </a:prstGeom>
        </p:spPr>
      </p:pic>
      <p:sp>
        <p:nvSpPr>
          <p:cNvPr id="3" name="Rectángulo 2"/>
          <p:cNvSpPr/>
          <p:nvPr/>
        </p:nvSpPr>
        <p:spPr>
          <a:xfrm>
            <a:off x="3887234" y="132892"/>
            <a:ext cx="3991606" cy="646331"/>
          </a:xfrm>
          <a:prstGeom prst="rect">
            <a:avLst/>
          </a:prstGeom>
          <a:noFill/>
        </p:spPr>
        <p:txBody>
          <a:bodyPr wrap="none" lIns="91440" tIns="45720" rIns="91440" bIns="45720">
            <a:spAutoFit/>
          </a:bodyPr>
          <a:lstStyle/>
          <a:p>
            <a:pPr algn="ctr"/>
            <a:r>
              <a:rPr lang="es-ES" sz="3600" dirty="0">
                <a:ln w="0"/>
                <a:effectLst>
                  <a:outerShdw blurRad="38100" dist="19050" dir="2700000" algn="tl" rotWithShape="0">
                    <a:schemeClr val="dk1">
                      <a:alpha val="40000"/>
                    </a:schemeClr>
                  </a:outerShdw>
                </a:effectLst>
              </a:rPr>
              <a:t>CONSULTA EXTERNA</a:t>
            </a:r>
            <a:endParaRPr lang="es-ES" sz="36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5" name="Tabla 4">
            <a:extLst>
              <a:ext uri="{FF2B5EF4-FFF2-40B4-BE49-F238E27FC236}">
                <a16:creationId xmlns:a16="http://schemas.microsoft.com/office/drawing/2014/main" id="{D8AF6B75-29ED-4247-9B32-54BF6BF31B1F}"/>
              </a:ext>
            </a:extLst>
          </p:cNvPr>
          <p:cNvGraphicFramePr>
            <a:graphicFrameLocks noGrp="1"/>
          </p:cNvGraphicFramePr>
          <p:nvPr>
            <p:extLst>
              <p:ext uri="{D42A27DB-BD31-4B8C-83A1-F6EECF244321}">
                <p14:modId xmlns:p14="http://schemas.microsoft.com/office/powerpoint/2010/main" val="3185057479"/>
              </p:ext>
            </p:extLst>
          </p:nvPr>
        </p:nvGraphicFramePr>
        <p:xfrm>
          <a:off x="798490" y="779223"/>
          <a:ext cx="10416290" cy="5265039"/>
        </p:xfrm>
        <a:graphic>
          <a:graphicData uri="http://schemas.openxmlformats.org/drawingml/2006/table">
            <a:tbl>
              <a:tblPr>
                <a:tableStyleId>{5C22544A-7EE6-4342-B048-85BDC9FD1C3A}</a:tableStyleId>
              </a:tblPr>
              <a:tblGrid>
                <a:gridCol w="5639619">
                  <a:extLst>
                    <a:ext uri="{9D8B030D-6E8A-4147-A177-3AD203B41FA5}">
                      <a16:colId xmlns:a16="http://schemas.microsoft.com/office/drawing/2014/main" val="1913209187"/>
                    </a:ext>
                  </a:extLst>
                </a:gridCol>
                <a:gridCol w="1186551">
                  <a:extLst>
                    <a:ext uri="{9D8B030D-6E8A-4147-A177-3AD203B41FA5}">
                      <a16:colId xmlns:a16="http://schemas.microsoft.com/office/drawing/2014/main" val="255625643"/>
                    </a:ext>
                  </a:extLst>
                </a:gridCol>
                <a:gridCol w="1159584">
                  <a:extLst>
                    <a:ext uri="{9D8B030D-6E8A-4147-A177-3AD203B41FA5}">
                      <a16:colId xmlns:a16="http://schemas.microsoft.com/office/drawing/2014/main" val="4048408906"/>
                    </a:ext>
                  </a:extLst>
                </a:gridCol>
                <a:gridCol w="1253968">
                  <a:extLst>
                    <a:ext uri="{9D8B030D-6E8A-4147-A177-3AD203B41FA5}">
                      <a16:colId xmlns:a16="http://schemas.microsoft.com/office/drawing/2014/main" val="4022078258"/>
                    </a:ext>
                  </a:extLst>
                </a:gridCol>
                <a:gridCol w="1176568">
                  <a:extLst>
                    <a:ext uri="{9D8B030D-6E8A-4147-A177-3AD203B41FA5}">
                      <a16:colId xmlns:a16="http://schemas.microsoft.com/office/drawing/2014/main" val="2151055112"/>
                    </a:ext>
                  </a:extLst>
                </a:gridCol>
              </a:tblGrid>
              <a:tr h="238626">
                <a:tc rowSpan="2">
                  <a:txBody>
                    <a:bodyPr/>
                    <a:lstStyle/>
                    <a:p>
                      <a:pPr algn="ctr">
                        <a:lnSpc>
                          <a:spcPct val="115000"/>
                        </a:lnSpc>
                        <a:spcAft>
                          <a:spcPts val="0"/>
                        </a:spcAft>
                      </a:pPr>
                      <a:r>
                        <a:rPr lang="es-CO" sz="1400">
                          <a:effectLst/>
                        </a:rPr>
                        <a:t>CONCEPTO</a:t>
                      </a:r>
                      <a:endParaRPr lang="es-CO" sz="1400">
                        <a:effectLst/>
                        <a:latin typeface="Times New Roman" panose="02020603050405020304" pitchFamily="18" charset="0"/>
                        <a:ea typeface="Times New Roman" panose="02020603050405020304" pitchFamily="18" charset="0"/>
                      </a:endParaRPr>
                    </a:p>
                  </a:txBody>
                  <a:tcPr marL="7482" marR="7482" marT="7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ct val="115000"/>
                        </a:lnSpc>
                        <a:spcAft>
                          <a:spcPts val="0"/>
                        </a:spcAft>
                      </a:pPr>
                      <a:r>
                        <a:rPr lang="es-CO" sz="1400">
                          <a:effectLst/>
                        </a:rPr>
                        <a:t>TOTAL 2016</a:t>
                      </a:r>
                      <a:endParaRPr lang="es-CO" sz="1400">
                        <a:effectLst/>
                        <a:latin typeface="Times New Roman" panose="02020603050405020304" pitchFamily="18" charset="0"/>
                        <a:ea typeface="Times New Roman" panose="02020603050405020304" pitchFamily="18" charset="0"/>
                      </a:endParaRPr>
                    </a:p>
                  </a:txBody>
                  <a:tcPr marL="7482" marR="7482" marT="7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ct val="115000"/>
                        </a:lnSpc>
                        <a:spcAft>
                          <a:spcPts val="0"/>
                        </a:spcAft>
                      </a:pPr>
                      <a:r>
                        <a:rPr lang="es-CO" sz="1400">
                          <a:effectLst/>
                        </a:rPr>
                        <a:t>TOTAL 2017</a:t>
                      </a:r>
                      <a:endParaRPr lang="es-CO" sz="1400">
                        <a:effectLst/>
                        <a:latin typeface="Times New Roman" panose="02020603050405020304" pitchFamily="18" charset="0"/>
                        <a:ea typeface="Times New Roman" panose="02020603050405020304" pitchFamily="18" charset="0"/>
                      </a:endParaRPr>
                    </a:p>
                  </a:txBody>
                  <a:tcPr marL="7482" marR="7482" marT="7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es-CO" sz="1400">
                          <a:effectLst/>
                        </a:rPr>
                        <a:t>VARIACIÓN</a:t>
                      </a:r>
                      <a:endParaRPr lang="es-CO" sz="1400">
                        <a:effectLst/>
                        <a:latin typeface="Times New Roman" panose="02020603050405020304" pitchFamily="18" charset="0"/>
                        <a:ea typeface="Times New Roman" panose="02020603050405020304" pitchFamily="18" charset="0"/>
                      </a:endParaRPr>
                    </a:p>
                  </a:txBody>
                  <a:tcPr marL="7482" marR="7482" marT="74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extLst>
                  <a:ext uri="{0D108BD9-81ED-4DB2-BD59-A6C34878D82A}">
                    <a16:rowId xmlns:a16="http://schemas.microsoft.com/office/drawing/2014/main" val="573376332"/>
                  </a:ext>
                </a:extLst>
              </a:tr>
              <a:tr h="181355">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a:lnSpc>
                          <a:spcPct val="115000"/>
                        </a:lnSpc>
                        <a:spcAft>
                          <a:spcPts val="0"/>
                        </a:spcAft>
                      </a:pPr>
                      <a:r>
                        <a:rPr lang="es-CO" sz="1400">
                          <a:effectLst/>
                        </a:rPr>
                        <a:t>ABSOLUTA</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RELATIVA</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9028697"/>
                  </a:ext>
                </a:extLst>
              </a:tr>
              <a:tr h="238626">
                <a:tc>
                  <a:txBody>
                    <a:bodyPr/>
                    <a:lstStyle/>
                    <a:p>
                      <a:pPr>
                        <a:lnSpc>
                          <a:spcPct val="115000"/>
                        </a:lnSpc>
                        <a:spcAft>
                          <a:spcPts val="0"/>
                        </a:spcAft>
                      </a:pPr>
                      <a:r>
                        <a:rPr lang="es-CO" sz="1400">
                          <a:effectLst/>
                        </a:rPr>
                        <a:t>Dosis de biológico aplicadas</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35.125</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34.479</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-646</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-2%</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1233604"/>
                  </a:ext>
                </a:extLst>
              </a:tr>
              <a:tr h="465322">
                <a:tc>
                  <a:txBody>
                    <a:bodyPr/>
                    <a:lstStyle/>
                    <a:p>
                      <a:pPr>
                        <a:lnSpc>
                          <a:spcPct val="115000"/>
                        </a:lnSpc>
                        <a:spcAft>
                          <a:spcPts val="0"/>
                        </a:spcAft>
                      </a:pPr>
                      <a:r>
                        <a:rPr lang="es-CO" sz="1400">
                          <a:effectLst/>
                        </a:rPr>
                        <a:t>Controles de enfermería (Atención prenatal / crecimiento y desarrollo)</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7.987</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6.987</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dirty="0">
                          <a:effectLst/>
                        </a:rPr>
                        <a:t>-1.000</a:t>
                      </a:r>
                      <a:endParaRPr lang="es-CO" sz="1400" dirty="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-14%</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81518"/>
                  </a:ext>
                </a:extLst>
              </a:tr>
              <a:tr h="502905">
                <a:tc>
                  <a:txBody>
                    <a:bodyPr/>
                    <a:lstStyle/>
                    <a:p>
                      <a:pPr>
                        <a:lnSpc>
                          <a:spcPct val="115000"/>
                        </a:lnSpc>
                        <a:spcAft>
                          <a:spcPts val="0"/>
                        </a:spcAft>
                      </a:pPr>
                      <a:r>
                        <a:rPr lang="es-CO" sz="1400">
                          <a:effectLst/>
                        </a:rPr>
                        <a:t>Otros controles de enfermería de PyP (Diferentes a atención prenatal - Crecimiento y desarrollo)</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3.782</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2.371</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-1.411</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-60%</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6278944"/>
                  </a:ext>
                </a:extLst>
              </a:tr>
              <a:tr h="238626">
                <a:tc>
                  <a:txBody>
                    <a:bodyPr/>
                    <a:lstStyle/>
                    <a:p>
                      <a:pPr>
                        <a:lnSpc>
                          <a:spcPct val="115000"/>
                        </a:lnSpc>
                        <a:spcAft>
                          <a:spcPts val="0"/>
                        </a:spcAft>
                      </a:pPr>
                      <a:r>
                        <a:rPr lang="es-CO" sz="1400">
                          <a:effectLst/>
                        </a:rPr>
                        <a:t>Citologías cervicovaginales tomadas</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2.752</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2.543</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-209</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-8%</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5250265"/>
                  </a:ext>
                </a:extLst>
              </a:tr>
              <a:tr h="338253">
                <a:tc>
                  <a:txBody>
                    <a:bodyPr/>
                    <a:lstStyle/>
                    <a:p>
                      <a:pPr>
                        <a:lnSpc>
                          <a:spcPct val="115000"/>
                        </a:lnSpc>
                        <a:spcAft>
                          <a:spcPts val="0"/>
                        </a:spcAft>
                      </a:pPr>
                      <a:r>
                        <a:rPr lang="es-CO" sz="1400">
                          <a:effectLst/>
                        </a:rPr>
                        <a:t>Consultas de medicina general electivas realizadas</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61.761</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58.605</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-3.156</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-5%</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38731"/>
                  </a:ext>
                </a:extLst>
              </a:tr>
              <a:tr h="338253">
                <a:tc>
                  <a:txBody>
                    <a:bodyPr/>
                    <a:lstStyle/>
                    <a:p>
                      <a:pPr>
                        <a:lnSpc>
                          <a:spcPct val="115000"/>
                        </a:lnSpc>
                        <a:spcAft>
                          <a:spcPts val="0"/>
                        </a:spcAft>
                      </a:pPr>
                      <a:r>
                        <a:rPr lang="es-CO" sz="1400">
                          <a:effectLst/>
                        </a:rPr>
                        <a:t>Consultas de medicina especializada electivas realizadas</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24.820</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22.607</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-2.213</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-10%</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7593710"/>
                  </a:ext>
                </a:extLst>
              </a:tr>
              <a:tr h="836875">
                <a:tc>
                  <a:txBody>
                    <a:bodyPr/>
                    <a:lstStyle/>
                    <a:p>
                      <a:pPr>
                        <a:lnSpc>
                          <a:spcPct val="115000"/>
                        </a:lnSpc>
                        <a:spcAft>
                          <a:spcPts val="0"/>
                        </a:spcAft>
                      </a:pPr>
                      <a:r>
                        <a:rPr lang="es-CO" sz="1400">
                          <a:effectLst/>
                        </a:rPr>
                        <a:t>Otras consultas electivas realizadas por profesionales diferentes a médico, enfermero u odontólogo (Incluye Psicología, Nutricionista, Optometria y otras)</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4.132</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3.890</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-242</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-6%</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3873824"/>
                  </a:ext>
                </a:extLst>
              </a:tr>
              <a:tr h="338253">
                <a:tc>
                  <a:txBody>
                    <a:bodyPr/>
                    <a:lstStyle/>
                    <a:p>
                      <a:pPr>
                        <a:lnSpc>
                          <a:spcPct val="115000"/>
                        </a:lnSpc>
                        <a:spcAft>
                          <a:spcPts val="0"/>
                        </a:spcAft>
                      </a:pPr>
                      <a:r>
                        <a:rPr lang="es-CO" sz="1400">
                          <a:effectLst/>
                        </a:rPr>
                        <a:t>Total de consultas de odontología realizadas (valoración)</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6.212</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4.752</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-1.460</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-31%</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120451"/>
                  </a:ext>
                </a:extLst>
              </a:tr>
              <a:tr h="338253">
                <a:tc>
                  <a:txBody>
                    <a:bodyPr/>
                    <a:lstStyle/>
                    <a:p>
                      <a:pPr>
                        <a:lnSpc>
                          <a:spcPct val="115000"/>
                        </a:lnSpc>
                        <a:spcAft>
                          <a:spcPts val="0"/>
                        </a:spcAft>
                      </a:pPr>
                      <a:r>
                        <a:rPr lang="es-CO" sz="1400">
                          <a:effectLst/>
                        </a:rPr>
                        <a:t>Número de sesiones de odontología realizadas</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17.305</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11.267</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-6.038</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-54%</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4143756"/>
                  </a:ext>
                </a:extLst>
              </a:tr>
              <a:tr h="338253">
                <a:tc>
                  <a:txBody>
                    <a:bodyPr/>
                    <a:lstStyle/>
                    <a:p>
                      <a:pPr>
                        <a:lnSpc>
                          <a:spcPct val="115000"/>
                        </a:lnSpc>
                        <a:spcAft>
                          <a:spcPts val="0"/>
                        </a:spcAft>
                      </a:pPr>
                      <a:r>
                        <a:rPr lang="es-CO" sz="1400">
                          <a:effectLst/>
                        </a:rPr>
                        <a:t>Total de tratamientos terminados (Paciente terminado)</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8.447</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5.421</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-3.026</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-56%</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625655"/>
                  </a:ext>
                </a:extLst>
              </a:tr>
              <a:tr h="238626">
                <a:tc>
                  <a:txBody>
                    <a:bodyPr/>
                    <a:lstStyle/>
                    <a:p>
                      <a:pPr>
                        <a:lnSpc>
                          <a:spcPct val="115000"/>
                        </a:lnSpc>
                        <a:spcAft>
                          <a:spcPts val="0"/>
                        </a:spcAft>
                      </a:pPr>
                      <a:r>
                        <a:rPr lang="es-CO" sz="1400">
                          <a:effectLst/>
                        </a:rPr>
                        <a:t>Sellantes aplicados</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15.633</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11.291</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-4.342</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-38%</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8564825"/>
                  </a:ext>
                </a:extLst>
              </a:tr>
              <a:tr h="338253">
                <a:tc>
                  <a:txBody>
                    <a:bodyPr/>
                    <a:lstStyle/>
                    <a:p>
                      <a:pPr>
                        <a:lnSpc>
                          <a:spcPct val="115000"/>
                        </a:lnSpc>
                        <a:spcAft>
                          <a:spcPts val="0"/>
                        </a:spcAft>
                      </a:pPr>
                      <a:r>
                        <a:rPr lang="es-CO" sz="1400">
                          <a:effectLst/>
                        </a:rPr>
                        <a:t>Superficies obturadas (cualquier material)</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17.087</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15.130</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-1.957</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-13%</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7826894"/>
                  </a:ext>
                </a:extLst>
              </a:tr>
              <a:tr h="238626">
                <a:tc>
                  <a:txBody>
                    <a:bodyPr/>
                    <a:lstStyle/>
                    <a:p>
                      <a:pPr>
                        <a:lnSpc>
                          <a:spcPct val="115000"/>
                        </a:lnSpc>
                        <a:spcAft>
                          <a:spcPts val="0"/>
                        </a:spcAft>
                      </a:pPr>
                      <a:r>
                        <a:rPr lang="es-CO" sz="1400">
                          <a:effectLst/>
                        </a:rPr>
                        <a:t>Exodoncias (cualquier tipo)</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1.699</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1.740</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a:effectLst/>
                        </a:rPr>
                        <a:t>41</a:t>
                      </a:r>
                      <a:endParaRPr lang="es-CO" sz="140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CO" sz="1400" dirty="0">
                          <a:effectLst/>
                        </a:rPr>
                        <a:t>2%</a:t>
                      </a:r>
                      <a:endParaRPr lang="es-CO" sz="1400" dirty="0">
                        <a:effectLst/>
                        <a:latin typeface="Times New Roman" panose="02020603050405020304" pitchFamily="18" charset="0"/>
                        <a:ea typeface="Times New Roman" panose="02020603050405020304" pitchFamily="18" charset="0"/>
                      </a:endParaRPr>
                    </a:p>
                  </a:txBody>
                  <a:tcPr marL="7482" marR="7482" marT="7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934983"/>
                  </a:ext>
                </a:extLst>
              </a:tr>
            </a:tbl>
          </a:graphicData>
        </a:graphic>
      </p:graphicFrame>
    </p:spTree>
    <p:extLst>
      <p:ext uri="{BB962C8B-B14F-4D97-AF65-F5344CB8AC3E}">
        <p14:creationId xmlns:p14="http://schemas.microsoft.com/office/powerpoint/2010/main" val="35618935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6 Imagen" descr="San Juan Bautista copia.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9569" y="109663"/>
            <a:ext cx="648921" cy="76097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OSPITAL&#10;SAN JUAN BAUTISTA E.S.E.&#10;Chaparral - Tolim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7220" y="109663"/>
            <a:ext cx="2778854" cy="69279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50087" y="5988326"/>
            <a:ext cx="4728754" cy="869674"/>
          </a:xfrm>
          <a:prstGeom prst="rect">
            <a:avLst/>
          </a:prstGeom>
        </p:spPr>
      </p:pic>
      <p:pic>
        <p:nvPicPr>
          <p:cNvPr id="16" name="Imagen 1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988326"/>
            <a:ext cx="3756074" cy="869674"/>
          </a:xfrm>
          <a:prstGeom prst="rect">
            <a:avLst/>
          </a:prstGeom>
        </p:spPr>
      </p:pic>
      <p:pic>
        <p:nvPicPr>
          <p:cNvPr id="17" name="Imagen 1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878840" y="5988326"/>
            <a:ext cx="4313159" cy="869674"/>
          </a:xfrm>
          <a:prstGeom prst="rect">
            <a:avLst/>
          </a:prstGeom>
        </p:spPr>
      </p:pic>
      <p:pic>
        <p:nvPicPr>
          <p:cNvPr id="13" name="Imagen 12"/>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21062" y="4480354"/>
            <a:ext cx="2165259" cy="2045327"/>
          </a:xfrm>
          <a:prstGeom prst="rect">
            <a:avLst/>
          </a:prstGeom>
        </p:spPr>
      </p:pic>
      <p:graphicFrame>
        <p:nvGraphicFramePr>
          <p:cNvPr id="14" name="Gráfico 13">
            <a:extLst>
              <a:ext uri="{FF2B5EF4-FFF2-40B4-BE49-F238E27FC236}">
                <a16:creationId xmlns:a16="http://schemas.microsoft.com/office/drawing/2014/main" id="{AC02DD2B-6F0E-4B82-9926-68357B5382B5}"/>
              </a:ext>
            </a:extLst>
          </p:cNvPr>
          <p:cNvGraphicFramePr>
            <a:graphicFrameLocks/>
          </p:cNvGraphicFramePr>
          <p:nvPr>
            <p:extLst>
              <p:ext uri="{D42A27DB-BD31-4B8C-83A1-F6EECF244321}">
                <p14:modId xmlns:p14="http://schemas.microsoft.com/office/powerpoint/2010/main" val="1068394480"/>
              </p:ext>
            </p:extLst>
          </p:nvPr>
        </p:nvGraphicFramePr>
        <p:xfrm>
          <a:off x="977219" y="870639"/>
          <a:ext cx="10452335" cy="5026271"/>
        </p:xfrm>
        <a:graphic>
          <a:graphicData uri="http://schemas.openxmlformats.org/drawingml/2006/chart">
            <c:chart xmlns:c="http://schemas.openxmlformats.org/drawingml/2006/chart" xmlns:r="http://schemas.openxmlformats.org/officeDocument/2006/relationships" r:id="rId7"/>
          </a:graphicData>
        </a:graphic>
      </p:graphicFrame>
      <p:pic>
        <p:nvPicPr>
          <p:cNvPr id="2" name="Imagen 1">
            <a:extLst>
              <a:ext uri="{FF2B5EF4-FFF2-40B4-BE49-F238E27FC236}">
                <a16:creationId xmlns:a16="http://schemas.microsoft.com/office/drawing/2014/main" id="{00C59BEB-AC4D-4F6F-9768-311A82C2E55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40105" y="4480354"/>
            <a:ext cx="2377646" cy="2377646"/>
          </a:xfrm>
          <a:prstGeom prst="rect">
            <a:avLst/>
          </a:prstGeom>
        </p:spPr>
      </p:pic>
    </p:spTree>
    <p:extLst>
      <p:ext uri="{BB962C8B-B14F-4D97-AF65-F5344CB8AC3E}">
        <p14:creationId xmlns:p14="http://schemas.microsoft.com/office/powerpoint/2010/main" val="29160147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6 Imagen" descr="San Juan Bautista copia.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9569" y="109663"/>
            <a:ext cx="648921" cy="76097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OSPITAL&#10;SAN JUAN BAUTISTA E.S.E.&#10;Chaparral - Tolim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7220" y="109663"/>
            <a:ext cx="2778854" cy="69279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50087" y="5988326"/>
            <a:ext cx="4728754" cy="869674"/>
          </a:xfrm>
          <a:prstGeom prst="rect">
            <a:avLst/>
          </a:prstGeom>
        </p:spPr>
      </p:pic>
      <p:pic>
        <p:nvPicPr>
          <p:cNvPr id="16" name="Imagen 1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988326"/>
            <a:ext cx="3756074" cy="869674"/>
          </a:xfrm>
          <a:prstGeom prst="rect">
            <a:avLst/>
          </a:prstGeom>
        </p:spPr>
      </p:pic>
      <p:pic>
        <p:nvPicPr>
          <p:cNvPr id="17" name="Imagen 1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878840" y="5988326"/>
            <a:ext cx="4313159" cy="869674"/>
          </a:xfrm>
          <a:prstGeom prst="rect">
            <a:avLst/>
          </a:prstGeom>
        </p:spPr>
      </p:pic>
      <p:sp>
        <p:nvSpPr>
          <p:cNvPr id="3" name="Rectángulo 2"/>
          <p:cNvSpPr/>
          <p:nvPr/>
        </p:nvSpPr>
        <p:spPr>
          <a:xfrm>
            <a:off x="4689988" y="132892"/>
            <a:ext cx="2386102" cy="646331"/>
          </a:xfrm>
          <a:prstGeom prst="rect">
            <a:avLst/>
          </a:prstGeom>
          <a:noFill/>
        </p:spPr>
        <p:txBody>
          <a:bodyPr wrap="none" lIns="91440" tIns="45720" rIns="91440" bIns="45720">
            <a:spAutoFit/>
          </a:bodyPr>
          <a:lstStyle/>
          <a:p>
            <a:pPr algn="ctr"/>
            <a:r>
              <a:rPr lang="es-ES" sz="3600" dirty="0">
                <a:ln w="0"/>
                <a:effectLst>
                  <a:outerShdw blurRad="38100" dist="19050" dir="2700000" algn="tl" rotWithShape="0">
                    <a:schemeClr val="dk1">
                      <a:alpha val="40000"/>
                    </a:schemeClr>
                  </a:outerShdw>
                </a:effectLst>
              </a:rPr>
              <a:t>URGENCIAS</a:t>
            </a:r>
            <a:endParaRPr lang="es-ES" sz="36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5" name="Tabla 4">
            <a:extLst>
              <a:ext uri="{FF2B5EF4-FFF2-40B4-BE49-F238E27FC236}">
                <a16:creationId xmlns:a16="http://schemas.microsoft.com/office/drawing/2014/main" id="{D4259DAD-0D6D-4D9C-94C7-9C8B4CDA572A}"/>
              </a:ext>
            </a:extLst>
          </p:cNvPr>
          <p:cNvGraphicFramePr>
            <a:graphicFrameLocks noGrp="1"/>
          </p:cNvGraphicFramePr>
          <p:nvPr>
            <p:extLst>
              <p:ext uri="{D42A27DB-BD31-4B8C-83A1-F6EECF244321}">
                <p14:modId xmlns:p14="http://schemas.microsoft.com/office/powerpoint/2010/main" val="3337939345"/>
              </p:ext>
            </p:extLst>
          </p:nvPr>
        </p:nvGraphicFramePr>
        <p:xfrm>
          <a:off x="977220" y="1191492"/>
          <a:ext cx="9995580" cy="3616037"/>
        </p:xfrm>
        <a:graphic>
          <a:graphicData uri="http://schemas.openxmlformats.org/drawingml/2006/table">
            <a:tbl>
              <a:tblPr/>
              <a:tblGrid>
                <a:gridCol w="5312744">
                  <a:extLst>
                    <a:ext uri="{9D8B030D-6E8A-4147-A177-3AD203B41FA5}">
                      <a16:colId xmlns:a16="http://schemas.microsoft.com/office/drawing/2014/main" val="599902307"/>
                    </a:ext>
                  </a:extLst>
                </a:gridCol>
                <a:gridCol w="1136072">
                  <a:extLst>
                    <a:ext uri="{9D8B030D-6E8A-4147-A177-3AD203B41FA5}">
                      <a16:colId xmlns:a16="http://schemas.microsoft.com/office/drawing/2014/main" val="1853424328"/>
                    </a:ext>
                  </a:extLst>
                </a:gridCol>
                <a:gridCol w="1080655">
                  <a:extLst>
                    <a:ext uri="{9D8B030D-6E8A-4147-A177-3AD203B41FA5}">
                      <a16:colId xmlns:a16="http://schemas.microsoft.com/office/drawing/2014/main" val="1318341339"/>
                    </a:ext>
                  </a:extLst>
                </a:gridCol>
                <a:gridCol w="1316182">
                  <a:extLst>
                    <a:ext uri="{9D8B030D-6E8A-4147-A177-3AD203B41FA5}">
                      <a16:colId xmlns:a16="http://schemas.microsoft.com/office/drawing/2014/main" val="421108913"/>
                    </a:ext>
                  </a:extLst>
                </a:gridCol>
                <a:gridCol w="1149927">
                  <a:extLst>
                    <a:ext uri="{9D8B030D-6E8A-4147-A177-3AD203B41FA5}">
                      <a16:colId xmlns:a16="http://schemas.microsoft.com/office/drawing/2014/main" val="105090091"/>
                    </a:ext>
                  </a:extLst>
                </a:gridCol>
              </a:tblGrid>
              <a:tr h="602673">
                <a:tc rowSpan="2">
                  <a:txBody>
                    <a:bodyPr/>
                    <a:lstStyle/>
                    <a:p>
                      <a:pPr algn="ctr" fontAlgn="ctr"/>
                      <a:r>
                        <a:rPr lang="es-CO" sz="1800" b="1" i="0" u="none" strike="noStrike" dirty="0">
                          <a:solidFill>
                            <a:srgbClr val="000000"/>
                          </a:solidFill>
                          <a:effectLst/>
                          <a:latin typeface="Arial" panose="020B0604020202020204" pitchFamily="34" charset="0"/>
                        </a:rPr>
                        <a:t>CONCEPTO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s-CO" sz="1800" b="1" i="0" u="none" strike="noStrike" dirty="0">
                          <a:solidFill>
                            <a:srgbClr val="000000"/>
                          </a:solidFill>
                          <a:effectLst/>
                          <a:latin typeface="Arial" panose="020B0604020202020204" pitchFamily="34" charset="0"/>
                        </a:rPr>
                        <a:t>TOTAL 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CO" sz="1800" b="1" i="0" u="none" strike="noStrike" dirty="0">
                          <a:solidFill>
                            <a:srgbClr val="000000"/>
                          </a:solidFill>
                          <a:effectLst/>
                          <a:latin typeface="Arial" panose="020B0604020202020204" pitchFamily="34" charset="0"/>
                        </a:rPr>
                        <a:t>TOTAL 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CO" sz="1800" b="1" i="0" u="none" strike="noStrike">
                          <a:solidFill>
                            <a:srgbClr val="000000"/>
                          </a:solidFill>
                          <a:effectLst/>
                          <a:latin typeface="Arial" panose="020B0604020202020204" pitchFamily="34" charset="0"/>
                        </a:rPr>
                        <a:t>VARIACION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983454116"/>
                  </a:ext>
                </a:extLst>
              </a:tr>
              <a:tr h="1205345">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l" fontAlgn="b"/>
                      <a:r>
                        <a:rPr lang="es-CO" sz="1800" b="1" i="0" u="none" strike="noStrike" dirty="0">
                          <a:solidFill>
                            <a:srgbClr val="000000"/>
                          </a:solidFill>
                          <a:effectLst/>
                          <a:latin typeface="Arial" panose="020B0604020202020204" pitchFamily="34" charset="0"/>
                        </a:rPr>
                        <a:t>ABSOLUTA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1" i="0" u="none" strike="noStrike" dirty="0">
                          <a:solidFill>
                            <a:srgbClr val="000000"/>
                          </a:solidFill>
                          <a:effectLst/>
                          <a:latin typeface="Arial" panose="020B0604020202020204" pitchFamily="34" charset="0"/>
                        </a:rPr>
                        <a:t>RELATIVA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3744679"/>
                  </a:ext>
                </a:extLst>
              </a:tr>
              <a:tr h="602673">
                <a:tc>
                  <a:txBody>
                    <a:bodyPr/>
                    <a:lstStyle/>
                    <a:p>
                      <a:pPr algn="l" fontAlgn="b"/>
                      <a:r>
                        <a:rPr lang="es-CO" sz="1800" b="0" i="0" u="none" strike="noStrike">
                          <a:solidFill>
                            <a:srgbClr val="000000"/>
                          </a:solidFill>
                          <a:effectLst/>
                          <a:latin typeface="Arial" panose="020B0604020202020204" pitchFamily="34" charset="0"/>
                        </a:rPr>
                        <a:t>Consultas de medicina general urgentes realizadas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Arial" panose="020B0604020202020204" pitchFamily="34" charset="0"/>
                        </a:rPr>
                        <a:t>30.339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Arial" panose="020B0604020202020204" pitchFamily="34" charset="0"/>
                        </a:rPr>
                        <a:t>27.906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Arial" panose="020B0604020202020204" pitchFamily="34" charset="0"/>
                        </a:rPr>
                        <a:t>-2.433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Arial" panose="020B060402020202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0377637"/>
                  </a:ext>
                </a:extLst>
              </a:tr>
              <a:tr h="602673">
                <a:tc>
                  <a:txBody>
                    <a:bodyPr/>
                    <a:lstStyle/>
                    <a:p>
                      <a:pPr algn="l" fontAlgn="b"/>
                      <a:r>
                        <a:rPr lang="es-CO" sz="1800" b="0" i="0" u="none" strike="noStrike">
                          <a:solidFill>
                            <a:srgbClr val="000000"/>
                          </a:solidFill>
                          <a:effectLst/>
                          <a:latin typeface="Arial" panose="020B0604020202020204" pitchFamily="34" charset="0"/>
                        </a:rPr>
                        <a:t>Consultas de medicina especializada urgentes realizadas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Arial" panose="020B0604020202020204" pitchFamily="34" charset="0"/>
                        </a:rPr>
                        <a:t>3.750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Arial" panose="020B0604020202020204" pitchFamily="34" charset="0"/>
                        </a:rPr>
                        <a:t>4.110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Arial" panose="020B0604020202020204" pitchFamily="34" charset="0"/>
                        </a:rPr>
                        <a:t>360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Arial" panose="020B060402020202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075069"/>
                  </a:ext>
                </a:extLst>
              </a:tr>
              <a:tr h="602673">
                <a:tc>
                  <a:txBody>
                    <a:bodyPr/>
                    <a:lstStyle/>
                    <a:p>
                      <a:pPr algn="l" fontAlgn="b"/>
                      <a:r>
                        <a:rPr lang="es-CO" sz="1800" b="0" i="0" u="none" strike="noStrike">
                          <a:solidFill>
                            <a:srgbClr val="000000"/>
                          </a:solidFill>
                          <a:effectLst/>
                          <a:latin typeface="Arial" panose="020B0604020202020204" pitchFamily="34" charset="0"/>
                        </a:rPr>
                        <a:t>Pacientes en Observación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Arial" panose="020B0604020202020204" pitchFamily="34" charset="0"/>
                        </a:rPr>
                        <a:t>3.480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Arial" panose="020B0604020202020204" pitchFamily="34" charset="0"/>
                        </a:rPr>
                        <a:t>7.090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Arial" panose="020B0604020202020204" pitchFamily="34" charset="0"/>
                        </a:rPr>
                        <a:t>3.610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dirty="0">
                          <a:solidFill>
                            <a:srgbClr val="000000"/>
                          </a:solidFill>
                          <a:effectLst/>
                          <a:latin typeface="Arial" panose="020B0604020202020204" pitchFamily="34" charset="0"/>
                        </a:rPr>
                        <a:t>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465335"/>
                  </a:ext>
                </a:extLst>
              </a:tr>
            </a:tbl>
          </a:graphicData>
        </a:graphic>
      </p:graphicFrame>
      <p:pic>
        <p:nvPicPr>
          <p:cNvPr id="13" name="Picture 2" descr="Resultado de imagen para URGENCIAS ICONO">
            <a:extLst>
              <a:ext uri="{FF2B5EF4-FFF2-40B4-BE49-F238E27FC236}">
                <a16:creationId xmlns:a16="http://schemas.microsoft.com/office/drawing/2014/main" id="{69A1B974-709F-4AEB-AAFA-D4E97933866F}"/>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rot="803513">
            <a:off x="9938080" y="4683410"/>
            <a:ext cx="2181695" cy="2181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764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6 Imagen" descr="San Juan Bautista copia.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9569" y="109663"/>
            <a:ext cx="648921" cy="76097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OSPITAL&#10;SAN JUAN BAUTISTA E.S.E.&#10;Chaparral - Tolim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7220" y="109663"/>
            <a:ext cx="2778854" cy="69279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50087" y="5988326"/>
            <a:ext cx="4728754" cy="869674"/>
          </a:xfrm>
          <a:prstGeom prst="rect">
            <a:avLst/>
          </a:prstGeom>
        </p:spPr>
      </p:pic>
      <p:pic>
        <p:nvPicPr>
          <p:cNvPr id="16" name="Imagen 1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988326"/>
            <a:ext cx="3756074" cy="869674"/>
          </a:xfrm>
          <a:prstGeom prst="rect">
            <a:avLst/>
          </a:prstGeom>
        </p:spPr>
      </p:pic>
      <p:pic>
        <p:nvPicPr>
          <p:cNvPr id="17" name="Imagen 1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878840" y="5988326"/>
            <a:ext cx="4313159" cy="869674"/>
          </a:xfrm>
          <a:prstGeom prst="rect">
            <a:avLst/>
          </a:prstGeom>
        </p:spPr>
      </p:pic>
      <p:sp>
        <p:nvSpPr>
          <p:cNvPr id="3" name="Rectángulo 2"/>
          <p:cNvSpPr/>
          <p:nvPr/>
        </p:nvSpPr>
        <p:spPr>
          <a:xfrm>
            <a:off x="4689986" y="132892"/>
            <a:ext cx="2386102" cy="646331"/>
          </a:xfrm>
          <a:prstGeom prst="rect">
            <a:avLst/>
          </a:prstGeom>
          <a:noFill/>
        </p:spPr>
        <p:txBody>
          <a:bodyPr wrap="none" lIns="91440" tIns="45720" rIns="91440" bIns="45720">
            <a:spAutoFit/>
          </a:bodyPr>
          <a:lstStyle/>
          <a:p>
            <a:pPr algn="ctr"/>
            <a:r>
              <a:rPr lang="es-ES" sz="3600" b="0" cap="none" spc="0" dirty="0">
                <a:ln w="0"/>
                <a:solidFill>
                  <a:schemeClr val="tx1"/>
                </a:solidFill>
                <a:effectLst>
                  <a:outerShdw blurRad="38100" dist="19050" dir="2700000" algn="tl" rotWithShape="0">
                    <a:schemeClr val="dk1">
                      <a:alpha val="40000"/>
                    </a:schemeClr>
                  </a:outerShdw>
                </a:effectLst>
              </a:rPr>
              <a:t>URGEN</a:t>
            </a:r>
            <a:r>
              <a:rPr lang="es-ES" sz="3600" dirty="0">
                <a:ln w="0"/>
                <a:effectLst>
                  <a:outerShdw blurRad="38100" dist="19050" dir="2700000" algn="tl" rotWithShape="0">
                    <a:schemeClr val="dk1">
                      <a:alpha val="40000"/>
                    </a:schemeClr>
                  </a:outerShdw>
                </a:effectLst>
              </a:rPr>
              <a:t>CIAS</a:t>
            </a:r>
            <a:endParaRPr lang="es-ES" sz="36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9" name="Gráfico 8">
            <a:extLst>
              <a:ext uri="{FF2B5EF4-FFF2-40B4-BE49-F238E27FC236}">
                <a16:creationId xmlns:a16="http://schemas.microsoft.com/office/drawing/2014/main" id="{AC02DD2B-6F0E-4B82-9926-68357B5382B5}"/>
              </a:ext>
            </a:extLst>
          </p:cNvPr>
          <p:cNvGraphicFramePr>
            <a:graphicFrameLocks/>
          </p:cNvGraphicFramePr>
          <p:nvPr>
            <p:extLst>
              <p:ext uri="{D42A27DB-BD31-4B8C-83A1-F6EECF244321}">
                <p14:modId xmlns:p14="http://schemas.microsoft.com/office/powerpoint/2010/main" val="3983230916"/>
              </p:ext>
            </p:extLst>
          </p:nvPr>
        </p:nvGraphicFramePr>
        <p:xfrm>
          <a:off x="977219" y="1066800"/>
          <a:ext cx="10064853" cy="4921526"/>
        </p:xfrm>
        <a:graphic>
          <a:graphicData uri="http://schemas.openxmlformats.org/drawingml/2006/chart">
            <c:chart xmlns:c="http://schemas.openxmlformats.org/drawingml/2006/chart" xmlns:r="http://schemas.openxmlformats.org/officeDocument/2006/relationships" r:id="rId6"/>
          </a:graphicData>
        </a:graphic>
      </p:graphicFrame>
      <p:pic>
        <p:nvPicPr>
          <p:cNvPr id="11" name="Picture 4" descr="Resultado de imagen para AMBULANCIA ICONO">
            <a:extLst>
              <a:ext uri="{FF2B5EF4-FFF2-40B4-BE49-F238E27FC236}">
                <a16:creationId xmlns:a16="http://schemas.microsoft.com/office/drawing/2014/main" id="{4588F842-2BDB-4D35-B6D6-310185A1D8DB}"/>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flipH="1">
            <a:off x="9070628" y="628978"/>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2085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6 Imagen" descr="San Juan Bautista copia.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9569" y="109663"/>
            <a:ext cx="648921" cy="76097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OSPITAL&#10;SAN JUAN BAUTISTA E.S.E.&#10;Chaparral - Tolim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7220" y="109663"/>
            <a:ext cx="2778854" cy="69279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50087" y="5988326"/>
            <a:ext cx="4728754" cy="869674"/>
          </a:xfrm>
          <a:prstGeom prst="rect">
            <a:avLst/>
          </a:prstGeom>
        </p:spPr>
      </p:pic>
      <p:pic>
        <p:nvPicPr>
          <p:cNvPr id="16" name="Imagen 1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988326"/>
            <a:ext cx="3756074" cy="869674"/>
          </a:xfrm>
          <a:prstGeom prst="rect">
            <a:avLst/>
          </a:prstGeom>
        </p:spPr>
      </p:pic>
      <p:pic>
        <p:nvPicPr>
          <p:cNvPr id="17" name="Imagen 1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878840" y="5988326"/>
            <a:ext cx="4313159" cy="869674"/>
          </a:xfrm>
          <a:prstGeom prst="rect">
            <a:avLst/>
          </a:prstGeom>
        </p:spPr>
      </p:pic>
      <p:sp>
        <p:nvSpPr>
          <p:cNvPr id="3" name="Rectángulo 2"/>
          <p:cNvSpPr/>
          <p:nvPr/>
        </p:nvSpPr>
        <p:spPr>
          <a:xfrm>
            <a:off x="5332154" y="132892"/>
            <a:ext cx="1631858" cy="646331"/>
          </a:xfrm>
          <a:prstGeom prst="rect">
            <a:avLst/>
          </a:prstGeom>
          <a:noFill/>
        </p:spPr>
        <p:txBody>
          <a:bodyPr wrap="none" lIns="91440" tIns="45720" rIns="91440" bIns="45720">
            <a:spAutoFit/>
          </a:bodyPr>
          <a:lstStyle/>
          <a:p>
            <a:pPr algn="ctr"/>
            <a:r>
              <a:rPr lang="es-ES" sz="3600" b="0" cap="none" spc="0" dirty="0">
                <a:ln w="0"/>
                <a:solidFill>
                  <a:schemeClr val="tx1"/>
                </a:solidFill>
                <a:effectLst>
                  <a:outerShdw blurRad="38100" dist="19050" dir="2700000" algn="tl" rotWithShape="0">
                    <a:schemeClr val="dk1">
                      <a:alpha val="40000"/>
                    </a:schemeClr>
                  </a:outerShdw>
                </a:effectLst>
              </a:rPr>
              <a:t>PARTOS</a:t>
            </a:r>
          </a:p>
        </p:txBody>
      </p:sp>
      <p:graphicFrame>
        <p:nvGraphicFramePr>
          <p:cNvPr id="2" name="Tabla 1">
            <a:extLst>
              <a:ext uri="{FF2B5EF4-FFF2-40B4-BE49-F238E27FC236}">
                <a16:creationId xmlns:a16="http://schemas.microsoft.com/office/drawing/2014/main" id="{49F10309-B571-4E86-87CC-C18682E071DE}"/>
              </a:ext>
            </a:extLst>
          </p:cNvPr>
          <p:cNvGraphicFramePr>
            <a:graphicFrameLocks noGrp="1"/>
          </p:cNvGraphicFramePr>
          <p:nvPr>
            <p:extLst>
              <p:ext uri="{D42A27DB-BD31-4B8C-83A1-F6EECF244321}">
                <p14:modId xmlns:p14="http://schemas.microsoft.com/office/powerpoint/2010/main" val="3708242730"/>
              </p:ext>
            </p:extLst>
          </p:nvPr>
        </p:nvGraphicFramePr>
        <p:xfrm>
          <a:off x="326057" y="1834788"/>
          <a:ext cx="6088598" cy="2315672"/>
        </p:xfrm>
        <a:graphic>
          <a:graphicData uri="http://schemas.openxmlformats.org/drawingml/2006/table">
            <a:tbl>
              <a:tblPr/>
              <a:tblGrid>
                <a:gridCol w="1733327">
                  <a:extLst>
                    <a:ext uri="{9D8B030D-6E8A-4147-A177-3AD203B41FA5}">
                      <a16:colId xmlns:a16="http://schemas.microsoft.com/office/drawing/2014/main" val="2897370575"/>
                    </a:ext>
                  </a:extLst>
                </a:gridCol>
                <a:gridCol w="974762">
                  <a:extLst>
                    <a:ext uri="{9D8B030D-6E8A-4147-A177-3AD203B41FA5}">
                      <a16:colId xmlns:a16="http://schemas.microsoft.com/office/drawing/2014/main" val="2058427897"/>
                    </a:ext>
                  </a:extLst>
                </a:gridCol>
                <a:gridCol w="886691">
                  <a:extLst>
                    <a:ext uri="{9D8B030D-6E8A-4147-A177-3AD203B41FA5}">
                      <a16:colId xmlns:a16="http://schemas.microsoft.com/office/drawing/2014/main" val="1455452658"/>
                    </a:ext>
                  </a:extLst>
                </a:gridCol>
                <a:gridCol w="1362012">
                  <a:extLst>
                    <a:ext uri="{9D8B030D-6E8A-4147-A177-3AD203B41FA5}">
                      <a16:colId xmlns:a16="http://schemas.microsoft.com/office/drawing/2014/main" val="2501323129"/>
                    </a:ext>
                  </a:extLst>
                </a:gridCol>
                <a:gridCol w="1131806">
                  <a:extLst>
                    <a:ext uri="{9D8B030D-6E8A-4147-A177-3AD203B41FA5}">
                      <a16:colId xmlns:a16="http://schemas.microsoft.com/office/drawing/2014/main" val="2838816783"/>
                    </a:ext>
                  </a:extLst>
                </a:gridCol>
              </a:tblGrid>
              <a:tr h="439377">
                <a:tc rowSpan="2">
                  <a:txBody>
                    <a:bodyPr/>
                    <a:lstStyle/>
                    <a:p>
                      <a:pPr algn="ctr" fontAlgn="b"/>
                      <a:r>
                        <a:rPr lang="es-CO" sz="1800" b="1" i="0" u="none" strike="noStrike">
                          <a:solidFill>
                            <a:srgbClr val="000000"/>
                          </a:solidFill>
                          <a:effectLst/>
                          <a:latin typeface="Arial" panose="020B0604020202020204" pitchFamily="34" charset="0"/>
                        </a:rPr>
                        <a:t>CONCEPTO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s-CO" sz="1800" b="1" i="0" u="none" strike="noStrike">
                          <a:solidFill>
                            <a:srgbClr val="000000"/>
                          </a:solidFill>
                          <a:effectLst/>
                          <a:latin typeface="Arial" panose="020B0604020202020204" pitchFamily="34" charset="0"/>
                        </a:rPr>
                        <a:t>TOTAL 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s-CO" sz="1800" b="1" i="0" u="none" strike="noStrike">
                          <a:solidFill>
                            <a:srgbClr val="000000"/>
                          </a:solidFill>
                          <a:effectLst/>
                          <a:latin typeface="Arial" panose="020B0604020202020204" pitchFamily="34" charset="0"/>
                        </a:rPr>
                        <a:t>TOTAL 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CO" sz="1800" b="1" i="0" u="none" strike="noStrike">
                          <a:solidFill>
                            <a:srgbClr val="000000"/>
                          </a:solidFill>
                          <a:effectLst/>
                          <a:latin typeface="Arial" panose="020B0604020202020204" pitchFamily="34" charset="0"/>
                        </a:rPr>
                        <a:t>VARIACION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200425583"/>
                  </a:ext>
                </a:extLst>
              </a:tr>
              <a:tr h="878753">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l" fontAlgn="b"/>
                      <a:r>
                        <a:rPr lang="es-CO" sz="1800" b="1" i="0" u="none" strike="noStrike">
                          <a:solidFill>
                            <a:srgbClr val="000000"/>
                          </a:solidFill>
                          <a:effectLst/>
                          <a:latin typeface="Arial" panose="020B0604020202020204" pitchFamily="34" charset="0"/>
                        </a:rPr>
                        <a:t>ABSOLUTA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1" i="0" u="none" strike="noStrike">
                          <a:solidFill>
                            <a:srgbClr val="000000"/>
                          </a:solidFill>
                          <a:effectLst/>
                          <a:latin typeface="Arial" panose="020B0604020202020204" pitchFamily="34" charset="0"/>
                        </a:rPr>
                        <a:t>RELATIVA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4970235"/>
                  </a:ext>
                </a:extLst>
              </a:tr>
              <a:tr h="439377">
                <a:tc>
                  <a:txBody>
                    <a:bodyPr/>
                    <a:lstStyle/>
                    <a:p>
                      <a:pPr algn="l" fontAlgn="b"/>
                      <a:r>
                        <a:rPr lang="es-CO" sz="1800" b="0" i="0" u="none" strike="noStrike">
                          <a:solidFill>
                            <a:srgbClr val="000000"/>
                          </a:solidFill>
                          <a:effectLst/>
                          <a:latin typeface="Arial" panose="020B0604020202020204" pitchFamily="34" charset="0"/>
                        </a:rPr>
                        <a:t>Partos vaginales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dirty="0">
                          <a:solidFill>
                            <a:srgbClr val="000000"/>
                          </a:solidFill>
                          <a:effectLst/>
                          <a:latin typeface="Arial" panose="020B0604020202020204" pitchFamily="34" charset="0"/>
                        </a:rPr>
                        <a:t>847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kern="1200" dirty="0">
                          <a:solidFill>
                            <a:srgbClr val="000000"/>
                          </a:solidFill>
                          <a:effectLst/>
                          <a:latin typeface="Arial" panose="020B0604020202020204" pitchFamily="34" charset="0"/>
                          <a:ea typeface="+mn-ea"/>
                          <a:cs typeface="+mn-cs"/>
                        </a:rPr>
                        <a:t>827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kern="1200" dirty="0">
                          <a:solidFill>
                            <a:srgbClr val="000000"/>
                          </a:solidFill>
                          <a:effectLst/>
                          <a:latin typeface="Arial" panose="020B0604020202020204" pitchFamily="34" charset="0"/>
                          <a:ea typeface="+mn-ea"/>
                          <a:cs typeface="+mn-cs"/>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kern="1200" dirty="0">
                          <a:solidFill>
                            <a:srgbClr val="000000"/>
                          </a:solidFill>
                          <a:effectLst/>
                          <a:latin typeface="Arial" panose="020B0604020202020204" pitchFamily="34" charset="0"/>
                          <a:ea typeface="+mn-ea"/>
                          <a:cs typeface="+mn-cs"/>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0562725"/>
                  </a:ext>
                </a:extLst>
              </a:tr>
              <a:tr h="439377">
                <a:tc>
                  <a:txBody>
                    <a:bodyPr/>
                    <a:lstStyle/>
                    <a:p>
                      <a:pPr algn="l" fontAlgn="b"/>
                      <a:r>
                        <a:rPr lang="es-CO" sz="1800" b="0" i="0" u="none" strike="noStrike">
                          <a:solidFill>
                            <a:srgbClr val="000000"/>
                          </a:solidFill>
                          <a:effectLst/>
                          <a:latin typeface="Arial" panose="020B0604020202020204" pitchFamily="34" charset="0"/>
                        </a:rPr>
                        <a:t>Partos por cesárea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Arial" panose="020B0604020202020204" pitchFamily="34" charset="0"/>
                        </a:rPr>
                        <a:t>376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Arial" panose="020B0604020202020204" pitchFamily="34" charset="0"/>
                        </a:rPr>
                        <a:t>401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dirty="0">
                          <a:solidFill>
                            <a:srgbClr val="000000"/>
                          </a:solidFill>
                          <a:effectLst/>
                          <a:latin typeface="Arial" panose="020B060402020202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dirty="0">
                          <a:solidFill>
                            <a:srgbClr val="000000"/>
                          </a:solidFill>
                          <a:effectLst/>
                          <a:latin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690397"/>
                  </a:ext>
                </a:extLst>
              </a:tr>
            </a:tbl>
          </a:graphicData>
        </a:graphic>
      </p:graphicFrame>
      <p:graphicFrame>
        <p:nvGraphicFramePr>
          <p:cNvPr id="12" name="Gráfico 11">
            <a:extLst>
              <a:ext uri="{FF2B5EF4-FFF2-40B4-BE49-F238E27FC236}">
                <a16:creationId xmlns:a16="http://schemas.microsoft.com/office/drawing/2014/main" id="{9CCCF49C-F29E-417E-80BE-61BDC7DE41D7}"/>
              </a:ext>
            </a:extLst>
          </p:cNvPr>
          <p:cNvGraphicFramePr>
            <a:graphicFrameLocks/>
          </p:cNvGraphicFramePr>
          <p:nvPr>
            <p:extLst>
              <p:ext uri="{D42A27DB-BD31-4B8C-83A1-F6EECF244321}">
                <p14:modId xmlns:p14="http://schemas.microsoft.com/office/powerpoint/2010/main" val="654247282"/>
              </p:ext>
            </p:extLst>
          </p:nvPr>
        </p:nvGraphicFramePr>
        <p:xfrm>
          <a:off x="6414654" y="1407260"/>
          <a:ext cx="5112327" cy="3317140"/>
        </p:xfrm>
        <a:graphic>
          <a:graphicData uri="http://schemas.openxmlformats.org/drawingml/2006/chart">
            <c:chart xmlns:c="http://schemas.openxmlformats.org/drawingml/2006/chart" xmlns:r="http://schemas.openxmlformats.org/officeDocument/2006/relationships" r:id="rId6"/>
          </a:graphicData>
        </a:graphic>
      </p:graphicFrame>
      <p:pic>
        <p:nvPicPr>
          <p:cNvPr id="14" name="Picture 2" descr="Resultado de imagen para MATERNA ICONO">
            <a:extLst>
              <a:ext uri="{FF2B5EF4-FFF2-40B4-BE49-F238E27FC236}">
                <a16:creationId xmlns:a16="http://schemas.microsoft.com/office/drawing/2014/main" id="{2FF55E1C-B1B7-4405-BB19-62791001B05E}"/>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6057" y="4337627"/>
            <a:ext cx="1920256" cy="232758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Resultado de imagen para CUNA ICONO">
            <a:extLst>
              <a:ext uri="{FF2B5EF4-FFF2-40B4-BE49-F238E27FC236}">
                <a16:creationId xmlns:a16="http://schemas.microsoft.com/office/drawing/2014/main" id="{3CE7C855-5765-4338-A521-514525416668}"/>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434679" y="-55075"/>
            <a:ext cx="2296633" cy="2296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5505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6 Imagen" descr="San Juan Bautista copia.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9569" y="109663"/>
            <a:ext cx="648921" cy="76097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OSPITAL&#10;SAN JUAN BAUTISTA E.S.E.&#10;Chaparral - Tolim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7220" y="109663"/>
            <a:ext cx="2778854" cy="69279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50087" y="5988326"/>
            <a:ext cx="4728754" cy="869674"/>
          </a:xfrm>
          <a:prstGeom prst="rect">
            <a:avLst/>
          </a:prstGeom>
        </p:spPr>
      </p:pic>
      <p:pic>
        <p:nvPicPr>
          <p:cNvPr id="16" name="Imagen 1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988326"/>
            <a:ext cx="3756074" cy="869674"/>
          </a:xfrm>
          <a:prstGeom prst="rect">
            <a:avLst/>
          </a:prstGeom>
        </p:spPr>
      </p:pic>
      <p:pic>
        <p:nvPicPr>
          <p:cNvPr id="17" name="Imagen 1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878840" y="5988326"/>
            <a:ext cx="4313159" cy="869674"/>
          </a:xfrm>
          <a:prstGeom prst="rect">
            <a:avLst/>
          </a:prstGeom>
        </p:spPr>
      </p:pic>
      <p:sp>
        <p:nvSpPr>
          <p:cNvPr id="13" name="Rectángulo 12"/>
          <p:cNvSpPr/>
          <p:nvPr/>
        </p:nvSpPr>
        <p:spPr>
          <a:xfrm>
            <a:off x="4276094" y="166985"/>
            <a:ext cx="3558668" cy="646331"/>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3600" dirty="0">
                <a:ln w="0"/>
                <a:effectLst>
                  <a:outerShdw blurRad="38100" dist="19050" dir="2700000" algn="tl" rotWithShape="0">
                    <a:schemeClr val="dk1">
                      <a:alpha val="40000"/>
                    </a:schemeClr>
                  </a:outerShdw>
                </a:effectLst>
              </a:rPr>
              <a:t>HOSPITALIZACIÓN</a:t>
            </a:r>
            <a:endParaRPr lang="es-ES" sz="36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3" name="Tabla 2">
            <a:extLst>
              <a:ext uri="{FF2B5EF4-FFF2-40B4-BE49-F238E27FC236}">
                <a16:creationId xmlns:a16="http://schemas.microsoft.com/office/drawing/2014/main" id="{35038970-DB54-4BA1-A79D-368B80AAEF55}"/>
              </a:ext>
            </a:extLst>
          </p:cNvPr>
          <p:cNvGraphicFramePr>
            <a:graphicFrameLocks noGrp="1"/>
          </p:cNvGraphicFramePr>
          <p:nvPr>
            <p:extLst>
              <p:ext uri="{D42A27DB-BD31-4B8C-83A1-F6EECF244321}">
                <p14:modId xmlns:p14="http://schemas.microsoft.com/office/powerpoint/2010/main" val="2568714965"/>
              </p:ext>
            </p:extLst>
          </p:nvPr>
        </p:nvGraphicFramePr>
        <p:xfrm>
          <a:off x="692727" y="809015"/>
          <a:ext cx="10917381" cy="5290753"/>
        </p:xfrm>
        <a:graphic>
          <a:graphicData uri="http://schemas.openxmlformats.org/drawingml/2006/table">
            <a:tbl>
              <a:tblPr/>
              <a:tblGrid>
                <a:gridCol w="6060419">
                  <a:extLst>
                    <a:ext uri="{9D8B030D-6E8A-4147-A177-3AD203B41FA5}">
                      <a16:colId xmlns:a16="http://schemas.microsoft.com/office/drawing/2014/main" val="3311974508"/>
                    </a:ext>
                  </a:extLst>
                </a:gridCol>
                <a:gridCol w="1157799">
                  <a:extLst>
                    <a:ext uri="{9D8B030D-6E8A-4147-A177-3AD203B41FA5}">
                      <a16:colId xmlns:a16="http://schemas.microsoft.com/office/drawing/2014/main" val="31429779"/>
                    </a:ext>
                  </a:extLst>
                </a:gridCol>
                <a:gridCol w="1094510">
                  <a:extLst>
                    <a:ext uri="{9D8B030D-6E8A-4147-A177-3AD203B41FA5}">
                      <a16:colId xmlns:a16="http://schemas.microsoft.com/office/drawing/2014/main" val="821679708"/>
                    </a:ext>
                  </a:extLst>
                </a:gridCol>
                <a:gridCol w="1453941">
                  <a:extLst>
                    <a:ext uri="{9D8B030D-6E8A-4147-A177-3AD203B41FA5}">
                      <a16:colId xmlns:a16="http://schemas.microsoft.com/office/drawing/2014/main" val="3155444359"/>
                    </a:ext>
                  </a:extLst>
                </a:gridCol>
                <a:gridCol w="1150712">
                  <a:extLst>
                    <a:ext uri="{9D8B030D-6E8A-4147-A177-3AD203B41FA5}">
                      <a16:colId xmlns:a16="http://schemas.microsoft.com/office/drawing/2014/main" val="1068971677"/>
                    </a:ext>
                  </a:extLst>
                </a:gridCol>
              </a:tblGrid>
              <a:tr h="233196">
                <a:tc rowSpan="2">
                  <a:txBody>
                    <a:bodyPr/>
                    <a:lstStyle/>
                    <a:p>
                      <a:pPr algn="ctr" fontAlgn="b"/>
                      <a:r>
                        <a:rPr lang="es-CO" sz="1600" b="1" i="0" u="none" strike="noStrike" dirty="0">
                          <a:solidFill>
                            <a:srgbClr val="000000"/>
                          </a:solidFill>
                          <a:effectLst/>
                          <a:latin typeface="Arial" panose="020B0604020202020204" pitchFamily="34" charset="0"/>
                        </a:rPr>
                        <a:t>CONCEPTO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s-CO" sz="1600" b="1" i="0" u="none" strike="noStrike" dirty="0">
                          <a:solidFill>
                            <a:srgbClr val="000000"/>
                          </a:solidFill>
                          <a:effectLst/>
                          <a:latin typeface="Arial" panose="020B0604020202020204" pitchFamily="34" charset="0"/>
                        </a:rPr>
                        <a:t>TOTAL 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s-CO" sz="1600" b="1" i="0" u="none" strike="noStrike">
                          <a:solidFill>
                            <a:srgbClr val="000000"/>
                          </a:solidFill>
                          <a:effectLst/>
                          <a:latin typeface="Arial" panose="020B0604020202020204" pitchFamily="34" charset="0"/>
                        </a:rPr>
                        <a:t>TOTAL 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CO" sz="1600" b="1" i="0" u="none" strike="noStrike">
                          <a:solidFill>
                            <a:srgbClr val="000000"/>
                          </a:solidFill>
                          <a:effectLst/>
                          <a:latin typeface="Arial" panose="020B0604020202020204" pitchFamily="34" charset="0"/>
                        </a:rPr>
                        <a:t>VARIACION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55895882"/>
                  </a:ext>
                </a:extLst>
              </a:tr>
              <a:tr h="323075">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l" fontAlgn="b"/>
                      <a:r>
                        <a:rPr lang="es-CO" sz="1600" b="1" i="0" u="none" strike="noStrike">
                          <a:solidFill>
                            <a:srgbClr val="000000"/>
                          </a:solidFill>
                          <a:effectLst/>
                          <a:latin typeface="Arial" panose="020B0604020202020204" pitchFamily="34" charset="0"/>
                        </a:rPr>
                        <a:t>ABSOLUTA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600" b="1" i="0" u="none" strike="noStrike">
                          <a:solidFill>
                            <a:srgbClr val="000000"/>
                          </a:solidFill>
                          <a:effectLst/>
                          <a:latin typeface="Arial" panose="020B0604020202020204" pitchFamily="34" charset="0"/>
                        </a:rPr>
                        <a:t>RELATIVA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4020159"/>
                  </a:ext>
                </a:extLst>
              </a:tr>
              <a:tr h="233196">
                <a:tc>
                  <a:txBody>
                    <a:bodyPr/>
                    <a:lstStyle/>
                    <a:p>
                      <a:pPr algn="l" fontAlgn="b"/>
                      <a:r>
                        <a:rPr lang="es-CO" sz="1600" b="0" i="0" u="none" strike="noStrike" dirty="0">
                          <a:solidFill>
                            <a:srgbClr val="000000"/>
                          </a:solidFill>
                          <a:effectLst/>
                          <a:latin typeface="Arial" panose="020B0604020202020204" pitchFamily="34" charset="0"/>
                        </a:rPr>
                        <a:t>Total de egresos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effectLst/>
                          <a:latin typeface="Arial" panose="020B0604020202020204" pitchFamily="34" charset="0"/>
                        </a:rPr>
                        <a:t>4.832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effectLst/>
                          <a:latin typeface="Arial" panose="020B0604020202020204" pitchFamily="34" charset="0"/>
                        </a:rPr>
                        <a:t>5.050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effectLst/>
                          <a:latin typeface="Arial" panose="020B0604020202020204" pitchFamily="34" charset="0"/>
                        </a:rPr>
                        <a:t>218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0117558"/>
                  </a:ext>
                </a:extLst>
              </a:tr>
              <a:tr h="454733">
                <a:tc>
                  <a:txBody>
                    <a:bodyPr/>
                    <a:lstStyle/>
                    <a:p>
                      <a:pPr algn="l" fontAlgn="b"/>
                      <a:r>
                        <a:rPr lang="es-CO" sz="1600" b="0" i="0" u="none" strike="noStrike">
                          <a:solidFill>
                            <a:srgbClr val="000000"/>
                          </a:solidFill>
                          <a:effectLst/>
                          <a:latin typeface="Arial" panose="020B0604020202020204" pitchFamily="34" charset="0"/>
                        </a:rPr>
                        <a:t>Egresos obstétricos (partos, cesáreas y otros egresos obstétricos)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effectLst/>
                          <a:latin typeface="Arial" panose="020B0604020202020204" pitchFamily="34" charset="0"/>
                        </a:rPr>
                        <a:t>1.645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effectLst/>
                          <a:latin typeface="Arial" panose="020B0604020202020204" pitchFamily="34" charset="0"/>
                        </a:rPr>
                        <a:t>1.686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effectLst/>
                          <a:latin typeface="Arial" panose="020B0604020202020204" pitchFamily="34" charset="0"/>
                        </a:rPr>
                        <a:t>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6613758"/>
                  </a:ext>
                </a:extLst>
              </a:tr>
              <a:tr h="454733">
                <a:tc>
                  <a:txBody>
                    <a:bodyPr/>
                    <a:lstStyle/>
                    <a:p>
                      <a:pPr algn="l" fontAlgn="b"/>
                      <a:r>
                        <a:rPr lang="es-CO" sz="1600" b="0" i="0" u="none" strike="noStrike">
                          <a:solidFill>
                            <a:srgbClr val="000000"/>
                          </a:solidFill>
                          <a:effectLst/>
                          <a:latin typeface="Arial" panose="020B0604020202020204" pitchFamily="34" charset="0"/>
                        </a:rPr>
                        <a:t>Egresos quirúrgicos (Sin incluir partos, cesáreas y otros egresos obstétricos)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effectLst/>
                          <a:latin typeface="Arial" panose="020B0604020202020204" pitchFamily="34" charset="0"/>
                        </a:rPr>
                        <a:t>925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effectLst/>
                          <a:latin typeface="Arial" panose="020B0604020202020204" pitchFamily="34" charset="0"/>
                        </a:rPr>
                        <a:t>1.017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effectLst/>
                          <a:latin typeface="Arial" panose="020B0604020202020204" pitchFamily="34" charset="0"/>
                        </a:rPr>
                        <a:t>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effectLst/>
                          <a:latin typeface="Arial" panose="020B060402020202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8362266"/>
                  </a:ext>
                </a:extLst>
              </a:tr>
              <a:tr h="454733">
                <a:tc>
                  <a:txBody>
                    <a:bodyPr/>
                    <a:lstStyle/>
                    <a:p>
                      <a:pPr algn="l" fontAlgn="b"/>
                      <a:r>
                        <a:rPr lang="es-CO" sz="1600" b="0" i="0" u="none" strike="noStrike">
                          <a:solidFill>
                            <a:srgbClr val="000000"/>
                          </a:solidFill>
                          <a:effectLst/>
                          <a:latin typeface="Arial" panose="020B0604020202020204" pitchFamily="34" charset="0"/>
                        </a:rPr>
                        <a:t>Egresos no quirúrgicos (No incluye salud mental, partos, cesáreas y otros egresos obstétricos)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effectLst/>
                          <a:latin typeface="Arial" panose="020B0604020202020204" pitchFamily="34" charset="0"/>
                        </a:rPr>
                        <a:t>2.260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effectLst/>
                          <a:latin typeface="Arial" panose="020B0604020202020204" pitchFamily="34" charset="0"/>
                        </a:rPr>
                        <a:t>2.339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effectLst/>
                          <a:latin typeface="Arial" panose="020B0604020202020204" pitchFamily="34" charset="0"/>
                        </a:rPr>
                        <a:t>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9858023"/>
                  </a:ext>
                </a:extLst>
              </a:tr>
              <a:tr h="233196">
                <a:tc>
                  <a:txBody>
                    <a:bodyPr/>
                    <a:lstStyle/>
                    <a:p>
                      <a:pPr algn="l" fontAlgn="b"/>
                      <a:r>
                        <a:rPr lang="es-CO" sz="1600" b="0" i="0" u="none" strike="noStrike">
                          <a:solidFill>
                            <a:srgbClr val="000000"/>
                          </a:solidFill>
                          <a:effectLst/>
                          <a:latin typeface="Arial" panose="020B0604020202020204" pitchFamily="34" charset="0"/>
                        </a:rPr>
                        <a:t>Egresos salud mental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effectLst/>
                          <a:latin typeface="Arial" panose="020B060402020202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effectLst/>
                          <a:latin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effectLst/>
                          <a:latin typeface="Arial" panose="020B0604020202020204" pitchFamily="34" charset="0"/>
                        </a:rPr>
                        <a:t>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8475944"/>
                  </a:ext>
                </a:extLst>
              </a:tr>
              <a:tr h="233196">
                <a:tc>
                  <a:txBody>
                    <a:bodyPr/>
                    <a:lstStyle/>
                    <a:p>
                      <a:pPr algn="l" fontAlgn="b"/>
                      <a:r>
                        <a:rPr lang="es-CO" sz="1600" b="0" i="0" u="none" strike="noStrike">
                          <a:solidFill>
                            <a:srgbClr val="000000"/>
                          </a:solidFill>
                          <a:effectLst/>
                          <a:latin typeface="Arial" panose="020B0604020202020204" pitchFamily="34" charset="0"/>
                        </a:rPr>
                        <a:t>Pacientes en Observación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effectLst/>
                          <a:latin typeface="Arial" panose="020B0604020202020204" pitchFamily="34" charset="0"/>
                        </a:rPr>
                        <a:t>3.480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effectLst/>
                          <a:latin typeface="Arial" panose="020B0604020202020204" pitchFamily="34" charset="0"/>
                        </a:rPr>
                        <a:t>7.090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effectLst/>
                          <a:latin typeface="Arial" panose="020B0604020202020204" pitchFamily="34" charset="0"/>
                        </a:rPr>
                        <a:t>3.610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effectLst/>
                          <a:latin typeface="Arial" panose="020B0604020202020204" pitchFamily="34" charset="0"/>
                        </a:rPr>
                        <a:t>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0899851"/>
                  </a:ext>
                </a:extLst>
              </a:tr>
              <a:tr h="233196">
                <a:tc>
                  <a:txBody>
                    <a:bodyPr/>
                    <a:lstStyle/>
                    <a:p>
                      <a:pPr algn="l" fontAlgn="b"/>
                      <a:r>
                        <a:rPr lang="es-CO" sz="1600" b="0" i="0" u="none" strike="noStrike">
                          <a:solidFill>
                            <a:srgbClr val="000000"/>
                          </a:solidFill>
                          <a:effectLst/>
                          <a:latin typeface="Arial" panose="020B0604020202020204" pitchFamily="34" charset="0"/>
                        </a:rPr>
                        <a:t>Total de días estancia de los egresos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effectLst/>
                          <a:latin typeface="Arial" panose="020B0604020202020204" pitchFamily="34" charset="0"/>
                        </a:rPr>
                        <a:t>16.210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effectLst/>
                          <a:latin typeface="Arial" panose="020B0604020202020204" pitchFamily="34" charset="0"/>
                        </a:rPr>
                        <a:t>15.006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effectLst/>
                          <a:latin typeface="Arial" panose="020B0604020202020204" pitchFamily="34" charset="0"/>
                        </a:rPr>
                        <a:t>-1.204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effectLst/>
                          <a:latin typeface="Arial" panose="020B060402020202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3761270"/>
                  </a:ext>
                </a:extLst>
              </a:tr>
              <a:tr h="454733">
                <a:tc>
                  <a:txBody>
                    <a:bodyPr/>
                    <a:lstStyle/>
                    <a:p>
                      <a:pPr algn="l" fontAlgn="b"/>
                      <a:r>
                        <a:rPr lang="es-CO" sz="1600" b="0" i="0" u="none" strike="noStrike">
                          <a:solidFill>
                            <a:srgbClr val="000000"/>
                          </a:solidFill>
                          <a:effectLst/>
                          <a:latin typeface="Arial" panose="020B0604020202020204" pitchFamily="34" charset="0"/>
                        </a:rPr>
                        <a:t>Días estancia de los egresos obstétricos (Partos, cesáreas y otros obstétricos)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effectLst/>
                          <a:latin typeface="Arial" panose="020B0604020202020204" pitchFamily="34" charset="0"/>
                        </a:rPr>
                        <a:t>2.591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effectLst/>
                          <a:latin typeface="Arial" panose="020B0604020202020204" pitchFamily="34" charset="0"/>
                        </a:rPr>
                        <a:t>2.780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effectLst/>
                          <a:latin typeface="Arial" panose="020B0604020202020204" pitchFamily="34" charset="0"/>
                        </a:rPr>
                        <a:t>189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effectLst/>
                          <a:latin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0554071"/>
                  </a:ext>
                </a:extLst>
              </a:tr>
              <a:tr h="454733">
                <a:tc>
                  <a:txBody>
                    <a:bodyPr/>
                    <a:lstStyle/>
                    <a:p>
                      <a:pPr algn="l" fontAlgn="b"/>
                      <a:r>
                        <a:rPr lang="es-CO" sz="1600" b="0" i="0" u="none" strike="noStrike">
                          <a:solidFill>
                            <a:srgbClr val="000000"/>
                          </a:solidFill>
                          <a:effectLst/>
                          <a:latin typeface="Arial" panose="020B0604020202020204" pitchFamily="34" charset="0"/>
                        </a:rPr>
                        <a:t>Días estancia de los egresos quirúrgicos (Sin Incluir partos, cesáreas y otros obstétricos)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effectLst/>
                          <a:latin typeface="Arial" panose="020B0604020202020204" pitchFamily="34" charset="0"/>
                        </a:rPr>
                        <a:t>2.746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effectLst/>
                          <a:latin typeface="Arial" panose="020B0604020202020204" pitchFamily="34" charset="0"/>
                        </a:rPr>
                        <a:t>3.024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effectLst/>
                          <a:latin typeface="Arial" panose="020B0604020202020204" pitchFamily="34" charset="0"/>
                        </a:rPr>
                        <a:t>278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effectLst/>
                          <a:latin typeface="Arial" panose="020B060402020202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7598736"/>
                  </a:ext>
                </a:extLst>
              </a:tr>
              <a:tr h="454733">
                <a:tc>
                  <a:txBody>
                    <a:bodyPr/>
                    <a:lstStyle/>
                    <a:p>
                      <a:pPr algn="l" fontAlgn="b"/>
                      <a:r>
                        <a:rPr lang="es-CO" sz="1600" b="0" i="0" u="none" strike="noStrike">
                          <a:solidFill>
                            <a:srgbClr val="000000"/>
                          </a:solidFill>
                          <a:effectLst/>
                          <a:latin typeface="Arial" panose="020B0604020202020204" pitchFamily="34" charset="0"/>
                        </a:rPr>
                        <a:t>Días estancia de los egresos No quirúrgicos (No incluye salud mental, partos, cesáreas y otros obstétricos)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effectLst/>
                          <a:latin typeface="Arial" panose="020B0604020202020204" pitchFamily="34" charset="0"/>
                        </a:rPr>
                        <a:t>10.867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effectLst/>
                          <a:latin typeface="Arial" panose="020B0604020202020204" pitchFamily="34" charset="0"/>
                        </a:rPr>
                        <a:t>9.172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effectLst/>
                          <a:latin typeface="Arial" panose="020B0604020202020204" pitchFamily="34" charset="0"/>
                        </a:rPr>
                        <a:t>-1.695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effectLst/>
                          <a:latin typeface="Arial" panose="020B060402020202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0613560"/>
                  </a:ext>
                </a:extLst>
              </a:tr>
              <a:tr h="233196">
                <a:tc>
                  <a:txBody>
                    <a:bodyPr/>
                    <a:lstStyle/>
                    <a:p>
                      <a:pPr algn="l" fontAlgn="b"/>
                      <a:r>
                        <a:rPr lang="es-CO" sz="1600" b="0" i="0" u="none" strike="noStrike">
                          <a:solidFill>
                            <a:srgbClr val="000000"/>
                          </a:solidFill>
                          <a:effectLst/>
                          <a:latin typeface="Arial" panose="020B0604020202020204" pitchFamily="34" charset="0"/>
                        </a:rPr>
                        <a:t>Días estancia de los egresos salud mental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effectLst/>
                          <a:latin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dirty="0">
                          <a:solidFill>
                            <a:srgbClr val="000000"/>
                          </a:solidFill>
                          <a:effectLst/>
                          <a:latin typeface="Arial" panose="020B060402020202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effectLst/>
                          <a:latin typeface="Arial" panose="020B060402020202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effectLst/>
                          <a:latin typeface="Arial" panose="020B060402020202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1472061"/>
                  </a:ext>
                </a:extLst>
              </a:tr>
              <a:tr h="233196">
                <a:tc>
                  <a:txBody>
                    <a:bodyPr/>
                    <a:lstStyle/>
                    <a:p>
                      <a:pPr algn="l" fontAlgn="b"/>
                      <a:r>
                        <a:rPr lang="es-CO" sz="1600" b="0" i="0" u="none" strike="noStrike">
                          <a:solidFill>
                            <a:srgbClr val="000000"/>
                          </a:solidFill>
                          <a:effectLst/>
                          <a:latin typeface="Arial" panose="020B0604020202020204" pitchFamily="34" charset="0"/>
                        </a:rPr>
                        <a:t>Total de días cama ocupados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effectLst/>
                          <a:latin typeface="Arial" panose="020B0604020202020204" pitchFamily="34" charset="0"/>
                        </a:rPr>
                        <a:t>15.372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kern="1200" dirty="0">
                          <a:solidFill>
                            <a:srgbClr val="000000"/>
                          </a:solidFill>
                          <a:effectLst/>
                          <a:latin typeface="Arial" panose="020B0604020202020204" pitchFamily="34" charset="0"/>
                          <a:ea typeface="+mn-ea"/>
                          <a:cs typeface="+mn-cs"/>
                        </a:rPr>
                        <a:t>14.338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kern="1200" dirty="0">
                          <a:solidFill>
                            <a:srgbClr val="000000"/>
                          </a:solidFill>
                          <a:effectLst/>
                          <a:latin typeface="Arial" panose="020B0604020202020204" pitchFamily="34" charset="0"/>
                          <a:ea typeface="+mn-ea"/>
                          <a:cs typeface="+mn-cs"/>
                        </a:rPr>
                        <a:t>-1.034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kern="1200" dirty="0">
                          <a:solidFill>
                            <a:srgbClr val="000000"/>
                          </a:solidFill>
                          <a:effectLst/>
                          <a:latin typeface="Arial" panose="020B0604020202020204" pitchFamily="34" charset="0"/>
                          <a:ea typeface="+mn-ea"/>
                          <a:cs typeface="+mn-cs"/>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733786"/>
                  </a:ext>
                </a:extLst>
              </a:tr>
              <a:tr h="233196">
                <a:tc>
                  <a:txBody>
                    <a:bodyPr/>
                    <a:lstStyle/>
                    <a:p>
                      <a:pPr algn="l" fontAlgn="b"/>
                      <a:r>
                        <a:rPr lang="es-CO" sz="1600" b="0" i="0" u="none" strike="noStrike">
                          <a:solidFill>
                            <a:srgbClr val="000000"/>
                          </a:solidFill>
                          <a:effectLst/>
                          <a:latin typeface="Arial" panose="020B0604020202020204" pitchFamily="34" charset="0"/>
                        </a:rPr>
                        <a:t>Total de días cama disponibles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effectLst/>
                          <a:latin typeface="Arial" panose="020B0604020202020204" pitchFamily="34" charset="0"/>
                        </a:rPr>
                        <a:t>18.819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effectLst/>
                          <a:latin typeface="Arial" panose="020B0604020202020204" pitchFamily="34" charset="0"/>
                        </a:rPr>
                        <a:t>18.631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effectLst/>
                          <a:latin typeface="Arial" panose="020B0604020202020204" pitchFamily="34" charset="0"/>
                        </a:rPr>
                        <a:t>-188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dirty="0">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9635553"/>
                  </a:ext>
                </a:extLst>
              </a:tr>
            </a:tbl>
          </a:graphicData>
        </a:graphic>
      </p:graphicFrame>
    </p:spTree>
    <p:extLst>
      <p:ext uri="{BB962C8B-B14F-4D97-AF65-F5344CB8AC3E}">
        <p14:creationId xmlns:p14="http://schemas.microsoft.com/office/powerpoint/2010/main" val="705600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6 Imagen" descr="San Juan Bautista copia.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9569" y="109663"/>
            <a:ext cx="648921" cy="76097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OSPITAL&#10;SAN JUAN BAUTISTA E.S.E.&#10;Chaparral - Tolim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7220" y="109663"/>
            <a:ext cx="2778854" cy="69279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50087" y="5988326"/>
            <a:ext cx="4728754" cy="869674"/>
          </a:xfrm>
          <a:prstGeom prst="rect">
            <a:avLst/>
          </a:prstGeom>
        </p:spPr>
      </p:pic>
      <p:pic>
        <p:nvPicPr>
          <p:cNvPr id="16" name="Imagen 1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988326"/>
            <a:ext cx="3756074" cy="869674"/>
          </a:xfrm>
          <a:prstGeom prst="rect">
            <a:avLst/>
          </a:prstGeom>
        </p:spPr>
      </p:pic>
      <p:pic>
        <p:nvPicPr>
          <p:cNvPr id="17" name="Imagen 1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878840" y="5988326"/>
            <a:ext cx="4313159" cy="869674"/>
          </a:xfrm>
          <a:prstGeom prst="rect">
            <a:avLst/>
          </a:prstGeom>
        </p:spPr>
      </p:pic>
      <p:sp>
        <p:nvSpPr>
          <p:cNvPr id="13" name="Rectángulo 12"/>
          <p:cNvSpPr/>
          <p:nvPr/>
        </p:nvSpPr>
        <p:spPr>
          <a:xfrm>
            <a:off x="4276094" y="166985"/>
            <a:ext cx="3558668" cy="646331"/>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3600" dirty="0">
                <a:ln w="0"/>
                <a:effectLst>
                  <a:outerShdw blurRad="38100" dist="19050" dir="2700000" algn="tl" rotWithShape="0">
                    <a:schemeClr val="dk1">
                      <a:alpha val="40000"/>
                    </a:schemeClr>
                  </a:outerShdw>
                </a:effectLst>
              </a:rPr>
              <a:t>HOSPITALIZACIÓN</a:t>
            </a:r>
            <a:endParaRPr lang="es-ES" sz="36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10" name="Gráfico 9">
            <a:extLst>
              <a:ext uri="{FF2B5EF4-FFF2-40B4-BE49-F238E27FC236}">
                <a16:creationId xmlns:a16="http://schemas.microsoft.com/office/drawing/2014/main" id="{DECF83A3-A26A-412E-A72F-3AE13CB0C4FB}"/>
              </a:ext>
            </a:extLst>
          </p:cNvPr>
          <p:cNvGraphicFramePr>
            <a:graphicFrameLocks/>
          </p:cNvGraphicFramePr>
          <p:nvPr>
            <p:extLst>
              <p:ext uri="{D42A27DB-BD31-4B8C-83A1-F6EECF244321}">
                <p14:modId xmlns:p14="http://schemas.microsoft.com/office/powerpoint/2010/main" val="4087630480"/>
              </p:ext>
            </p:extLst>
          </p:nvPr>
        </p:nvGraphicFramePr>
        <p:xfrm>
          <a:off x="977219" y="870638"/>
          <a:ext cx="10438925" cy="5117687"/>
        </p:xfrm>
        <a:graphic>
          <a:graphicData uri="http://schemas.openxmlformats.org/drawingml/2006/chart">
            <c:chart xmlns:c="http://schemas.openxmlformats.org/drawingml/2006/chart" xmlns:r="http://schemas.openxmlformats.org/officeDocument/2006/relationships" r:id="rId6"/>
          </a:graphicData>
        </a:graphic>
      </p:graphicFrame>
      <p:pic>
        <p:nvPicPr>
          <p:cNvPr id="12" name="Picture 2" descr="Resultado de imagen para HOSPITALIZACION ICONO">
            <a:extLst>
              <a:ext uri="{FF2B5EF4-FFF2-40B4-BE49-F238E27FC236}">
                <a16:creationId xmlns:a16="http://schemas.microsoft.com/office/drawing/2014/main" id="{41B15BCA-2316-4D3F-8160-84A30B929756}"/>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0647676" y="109663"/>
            <a:ext cx="1329380" cy="1329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8759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6 Imagen" descr="San Juan Bautista copia.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9569" y="109663"/>
            <a:ext cx="648921" cy="76097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OSPITAL&#10;SAN JUAN BAUTISTA E.S.E.&#10;Chaparral - Tolim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7220" y="109663"/>
            <a:ext cx="2778854" cy="69279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50087" y="5988326"/>
            <a:ext cx="4728754" cy="869674"/>
          </a:xfrm>
          <a:prstGeom prst="rect">
            <a:avLst/>
          </a:prstGeom>
        </p:spPr>
      </p:pic>
      <p:pic>
        <p:nvPicPr>
          <p:cNvPr id="16" name="Imagen 1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988326"/>
            <a:ext cx="3756074" cy="869674"/>
          </a:xfrm>
          <a:prstGeom prst="rect">
            <a:avLst/>
          </a:prstGeom>
        </p:spPr>
      </p:pic>
      <p:pic>
        <p:nvPicPr>
          <p:cNvPr id="17" name="Imagen 1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878840" y="5988326"/>
            <a:ext cx="4313159" cy="869674"/>
          </a:xfrm>
          <a:prstGeom prst="rect">
            <a:avLst/>
          </a:prstGeom>
        </p:spPr>
      </p:pic>
      <p:sp>
        <p:nvSpPr>
          <p:cNvPr id="18" name="Rectángulo 17"/>
          <p:cNvSpPr/>
          <p:nvPr/>
        </p:nvSpPr>
        <p:spPr>
          <a:xfrm>
            <a:off x="5165389" y="403049"/>
            <a:ext cx="1771640" cy="646331"/>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3600" dirty="0">
                <a:ln w="0"/>
                <a:effectLst>
                  <a:outerShdw blurRad="38100" dist="19050" dir="2700000" algn="tl" rotWithShape="0">
                    <a:schemeClr val="dk1">
                      <a:alpha val="40000"/>
                    </a:schemeClr>
                  </a:outerShdw>
                </a:effectLst>
              </a:rPr>
              <a:t>CIRUGÍA</a:t>
            </a:r>
            <a:endParaRPr lang="es-ES" sz="36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3" name="Tabla 2">
            <a:extLst>
              <a:ext uri="{FF2B5EF4-FFF2-40B4-BE49-F238E27FC236}">
                <a16:creationId xmlns:a16="http://schemas.microsoft.com/office/drawing/2014/main" id="{952A6C15-9BC2-41DC-ADD1-672E963564A2}"/>
              </a:ext>
            </a:extLst>
          </p:cNvPr>
          <p:cNvGraphicFramePr>
            <a:graphicFrameLocks noGrp="1"/>
          </p:cNvGraphicFramePr>
          <p:nvPr>
            <p:extLst>
              <p:ext uri="{D42A27DB-BD31-4B8C-83A1-F6EECF244321}">
                <p14:modId xmlns:p14="http://schemas.microsoft.com/office/powerpoint/2010/main" val="4061402373"/>
              </p:ext>
            </p:extLst>
          </p:nvPr>
        </p:nvGraphicFramePr>
        <p:xfrm>
          <a:off x="977220" y="1341220"/>
          <a:ext cx="10147979" cy="4465059"/>
        </p:xfrm>
        <a:graphic>
          <a:graphicData uri="http://schemas.openxmlformats.org/drawingml/2006/table">
            <a:tbl>
              <a:tblPr/>
              <a:tblGrid>
                <a:gridCol w="4245944">
                  <a:extLst>
                    <a:ext uri="{9D8B030D-6E8A-4147-A177-3AD203B41FA5}">
                      <a16:colId xmlns:a16="http://schemas.microsoft.com/office/drawing/2014/main" val="3057530111"/>
                    </a:ext>
                  </a:extLst>
                </a:gridCol>
                <a:gridCol w="1316181">
                  <a:extLst>
                    <a:ext uri="{9D8B030D-6E8A-4147-A177-3AD203B41FA5}">
                      <a16:colId xmlns:a16="http://schemas.microsoft.com/office/drawing/2014/main" val="2198332187"/>
                    </a:ext>
                  </a:extLst>
                </a:gridCol>
                <a:gridCol w="1233055">
                  <a:extLst>
                    <a:ext uri="{9D8B030D-6E8A-4147-A177-3AD203B41FA5}">
                      <a16:colId xmlns:a16="http://schemas.microsoft.com/office/drawing/2014/main" val="754300490"/>
                    </a:ext>
                  </a:extLst>
                </a:gridCol>
                <a:gridCol w="1787236">
                  <a:extLst>
                    <a:ext uri="{9D8B030D-6E8A-4147-A177-3AD203B41FA5}">
                      <a16:colId xmlns:a16="http://schemas.microsoft.com/office/drawing/2014/main" val="715249778"/>
                    </a:ext>
                  </a:extLst>
                </a:gridCol>
                <a:gridCol w="1565563">
                  <a:extLst>
                    <a:ext uri="{9D8B030D-6E8A-4147-A177-3AD203B41FA5}">
                      <a16:colId xmlns:a16="http://schemas.microsoft.com/office/drawing/2014/main" val="1684500549"/>
                    </a:ext>
                  </a:extLst>
                </a:gridCol>
              </a:tblGrid>
              <a:tr h="532002">
                <a:tc rowSpan="2">
                  <a:txBody>
                    <a:bodyPr/>
                    <a:lstStyle/>
                    <a:p>
                      <a:pPr algn="ctr" fontAlgn="b"/>
                      <a:r>
                        <a:rPr lang="es-CO" sz="2400" b="1" i="0" u="none" strike="noStrike">
                          <a:solidFill>
                            <a:srgbClr val="000000"/>
                          </a:solidFill>
                          <a:effectLst/>
                          <a:latin typeface="Arial" panose="020B0604020202020204" pitchFamily="34" charset="0"/>
                        </a:rPr>
                        <a:t>CONCEPTO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s-CO" sz="2400" b="1" i="0" u="none" strike="noStrike">
                          <a:solidFill>
                            <a:srgbClr val="000000"/>
                          </a:solidFill>
                          <a:effectLst/>
                          <a:latin typeface="Arial" panose="020B0604020202020204" pitchFamily="34" charset="0"/>
                        </a:rPr>
                        <a:t>TOTAL 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s-CO" sz="2400" b="1" i="0" u="none" strike="noStrike">
                          <a:solidFill>
                            <a:srgbClr val="000000"/>
                          </a:solidFill>
                          <a:effectLst/>
                          <a:latin typeface="Arial" panose="020B0604020202020204" pitchFamily="34" charset="0"/>
                        </a:rPr>
                        <a:t>TOTAL 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CO" sz="2400" b="1" i="0" u="none" strike="noStrike">
                          <a:solidFill>
                            <a:srgbClr val="000000"/>
                          </a:solidFill>
                          <a:effectLst/>
                          <a:latin typeface="Arial" panose="020B0604020202020204" pitchFamily="34" charset="0"/>
                        </a:rPr>
                        <a:t>VARIACION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271888040"/>
                  </a:ext>
                </a:extLst>
              </a:tr>
              <a:tr h="1064004">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l" fontAlgn="b"/>
                      <a:r>
                        <a:rPr lang="es-CO" sz="2400" b="1" i="0" u="none" strike="noStrike">
                          <a:solidFill>
                            <a:srgbClr val="000000"/>
                          </a:solidFill>
                          <a:effectLst/>
                          <a:latin typeface="Arial" panose="020B0604020202020204" pitchFamily="34" charset="0"/>
                        </a:rPr>
                        <a:t>ABSOLUTA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2400" b="1" i="0" u="none" strike="noStrike">
                          <a:solidFill>
                            <a:srgbClr val="000000"/>
                          </a:solidFill>
                          <a:effectLst/>
                          <a:latin typeface="Arial" panose="020B0604020202020204" pitchFamily="34" charset="0"/>
                        </a:rPr>
                        <a:t>RELATIVA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7621990"/>
                  </a:ext>
                </a:extLst>
              </a:tr>
              <a:tr h="532002">
                <a:tc>
                  <a:txBody>
                    <a:bodyPr/>
                    <a:lstStyle/>
                    <a:p>
                      <a:pPr algn="l" fontAlgn="b"/>
                      <a:r>
                        <a:rPr lang="es-CO" sz="2400" b="0" i="0" u="none" strike="noStrike">
                          <a:solidFill>
                            <a:srgbClr val="000000"/>
                          </a:solidFill>
                          <a:effectLst/>
                          <a:latin typeface="Arial" panose="020B0604020202020204" pitchFamily="34" charset="0"/>
                        </a:rPr>
                        <a:t>Total de cirugías realizadas (Sin incluir partos y cesáreas)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400" b="0" i="0" u="none" strike="noStrike">
                          <a:solidFill>
                            <a:srgbClr val="000000"/>
                          </a:solidFill>
                          <a:effectLst/>
                          <a:latin typeface="Arial" panose="020B0604020202020204" pitchFamily="34" charset="0"/>
                        </a:rPr>
                        <a:t>4.488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400" b="0" i="0" u="none" strike="noStrike">
                          <a:solidFill>
                            <a:srgbClr val="000000"/>
                          </a:solidFill>
                          <a:effectLst/>
                          <a:latin typeface="Arial" panose="020B0604020202020204" pitchFamily="34" charset="0"/>
                        </a:rPr>
                        <a:t>4.557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400" b="0" i="0" u="none" strike="noStrike">
                          <a:solidFill>
                            <a:srgbClr val="000000"/>
                          </a:solidFill>
                          <a:effectLst/>
                          <a:latin typeface="Arial" panose="020B0604020202020204" pitchFamily="34" charset="0"/>
                        </a:rPr>
                        <a:t>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4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4228240"/>
                  </a:ext>
                </a:extLst>
              </a:tr>
              <a:tr h="532002">
                <a:tc>
                  <a:txBody>
                    <a:bodyPr/>
                    <a:lstStyle/>
                    <a:p>
                      <a:pPr algn="l" fontAlgn="b"/>
                      <a:r>
                        <a:rPr lang="es-CO" sz="2400" b="0" i="0" u="none" strike="noStrike">
                          <a:solidFill>
                            <a:srgbClr val="000000"/>
                          </a:solidFill>
                          <a:effectLst/>
                          <a:latin typeface="Arial" panose="020B0604020202020204" pitchFamily="34" charset="0"/>
                        </a:rPr>
                        <a:t>Cirugías grupos 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400" b="0" i="0" u="none" strike="noStrike">
                          <a:solidFill>
                            <a:srgbClr val="000000"/>
                          </a:solidFill>
                          <a:effectLst/>
                          <a:latin typeface="Arial" panose="020B0604020202020204" pitchFamily="34" charset="0"/>
                        </a:rPr>
                        <a:t>1.857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400" b="0" i="0" u="none" strike="noStrike">
                          <a:solidFill>
                            <a:srgbClr val="000000"/>
                          </a:solidFill>
                          <a:effectLst/>
                          <a:latin typeface="Arial" panose="020B0604020202020204" pitchFamily="34" charset="0"/>
                        </a:rPr>
                        <a:t>2.035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400" b="0" i="0" u="none" strike="noStrike">
                          <a:solidFill>
                            <a:srgbClr val="000000"/>
                          </a:solidFill>
                          <a:effectLst/>
                          <a:latin typeface="Arial" panose="020B0604020202020204" pitchFamily="34" charset="0"/>
                        </a:rPr>
                        <a:t>178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400" b="0" i="0" u="none" strike="noStrike">
                          <a:solidFill>
                            <a:srgbClr val="000000"/>
                          </a:solidFill>
                          <a:effectLst/>
                          <a:latin typeface="Arial" panose="020B060402020202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5371180"/>
                  </a:ext>
                </a:extLst>
              </a:tr>
              <a:tr h="532002">
                <a:tc>
                  <a:txBody>
                    <a:bodyPr/>
                    <a:lstStyle/>
                    <a:p>
                      <a:pPr algn="l" fontAlgn="b"/>
                      <a:r>
                        <a:rPr lang="es-CO" sz="2400" b="0" i="0" u="none" strike="noStrike">
                          <a:solidFill>
                            <a:srgbClr val="000000"/>
                          </a:solidFill>
                          <a:effectLst/>
                          <a:latin typeface="Arial" panose="020B0604020202020204" pitchFamily="34" charset="0"/>
                        </a:rPr>
                        <a:t>Cirugías grupos 7-10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400" b="0" i="0" u="none" strike="noStrike">
                          <a:solidFill>
                            <a:srgbClr val="000000"/>
                          </a:solidFill>
                          <a:effectLst/>
                          <a:latin typeface="Arial" panose="020B0604020202020204" pitchFamily="34" charset="0"/>
                        </a:rPr>
                        <a:t>2.158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400" b="0" i="0" u="none" strike="noStrike">
                          <a:solidFill>
                            <a:srgbClr val="000000"/>
                          </a:solidFill>
                          <a:effectLst/>
                          <a:latin typeface="Arial" panose="020B0604020202020204" pitchFamily="34" charset="0"/>
                        </a:rPr>
                        <a:t>2.291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400" b="0" i="0" u="none" strike="noStrike">
                          <a:solidFill>
                            <a:srgbClr val="000000"/>
                          </a:solidFill>
                          <a:effectLst/>
                          <a:latin typeface="Arial" panose="020B0604020202020204" pitchFamily="34" charset="0"/>
                        </a:rPr>
                        <a:t>133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400" b="0" i="0" u="none" strike="noStrike">
                          <a:solidFill>
                            <a:srgbClr val="000000"/>
                          </a:solidFill>
                          <a:effectLst/>
                          <a:latin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0150224"/>
                  </a:ext>
                </a:extLst>
              </a:tr>
              <a:tr h="532002">
                <a:tc>
                  <a:txBody>
                    <a:bodyPr/>
                    <a:lstStyle/>
                    <a:p>
                      <a:pPr algn="l" fontAlgn="b"/>
                      <a:r>
                        <a:rPr lang="es-CO" sz="2400" b="0" i="0" u="none" strike="noStrike">
                          <a:solidFill>
                            <a:srgbClr val="000000"/>
                          </a:solidFill>
                          <a:effectLst/>
                          <a:latin typeface="Arial" panose="020B0604020202020204" pitchFamily="34" charset="0"/>
                        </a:rPr>
                        <a:t>Cirugías grupos 11-13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400" b="0" i="0" u="none" strike="noStrike">
                          <a:solidFill>
                            <a:srgbClr val="000000"/>
                          </a:solidFill>
                          <a:effectLst/>
                          <a:latin typeface="Arial" panose="020B0604020202020204" pitchFamily="34" charset="0"/>
                        </a:rPr>
                        <a:t>416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400" b="0" i="0" u="none" strike="noStrike">
                          <a:solidFill>
                            <a:srgbClr val="000000"/>
                          </a:solidFill>
                          <a:effectLst/>
                          <a:latin typeface="Arial" panose="020B0604020202020204" pitchFamily="34" charset="0"/>
                        </a:rPr>
                        <a:t>190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400" b="0" i="0" u="none" strike="noStrike">
                          <a:solidFill>
                            <a:srgbClr val="000000"/>
                          </a:solidFill>
                          <a:effectLst/>
                          <a:latin typeface="Arial" panose="020B0604020202020204" pitchFamily="34" charset="0"/>
                        </a:rPr>
                        <a:t>-226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400" b="0" i="0" u="none" strike="noStrike">
                          <a:solidFill>
                            <a:srgbClr val="000000"/>
                          </a:solidFill>
                          <a:effectLst/>
                          <a:latin typeface="Arial" panose="020B0604020202020204" pitchFamily="34" charset="0"/>
                        </a:rPr>
                        <a:t>-119%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424934"/>
                  </a:ext>
                </a:extLst>
              </a:tr>
              <a:tr h="532002">
                <a:tc>
                  <a:txBody>
                    <a:bodyPr/>
                    <a:lstStyle/>
                    <a:p>
                      <a:pPr algn="l" fontAlgn="b"/>
                      <a:r>
                        <a:rPr lang="es-CO" sz="2400" b="0" i="0" u="none" strike="noStrike">
                          <a:solidFill>
                            <a:srgbClr val="000000"/>
                          </a:solidFill>
                          <a:effectLst/>
                          <a:latin typeface="Arial" panose="020B0604020202020204" pitchFamily="34" charset="0"/>
                        </a:rPr>
                        <a:t>Cirugías grupos 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400" b="0" i="0" u="none" strike="noStrike">
                          <a:solidFill>
                            <a:srgbClr val="000000"/>
                          </a:solidFill>
                          <a:effectLst/>
                          <a:latin typeface="Arial" panose="020B0604020202020204" pitchFamily="34" charset="0"/>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400" b="0" i="0" u="none" strike="noStrike">
                          <a:solidFill>
                            <a:srgbClr val="000000"/>
                          </a:solidFill>
                          <a:effectLst/>
                          <a:latin typeface="Arial" panose="020B0604020202020204" pitchFamily="34" charset="0"/>
                        </a:rPr>
                        <a:t>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400" b="0" i="0" u="none" strike="noStrike">
                          <a:solidFill>
                            <a:srgbClr val="000000"/>
                          </a:solidFill>
                          <a:effectLst/>
                          <a:latin typeface="Arial" panose="020B060402020202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400" b="0" i="0" u="none" strike="noStrike" dirty="0">
                          <a:solidFill>
                            <a:srgbClr val="000000"/>
                          </a:solidFill>
                          <a:effectLst/>
                          <a:latin typeface="Arial" panose="020B0604020202020204" pitchFamily="34" charset="0"/>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1729622"/>
                  </a:ext>
                </a:extLst>
              </a:tr>
            </a:tbl>
          </a:graphicData>
        </a:graphic>
      </p:graphicFrame>
    </p:spTree>
    <p:extLst>
      <p:ext uri="{BB962C8B-B14F-4D97-AF65-F5344CB8AC3E}">
        <p14:creationId xmlns:p14="http://schemas.microsoft.com/office/powerpoint/2010/main" val="35513405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6 Imagen" descr="San Juan Bautista copia.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9569" y="109663"/>
            <a:ext cx="648921" cy="76097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OSPITAL&#10;SAN JUAN BAUTISTA E.S.E.&#10;Chaparral - Tolim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7220" y="109663"/>
            <a:ext cx="2778854" cy="69279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50087" y="5988326"/>
            <a:ext cx="4728754" cy="869674"/>
          </a:xfrm>
          <a:prstGeom prst="rect">
            <a:avLst/>
          </a:prstGeom>
        </p:spPr>
      </p:pic>
      <p:pic>
        <p:nvPicPr>
          <p:cNvPr id="16" name="Imagen 1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988326"/>
            <a:ext cx="3756074" cy="869674"/>
          </a:xfrm>
          <a:prstGeom prst="rect">
            <a:avLst/>
          </a:prstGeom>
        </p:spPr>
      </p:pic>
      <p:pic>
        <p:nvPicPr>
          <p:cNvPr id="17" name="Imagen 1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878840" y="5988326"/>
            <a:ext cx="4313159" cy="869674"/>
          </a:xfrm>
          <a:prstGeom prst="rect">
            <a:avLst/>
          </a:prstGeom>
        </p:spPr>
      </p:pic>
      <p:sp>
        <p:nvSpPr>
          <p:cNvPr id="15" name="Rectángulo 14"/>
          <p:cNvSpPr/>
          <p:nvPr/>
        </p:nvSpPr>
        <p:spPr>
          <a:xfrm>
            <a:off x="5262372" y="364510"/>
            <a:ext cx="1771640" cy="646331"/>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3600" dirty="0">
                <a:ln w="0"/>
                <a:effectLst>
                  <a:outerShdw blurRad="38100" dist="19050" dir="2700000" algn="tl" rotWithShape="0">
                    <a:schemeClr val="dk1">
                      <a:alpha val="40000"/>
                    </a:schemeClr>
                  </a:outerShdw>
                </a:effectLst>
              </a:rPr>
              <a:t>CIRUGÍA</a:t>
            </a:r>
            <a:endParaRPr lang="es-ES" sz="36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13" name="Gráfico 12">
            <a:extLst>
              <a:ext uri="{FF2B5EF4-FFF2-40B4-BE49-F238E27FC236}">
                <a16:creationId xmlns:a16="http://schemas.microsoft.com/office/drawing/2014/main" id="{371B9176-E755-45F9-BDCC-BA66931593C6}"/>
              </a:ext>
            </a:extLst>
          </p:cNvPr>
          <p:cNvGraphicFramePr>
            <a:graphicFrameLocks/>
          </p:cNvGraphicFramePr>
          <p:nvPr>
            <p:extLst>
              <p:ext uri="{D42A27DB-BD31-4B8C-83A1-F6EECF244321}">
                <p14:modId xmlns:p14="http://schemas.microsoft.com/office/powerpoint/2010/main" val="678345053"/>
              </p:ext>
            </p:extLst>
          </p:nvPr>
        </p:nvGraphicFramePr>
        <p:xfrm>
          <a:off x="977220" y="1066799"/>
          <a:ext cx="10341944" cy="4809611"/>
        </p:xfrm>
        <a:graphic>
          <a:graphicData uri="http://schemas.openxmlformats.org/drawingml/2006/chart">
            <c:chart xmlns:c="http://schemas.openxmlformats.org/drawingml/2006/chart" xmlns:r="http://schemas.openxmlformats.org/officeDocument/2006/relationships" r:id="rId6"/>
          </a:graphicData>
        </a:graphic>
      </p:graphicFrame>
      <p:pic>
        <p:nvPicPr>
          <p:cNvPr id="14" name="Picture 2" descr="Resultado de imagen para QUIROFANO ICONO">
            <a:extLst>
              <a:ext uri="{FF2B5EF4-FFF2-40B4-BE49-F238E27FC236}">
                <a16:creationId xmlns:a16="http://schemas.microsoft.com/office/drawing/2014/main" id="{AF4481A7-9452-4BEA-ADD2-9FC7E0FAF22F}"/>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b="17217"/>
          <a:stretch/>
        </p:blipFill>
        <p:spPr bwMode="auto">
          <a:xfrm rot="20389014">
            <a:off x="8985002" y="-3077"/>
            <a:ext cx="3120219" cy="258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2186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6 Imagen" descr="San Juan Bautista copia.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9569" y="109663"/>
            <a:ext cx="648921" cy="76097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OSPITAL&#10;SAN JUAN BAUTISTA E.S.E.&#10;Chaparral - Tolim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7220" y="109663"/>
            <a:ext cx="2778854" cy="692790"/>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988326"/>
            <a:ext cx="3756074" cy="869674"/>
          </a:xfrm>
          <a:prstGeom prst="rect">
            <a:avLst/>
          </a:prstGeom>
        </p:spPr>
      </p:pic>
      <p:pic>
        <p:nvPicPr>
          <p:cNvPr id="17" name="Imagen 1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78840" y="5988326"/>
            <a:ext cx="4313159" cy="869674"/>
          </a:xfrm>
          <a:prstGeom prst="rect">
            <a:avLst/>
          </a:prstGeom>
        </p:spPr>
      </p:pic>
      <p:pic>
        <p:nvPicPr>
          <p:cNvPr id="8" name="Imagen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150087" y="5988326"/>
            <a:ext cx="4728754" cy="869674"/>
          </a:xfrm>
          <a:prstGeom prst="rect">
            <a:avLst/>
          </a:prstGeom>
        </p:spPr>
      </p:pic>
      <p:sp>
        <p:nvSpPr>
          <p:cNvPr id="15" name="Rectángulo 14"/>
          <p:cNvSpPr/>
          <p:nvPr/>
        </p:nvSpPr>
        <p:spPr>
          <a:xfrm>
            <a:off x="3756074" y="156122"/>
            <a:ext cx="7317837" cy="646331"/>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3600" dirty="0">
                <a:ln w="0"/>
                <a:effectLst>
                  <a:outerShdw blurRad="38100" dist="19050" dir="2700000" algn="tl" rotWithShape="0">
                    <a:schemeClr val="dk1">
                      <a:alpha val="40000"/>
                    </a:schemeClr>
                  </a:outerShdw>
                </a:effectLst>
              </a:rPr>
              <a:t>APOYO DIAGNOSTICO Y TERAPÉUTICO</a:t>
            </a:r>
            <a:endParaRPr lang="es-ES" sz="36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2" name="Tabla 1">
            <a:extLst>
              <a:ext uri="{FF2B5EF4-FFF2-40B4-BE49-F238E27FC236}">
                <a16:creationId xmlns:a16="http://schemas.microsoft.com/office/drawing/2014/main" id="{E7F740D4-0B66-45B2-9032-7A0140976835}"/>
              </a:ext>
            </a:extLst>
          </p:cNvPr>
          <p:cNvGraphicFramePr>
            <a:graphicFrameLocks noGrp="1"/>
          </p:cNvGraphicFramePr>
          <p:nvPr>
            <p:extLst>
              <p:ext uri="{D42A27DB-BD31-4B8C-83A1-F6EECF244321}">
                <p14:modId xmlns:p14="http://schemas.microsoft.com/office/powerpoint/2010/main" val="3104192616"/>
              </p:ext>
            </p:extLst>
          </p:nvPr>
        </p:nvGraphicFramePr>
        <p:xfrm>
          <a:off x="1005445" y="1031975"/>
          <a:ext cx="10181110" cy="4726829"/>
        </p:xfrm>
        <a:graphic>
          <a:graphicData uri="http://schemas.openxmlformats.org/drawingml/2006/table">
            <a:tbl>
              <a:tblPr/>
              <a:tblGrid>
                <a:gridCol w="5183320">
                  <a:extLst>
                    <a:ext uri="{9D8B030D-6E8A-4147-A177-3AD203B41FA5}">
                      <a16:colId xmlns:a16="http://schemas.microsoft.com/office/drawing/2014/main" val="3851019911"/>
                    </a:ext>
                  </a:extLst>
                </a:gridCol>
                <a:gridCol w="1007165">
                  <a:extLst>
                    <a:ext uri="{9D8B030D-6E8A-4147-A177-3AD203B41FA5}">
                      <a16:colId xmlns:a16="http://schemas.microsoft.com/office/drawing/2014/main" val="3086891208"/>
                    </a:ext>
                  </a:extLst>
                </a:gridCol>
                <a:gridCol w="1033670">
                  <a:extLst>
                    <a:ext uri="{9D8B030D-6E8A-4147-A177-3AD203B41FA5}">
                      <a16:colId xmlns:a16="http://schemas.microsoft.com/office/drawing/2014/main" val="1402417885"/>
                    </a:ext>
                  </a:extLst>
                </a:gridCol>
                <a:gridCol w="1577009">
                  <a:extLst>
                    <a:ext uri="{9D8B030D-6E8A-4147-A177-3AD203B41FA5}">
                      <a16:colId xmlns:a16="http://schemas.microsoft.com/office/drawing/2014/main" val="819033031"/>
                    </a:ext>
                  </a:extLst>
                </a:gridCol>
                <a:gridCol w="1379946">
                  <a:extLst>
                    <a:ext uri="{9D8B030D-6E8A-4147-A177-3AD203B41FA5}">
                      <a16:colId xmlns:a16="http://schemas.microsoft.com/office/drawing/2014/main" val="899105639"/>
                    </a:ext>
                  </a:extLst>
                </a:gridCol>
              </a:tblGrid>
              <a:tr h="501954">
                <a:tc rowSpan="2">
                  <a:txBody>
                    <a:bodyPr/>
                    <a:lstStyle/>
                    <a:p>
                      <a:pPr algn="ctr" fontAlgn="b"/>
                      <a:r>
                        <a:rPr lang="es-CO" sz="2000" b="1" i="0" u="none" strike="noStrike">
                          <a:solidFill>
                            <a:srgbClr val="000000"/>
                          </a:solidFill>
                          <a:effectLst/>
                          <a:latin typeface="Arial" panose="020B0604020202020204" pitchFamily="34" charset="0"/>
                        </a:rPr>
                        <a:t>CONCEPTO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s-CO" sz="2000" b="1" i="0" u="none" strike="noStrike">
                          <a:solidFill>
                            <a:srgbClr val="000000"/>
                          </a:solidFill>
                          <a:effectLst/>
                          <a:latin typeface="Arial" panose="020B0604020202020204" pitchFamily="34" charset="0"/>
                        </a:rPr>
                        <a:t>TOTAL 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s-CO" sz="2000" b="1" i="0" u="none" strike="noStrike">
                          <a:solidFill>
                            <a:srgbClr val="000000"/>
                          </a:solidFill>
                          <a:effectLst/>
                          <a:latin typeface="Arial" panose="020B0604020202020204" pitchFamily="34" charset="0"/>
                        </a:rPr>
                        <a:t>TOTAL 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CO" sz="2000" b="1" i="0" u="none" strike="noStrike">
                          <a:solidFill>
                            <a:srgbClr val="000000"/>
                          </a:solidFill>
                          <a:effectLst/>
                          <a:latin typeface="Arial" panose="020B0604020202020204" pitchFamily="34" charset="0"/>
                        </a:rPr>
                        <a:t>VARIACION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25785380"/>
                  </a:ext>
                </a:extLst>
              </a:tr>
              <a:tr h="1003907">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l" fontAlgn="b"/>
                      <a:r>
                        <a:rPr lang="es-CO" sz="2000" b="1" i="0" u="none" strike="noStrike">
                          <a:solidFill>
                            <a:srgbClr val="000000"/>
                          </a:solidFill>
                          <a:effectLst/>
                          <a:latin typeface="Arial" panose="020B0604020202020204" pitchFamily="34" charset="0"/>
                        </a:rPr>
                        <a:t>ABSOLUTA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2000" b="1" i="0" u="none" strike="noStrike">
                          <a:solidFill>
                            <a:srgbClr val="000000"/>
                          </a:solidFill>
                          <a:effectLst/>
                          <a:latin typeface="Arial" panose="020B0604020202020204" pitchFamily="34" charset="0"/>
                        </a:rPr>
                        <a:t>RELATIVA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8612793"/>
                  </a:ext>
                </a:extLst>
              </a:tr>
              <a:tr h="501954">
                <a:tc>
                  <a:txBody>
                    <a:bodyPr/>
                    <a:lstStyle/>
                    <a:p>
                      <a:pPr algn="l" fontAlgn="b"/>
                      <a:r>
                        <a:rPr lang="es-CO" sz="2000" b="0" i="0" u="none" strike="noStrike">
                          <a:solidFill>
                            <a:srgbClr val="000000"/>
                          </a:solidFill>
                          <a:effectLst/>
                          <a:latin typeface="Arial" panose="020B0604020202020204" pitchFamily="34" charset="0"/>
                        </a:rPr>
                        <a:t>Exámenes de laboratorio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000" b="0" i="0" u="none" strike="noStrike">
                          <a:solidFill>
                            <a:srgbClr val="000000"/>
                          </a:solidFill>
                          <a:effectLst/>
                          <a:latin typeface="Arial" panose="020B0604020202020204" pitchFamily="34" charset="0"/>
                        </a:rPr>
                        <a:t>222.153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000" b="0" i="0" u="none" strike="noStrike">
                          <a:solidFill>
                            <a:srgbClr val="000000"/>
                          </a:solidFill>
                          <a:effectLst/>
                          <a:latin typeface="Arial" panose="020B0604020202020204" pitchFamily="34" charset="0"/>
                        </a:rPr>
                        <a:t>213.510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000" b="0" i="0" u="none" strike="noStrike">
                          <a:solidFill>
                            <a:srgbClr val="000000"/>
                          </a:solidFill>
                          <a:effectLst/>
                          <a:latin typeface="Arial" panose="020B0604020202020204" pitchFamily="34" charset="0"/>
                        </a:rPr>
                        <a:t>-8.643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000" b="0" i="0" u="none" strike="noStrike">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235887"/>
                  </a:ext>
                </a:extLst>
              </a:tr>
              <a:tr h="501954">
                <a:tc>
                  <a:txBody>
                    <a:bodyPr/>
                    <a:lstStyle/>
                    <a:p>
                      <a:pPr algn="l" fontAlgn="b"/>
                      <a:r>
                        <a:rPr lang="es-CO" sz="2000" b="0" i="0" u="none" strike="noStrike">
                          <a:solidFill>
                            <a:srgbClr val="000000"/>
                          </a:solidFill>
                          <a:effectLst/>
                          <a:latin typeface="Arial" panose="020B0604020202020204" pitchFamily="34" charset="0"/>
                        </a:rPr>
                        <a:t>Número de imágenes diagnósticas tomadas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000" b="0" i="0" u="none" strike="noStrike">
                          <a:solidFill>
                            <a:srgbClr val="000000"/>
                          </a:solidFill>
                          <a:effectLst/>
                          <a:latin typeface="Arial" panose="020B0604020202020204" pitchFamily="34" charset="0"/>
                        </a:rPr>
                        <a:t>29.599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s-CO" sz="2000" b="0" i="0" u="none" strike="noStrike" kern="1200" dirty="0">
                          <a:solidFill>
                            <a:srgbClr val="000000"/>
                          </a:solidFill>
                          <a:effectLst/>
                          <a:latin typeface="Arial" panose="020B0604020202020204" pitchFamily="34" charset="0"/>
                          <a:ea typeface="+mn-ea"/>
                          <a:cs typeface="+mn-cs"/>
                        </a:rPr>
                        <a:t>30.857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s-CO" sz="2000" b="0" i="0" u="none" strike="noStrike" kern="1200" dirty="0">
                          <a:solidFill>
                            <a:srgbClr val="000000"/>
                          </a:solidFill>
                          <a:effectLst/>
                          <a:latin typeface="Arial" panose="020B0604020202020204" pitchFamily="34" charset="0"/>
                          <a:ea typeface="+mn-ea"/>
                          <a:cs typeface="+mn-cs"/>
                        </a:rPr>
                        <a:t>1.258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s-CO" sz="2000" b="0" i="0" u="none" strike="noStrike" kern="1200" dirty="0">
                          <a:solidFill>
                            <a:srgbClr val="000000"/>
                          </a:solidFill>
                          <a:effectLst/>
                          <a:latin typeface="Arial" panose="020B0604020202020204" pitchFamily="34" charset="0"/>
                          <a:ea typeface="+mn-ea"/>
                          <a:cs typeface="+mn-cs"/>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011016"/>
                  </a:ext>
                </a:extLst>
              </a:tr>
              <a:tr h="501954">
                <a:tc>
                  <a:txBody>
                    <a:bodyPr/>
                    <a:lstStyle/>
                    <a:p>
                      <a:pPr algn="l" fontAlgn="b"/>
                      <a:r>
                        <a:rPr lang="es-CO" sz="2000" b="0" i="0" u="none" strike="noStrike">
                          <a:solidFill>
                            <a:srgbClr val="000000"/>
                          </a:solidFill>
                          <a:effectLst/>
                          <a:latin typeface="Arial" panose="020B0604020202020204" pitchFamily="34" charset="0"/>
                        </a:rPr>
                        <a:t>Número de sesiones de terapias respiratorias realizadas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000" b="0" i="0" u="none" strike="noStrike">
                          <a:solidFill>
                            <a:srgbClr val="000000"/>
                          </a:solidFill>
                          <a:effectLst/>
                          <a:latin typeface="Arial" panose="020B0604020202020204" pitchFamily="34" charset="0"/>
                        </a:rPr>
                        <a:t>3.446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000" b="0" i="0" u="none" strike="noStrike" dirty="0">
                          <a:solidFill>
                            <a:srgbClr val="000000"/>
                          </a:solidFill>
                          <a:effectLst/>
                          <a:latin typeface="Arial" panose="020B0604020202020204" pitchFamily="34" charset="0"/>
                        </a:rPr>
                        <a:t>2.704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000" b="0" i="0" u="none" strike="noStrike" dirty="0">
                          <a:solidFill>
                            <a:srgbClr val="000000"/>
                          </a:solidFill>
                          <a:effectLst/>
                          <a:latin typeface="Arial" panose="020B0604020202020204" pitchFamily="34" charset="0"/>
                        </a:rPr>
                        <a:t>-742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000" b="0" i="0" u="none" strike="noStrike">
                          <a:solidFill>
                            <a:srgbClr val="000000"/>
                          </a:solidFill>
                          <a:effectLst/>
                          <a:latin typeface="Arial" panose="020B0604020202020204" pitchFamily="34" charset="0"/>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3415030"/>
                  </a:ext>
                </a:extLst>
              </a:tr>
              <a:tr h="501954">
                <a:tc>
                  <a:txBody>
                    <a:bodyPr/>
                    <a:lstStyle/>
                    <a:p>
                      <a:pPr algn="l" fontAlgn="b"/>
                      <a:r>
                        <a:rPr lang="es-CO" sz="2000" b="0" i="0" u="none" strike="noStrike">
                          <a:solidFill>
                            <a:srgbClr val="000000"/>
                          </a:solidFill>
                          <a:effectLst/>
                          <a:latin typeface="Arial" panose="020B0604020202020204" pitchFamily="34" charset="0"/>
                        </a:rPr>
                        <a:t>Número de sesiones de terapias físicas realizadas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000" b="0" i="0" u="none" strike="noStrike">
                          <a:solidFill>
                            <a:srgbClr val="000000"/>
                          </a:solidFill>
                          <a:effectLst/>
                          <a:latin typeface="Arial" panose="020B0604020202020204" pitchFamily="34" charset="0"/>
                        </a:rPr>
                        <a:t>7.850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000" b="0" i="0" u="none" strike="noStrike">
                          <a:solidFill>
                            <a:srgbClr val="000000"/>
                          </a:solidFill>
                          <a:effectLst/>
                          <a:latin typeface="Arial" panose="020B0604020202020204" pitchFamily="34" charset="0"/>
                        </a:rPr>
                        <a:t>11.253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000" b="0" i="0" u="none" strike="noStrike" dirty="0">
                          <a:solidFill>
                            <a:srgbClr val="000000"/>
                          </a:solidFill>
                          <a:effectLst/>
                          <a:latin typeface="Arial" panose="020B0604020202020204" pitchFamily="34" charset="0"/>
                        </a:rPr>
                        <a:t>3.403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000" b="0" i="0" u="none" strike="noStrike">
                          <a:solidFill>
                            <a:srgbClr val="000000"/>
                          </a:solidFill>
                          <a:effectLst/>
                          <a:latin typeface="Arial" panose="020B060402020202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2301246"/>
                  </a:ext>
                </a:extLst>
              </a:tr>
              <a:tr h="978810">
                <a:tc>
                  <a:txBody>
                    <a:bodyPr/>
                    <a:lstStyle/>
                    <a:p>
                      <a:pPr algn="l" fontAlgn="b"/>
                      <a:r>
                        <a:rPr lang="es-CO" sz="2000" b="0" i="0" u="none" strike="noStrike">
                          <a:solidFill>
                            <a:srgbClr val="000000"/>
                          </a:solidFill>
                          <a:effectLst/>
                          <a:latin typeface="Arial" panose="020B0604020202020204" pitchFamily="34" charset="0"/>
                        </a:rPr>
                        <a:t>Número de sesiones de otras terapias (sin incluir respiratorias y físicas)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000" b="0" i="0" u="none" strike="noStrike">
                          <a:solidFill>
                            <a:srgbClr val="000000"/>
                          </a:solidFill>
                          <a:effectLst/>
                          <a:latin typeface="Arial" panose="020B0604020202020204" pitchFamily="34" charset="0"/>
                        </a:rPr>
                        <a:t>947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000" b="0" i="0" u="none" strike="noStrike">
                          <a:solidFill>
                            <a:srgbClr val="000000"/>
                          </a:solidFill>
                          <a:effectLst/>
                          <a:latin typeface="Arial" panose="020B0604020202020204" pitchFamily="34" charset="0"/>
                        </a:rPr>
                        <a:t>685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000" b="0" i="0" u="none" strike="noStrike">
                          <a:solidFill>
                            <a:srgbClr val="000000"/>
                          </a:solidFill>
                          <a:effectLst/>
                          <a:latin typeface="Arial" panose="020B0604020202020204" pitchFamily="34" charset="0"/>
                        </a:rPr>
                        <a:t>-262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000" b="0" i="0" u="none" strike="noStrike" dirty="0">
                          <a:solidFill>
                            <a:srgbClr val="000000"/>
                          </a:solidFill>
                          <a:effectLst/>
                          <a:latin typeface="Arial" panose="020B0604020202020204" pitchFamily="34" charset="0"/>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0253925"/>
                  </a:ext>
                </a:extLst>
              </a:tr>
            </a:tbl>
          </a:graphicData>
        </a:graphic>
      </p:graphicFrame>
    </p:spTree>
    <p:extLst>
      <p:ext uri="{BB962C8B-B14F-4D97-AF65-F5344CB8AC3E}">
        <p14:creationId xmlns:p14="http://schemas.microsoft.com/office/powerpoint/2010/main" val="3128856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6 Imagen" descr="San Juan Bautista copia.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9569" y="109663"/>
            <a:ext cx="648921" cy="76097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OSPITAL&#10;SAN JUAN BAUTISTA E.S.E.&#10;Chaparral - Tolim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7220" y="109663"/>
            <a:ext cx="2778854" cy="69279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50087" y="5988326"/>
            <a:ext cx="4728754" cy="869674"/>
          </a:xfrm>
          <a:prstGeom prst="rect">
            <a:avLst/>
          </a:prstGeom>
        </p:spPr>
      </p:pic>
      <p:pic>
        <p:nvPicPr>
          <p:cNvPr id="16" name="Imagen 1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988326"/>
            <a:ext cx="3756074" cy="869674"/>
          </a:xfrm>
          <a:prstGeom prst="rect">
            <a:avLst/>
          </a:prstGeom>
        </p:spPr>
      </p:pic>
      <p:pic>
        <p:nvPicPr>
          <p:cNvPr id="17" name="Imagen 1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878840" y="5988326"/>
            <a:ext cx="4313159" cy="869674"/>
          </a:xfrm>
          <a:prstGeom prst="rect">
            <a:avLst/>
          </a:prstGeom>
        </p:spPr>
      </p:pic>
      <p:sp>
        <p:nvSpPr>
          <p:cNvPr id="12" name="Rectángulo 11"/>
          <p:cNvSpPr/>
          <p:nvPr/>
        </p:nvSpPr>
        <p:spPr>
          <a:xfrm>
            <a:off x="8604029" y="6099997"/>
            <a:ext cx="2528429" cy="646331"/>
          </a:xfrm>
          <a:prstGeom prst="rect">
            <a:avLst/>
          </a:prstGeom>
        </p:spPr>
        <p:txBody>
          <a:bodyPr wrap="square">
            <a:spAutoFit/>
          </a:bodyPr>
          <a:lstStyle/>
          <a:p>
            <a:pPr algn="ctr"/>
            <a:r>
              <a:rPr lang="es-ES" dirty="0">
                <a:latin typeface="Century Gothic" panose="020B0502020202020204" pitchFamily="34" charset="0"/>
              </a:rPr>
              <a:t>GESTIÓN FINANCIERA</a:t>
            </a:r>
          </a:p>
        </p:txBody>
      </p:sp>
      <p:sp>
        <p:nvSpPr>
          <p:cNvPr id="11" name="Rectángulo 14">
            <a:extLst>
              <a:ext uri="{FF2B5EF4-FFF2-40B4-BE49-F238E27FC236}">
                <a16:creationId xmlns:a16="http://schemas.microsoft.com/office/drawing/2014/main" id="{616AB59B-49BF-4A67-8291-BEF09BF77AD0}"/>
              </a:ext>
            </a:extLst>
          </p:cNvPr>
          <p:cNvSpPr/>
          <p:nvPr/>
        </p:nvSpPr>
        <p:spPr>
          <a:xfrm>
            <a:off x="4721853" y="224308"/>
            <a:ext cx="4916474" cy="646331"/>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3600" dirty="0">
                <a:ln w="0"/>
                <a:effectLst>
                  <a:outerShdw blurRad="38100" dist="19050" dir="2700000" algn="tl" rotWithShape="0">
                    <a:schemeClr val="dk1">
                      <a:alpha val="40000"/>
                    </a:schemeClr>
                  </a:outerShdw>
                </a:effectLst>
              </a:rPr>
              <a:t>EJECUCIÓN DE INGRESOS</a:t>
            </a:r>
            <a:endParaRPr lang="es-ES" sz="36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2" name="Tabla 1">
            <a:extLst>
              <a:ext uri="{FF2B5EF4-FFF2-40B4-BE49-F238E27FC236}">
                <a16:creationId xmlns:a16="http://schemas.microsoft.com/office/drawing/2014/main" id="{F0546CD6-743A-4262-A930-86C0BE58745F}"/>
              </a:ext>
            </a:extLst>
          </p:cNvPr>
          <p:cNvGraphicFramePr>
            <a:graphicFrameLocks noGrp="1"/>
          </p:cNvGraphicFramePr>
          <p:nvPr>
            <p:extLst/>
          </p:nvPr>
        </p:nvGraphicFramePr>
        <p:xfrm>
          <a:off x="977220" y="870639"/>
          <a:ext cx="10459405" cy="5049500"/>
        </p:xfrm>
        <a:graphic>
          <a:graphicData uri="http://schemas.openxmlformats.org/drawingml/2006/table">
            <a:tbl>
              <a:tblPr>
                <a:tableStyleId>{5C22544A-7EE6-4342-B048-85BDC9FD1C3A}</a:tableStyleId>
              </a:tblPr>
              <a:tblGrid>
                <a:gridCol w="3008999">
                  <a:extLst>
                    <a:ext uri="{9D8B030D-6E8A-4147-A177-3AD203B41FA5}">
                      <a16:colId xmlns:a16="http://schemas.microsoft.com/office/drawing/2014/main" val="2796144899"/>
                    </a:ext>
                  </a:extLst>
                </a:gridCol>
                <a:gridCol w="1231810">
                  <a:extLst>
                    <a:ext uri="{9D8B030D-6E8A-4147-A177-3AD203B41FA5}">
                      <a16:colId xmlns:a16="http://schemas.microsoft.com/office/drawing/2014/main" val="3437987593"/>
                    </a:ext>
                  </a:extLst>
                </a:gridCol>
                <a:gridCol w="1053150">
                  <a:extLst>
                    <a:ext uri="{9D8B030D-6E8A-4147-A177-3AD203B41FA5}">
                      <a16:colId xmlns:a16="http://schemas.microsoft.com/office/drawing/2014/main" val="1866063474"/>
                    </a:ext>
                  </a:extLst>
                </a:gridCol>
                <a:gridCol w="1140912">
                  <a:extLst>
                    <a:ext uri="{9D8B030D-6E8A-4147-A177-3AD203B41FA5}">
                      <a16:colId xmlns:a16="http://schemas.microsoft.com/office/drawing/2014/main" val="2969837685"/>
                    </a:ext>
                  </a:extLst>
                </a:gridCol>
                <a:gridCol w="1429274">
                  <a:extLst>
                    <a:ext uri="{9D8B030D-6E8A-4147-A177-3AD203B41FA5}">
                      <a16:colId xmlns:a16="http://schemas.microsoft.com/office/drawing/2014/main" val="1354441381"/>
                    </a:ext>
                  </a:extLst>
                </a:gridCol>
                <a:gridCol w="1429274">
                  <a:extLst>
                    <a:ext uri="{9D8B030D-6E8A-4147-A177-3AD203B41FA5}">
                      <a16:colId xmlns:a16="http://schemas.microsoft.com/office/drawing/2014/main" val="535314922"/>
                    </a:ext>
                  </a:extLst>
                </a:gridCol>
                <a:gridCol w="1165986">
                  <a:extLst>
                    <a:ext uri="{9D8B030D-6E8A-4147-A177-3AD203B41FA5}">
                      <a16:colId xmlns:a16="http://schemas.microsoft.com/office/drawing/2014/main" val="2229912836"/>
                    </a:ext>
                  </a:extLst>
                </a:gridCol>
              </a:tblGrid>
              <a:tr h="242764">
                <a:tc rowSpan="2">
                  <a:txBody>
                    <a:bodyPr/>
                    <a:lstStyle/>
                    <a:p>
                      <a:pPr algn="ctr" fontAlgn="ctr"/>
                      <a:r>
                        <a:rPr lang="es-CO" sz="1200" u="none" strike="noStrike">
                          <a:effectLst/>
                        </a:rPr>
                        <a:t>CONCEPTO</a:t>
                      </a:r>
                      <a:endParaRPr lang="es-CO" sz="1200" b="1" i="0" u="none" strike="noStrike">
                        <a:solidFill>
                          <a:srgbClr val="000000"/>
                        </a:solidFill>
                        <a:effectLst/>
                        <a:latin typeface="Arial" panose="020B0604020202020204" pitchFamily="34" charset="0"/>
                      </a:endParaRPr>
                    </a:p>
                  </a:txBody>
                  <a:tcPr marL="9525" marR="9525" marT="9525" marB="0" anchor="ctr"/>
                </a:tc>
                <a:tc gridSpan="3">
                  <a:txBody>
                    <a:bodyPr/>
                    <a:lstStyle/>
                    <a:p>
                      <a:pPr algn="ctr" fontAlgn="ctr"/>
                      <a:r>
                        <a:rPr lang="es-CO" sz="1200" u="none" strike="noStrike" dirty="0">
                          <a:effectLst/>
                        </a:rPr>
                        <a:t>2.016</a:t>
                      </a:r>
                      <a:endParaRPr lang="es-CO" sz="1200" b="1" i="0" u="none" strike="noStrike" dirty="0">
                        <a:solidFill>
                          <a:srgbClr val="000000"/>
                        </a:solidFill>
                        <a:effectLst/>
                        <a:latin typeface="Arial" panose="020B0604020202020204" pitchFamily="34" charset="0"/>
                      </a:endParaRPr>
                    </a:p>
                  </a:txBody>
                  <a:tcPr marL="9525" marR="9525" marT="9525" marB="0" anchor="ctr">
                    <a:solidFill>
                      <a:schemeClr val="accent2">
                        <a:lumMod val="20000"/>
                        <a:lumOff val="80000"/>
                      </a:schemeClr>
                    </a:solidFill>
                  </a:tcPr>
                </a:tc>
                <a:tc hMerge="1">
                  <a:txBody>
                    <a:bodyPr/>
                    <a:lstStyle/>
                    <a:p>
                      <a:endParaRPr lang="es-CO"/>
                    </a:p>
                  </a:txBody>
                  <a:tcPr/>
                </a:tc>
                <a:tc hMerge="1">
                  <a:txBody>
                    <a:bodyPr/>
                    <a:lstStyle/>
                    <a:p>
                      <a:endParaRPr lang="es-CO"/>
                    </a:p>
                  </a:txBody>
                  <a:tcPr/>
                </a:tc>
                <a:tc gridSpan="3">
                  <a:txBody>
                    <a:bodyPr/>
                    <a:lstStyle/>
                    <a:p>
                      <a:pPr algn="ctr" fontAlgn="ctr"/>
                      <a:r>
                        <a:rPr lang="es-CO" sz="1200" u="none" strike="noStrike" dirty="0">
                          <a:effectLst/>
                        </a:rPr>
                        <a:t>2.017</a:t>
                      </a:r>
                      <a:endParaRPr lang="es-CO" sz="1200" b="1" i="0" u="none" strike="noStrike" dirty="0">
                        <a:solidFill>
                          <a:srgbClr val="000000"/>
                        </a:solidFill>
                        <a:effectLst/>
                        <a:latin typeface="Arial" panose="020B0604020202020204" pitchFamily="34" charset="0"/>
                      </a:endParaRPr>
                    </a:p>
                  </a:txBody>
                  <a:tcPr marL="9525" marR="9525" marT="9525" marB="0" anchor="ctr">
                    <a:solidFill>
                      <a:schemeClr val="accent6">
                        <a:lumMod val="20000"/>
                        <a:lumOff val="80000"/>
                      </a:schemeClr>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000636457"/>
                  </a:ext>
                </a:extLst>
              </a:tr>
              <a:tr h="1456587">
                <a:tc vMerge="1">
                  <a:txBody>
                    <a:bodyPr/>
                    <a:lstStyle/>
                    <a:p>
                      <a:endParaRPr lang="es-CO"/>
                    </a:p>
                  </a:txBody>
                  <a:tcPr/>
                </a:tc>
                <a:tc>
                  <a:txBody>
                    <a:bodyPr/>
                    <a:lstStyle/>
                    <a:p>
                      <a:pPr algn="ctr" fontAlgn="ctr"/>
                      <a:r>
                        <a:rPr lang="es-CO" sz="1200" u="none" strike="noStrike" dirty="0">
                          <a:effectLst/>
                        </a:rPr>
                        <a:t>PRESUPUESTO DEFINITIVO</a:t>
                      </a:r>
                      <a:endParaRPr lang="es-CO" sz="1200" b="1" i="0" u="none" strike="noStrike" dirty="0">
                        <a:solidFill>
                          <a:srgbClr val="000000"/>
                        </a:solidFill>
                        <a:effectLst/>
                        <a:latin typeface="Arial" panose="020B0604020202020204" pitchFamily="34" charset="0"/>
                      </a:endParaRPr>
                    </a:p>
                  </a:txBody>
                  <a:tcPr marL="9525" marR="9525" marT="9525" marB="0" anchor="ctr">
                    <a:solidFill>
                      <a:schemeClr val="accent2">
                        <a:lumMod val="20000"/>
                        <a:lumOff val="80000"/>
                      </a:schemeClr>
                    </a:solidFill>
                  </a:tcPr>
                </a:tc>
                <a:tc>
                  <a:txBody>
                    <a:bodyPr/>
                    <a:lstStyle/>
                    <a:p>
                      <a:pPr algn="ctr" fontAlgn="ctr"/>
                      <a:r>
                        <a:rPr lang="es-CO" sz="1200" u="none" strike="noStrike" dirty="0">
                          <a:effectLst/>
                        </a:rPr>
                        <a:t>TOTAL RECONOCIMIENTO</a:t>
                      </a:r>
                      <a:endParaRPr lang="es-CO" sz="1200" b="1" i="0" u="none" strike="noStrike" dirty="0">
                        <a:solidFill>
                          <a:srgbClr val="000000"/>
                        </a:solidFill>
                        <a:effectLst/>
                        <a:latin typeface="Arial" panose="020B0604020202020204" pitchFamily="34" charset="0"/>
                      </a:endParaRPr>
                    </a:p>
                  </a:txBody>
                  <a:tcPr marL="9525" marR="9525" marT="9525" marB="0" anchor="ctr">
                    <a:solidFill>
                      <a:schemeClr val="accent2">
                        <a:lumMod val="20000"/>
                        <a:lumOff val="80000"/>
                      </a:schemeClr>
                    </a:solidFill>
                  </a:tcPr>
                </a:tc>
                <a:tc>
                  <a:txBody>
                    <a:bodyPr/>
                    <a:lstStyle/>
                    <a:p>
                      <a:pPr algn="ctr" fontAlgn="ctr"/>
                      <a:r>
                        <a:rPr lang="es-CO" sz="1200" u="none" strike="noStrike">
                          <a:effectLst/>
                        </a:rPr>
                        <a:t>TOTAL RECAUDADO</a:t>
                      </a:r>
                      <a:endParaRPr lang="es-CO" sz="1200" b="1" i="0" u="none" strike="noStrike">
                        <a:solidFill>
                          <a:srgbClr val="000000"/>
                        </a:solidFill>
                        <a:effectLst/>
                        <a:latin typeface="Arial" panose="020B0604020202020204" pitchFamily="34" charset="0"/>
                      </a:endParaRPr>
                    </a:p>
                  </a:txBody>
                  <a:tcPr marL="9525" marR="9525" marT="9525" marB="0" anchor="ctr">
                    <a:solidFill>
                      <a:schemeClr val="accent2">
                        <a:lumMod val="20000"/>
                        <a:lumOff val="80000"/>
                      </a:schemeClr>
                    </a:solidFill>
                  </a:tcPr>
                </a:tc>
                <a:tc>
                  <a:txBody>
                    <a:bodyPr/>
                    <a:lstStyle/>
                    <a:p>
                      <a:pPr algn="ctr" fontAlgn="ctr"/>
                      <a:r>
                        <a:rPr lang="es-CO" sz="1200" u="none" strike="noStrike" dirty="0">
                          <a:effectLst/>
                        </a:rPr>
                        <a:t>PRESUPUESTO DEFINITIVO</a:t>
                      </a:r>
                      <a:endParaRPr lang="es-CO" sz="1200" b="1" i="0" u="none" strike="noStrike" dirty="0">
                        <a:solidFill>
                          <a:srgbClr val="000000"/>
                        </a:solidFill>
                        <a:effectLst/>
                        <a:latin typeface="Arial" panose="020B0604020202020204" pitchFamily="34" charset="0"/>
                      </a:endParaRPr>
                    </a:p>
                  </a:txBody>
                  <a:tcPr marL="9525" marR="9525" marT="9525" marB="0" anchor="ctr">
                    <a:solidFill>
                      <a:schemeClr val="accent6">
                        <a:lumMod val="20000"/>
                        <a:lumOff val="80000"/>
                      </a:schemeClr>
                    </a:solidFill>
                  </a:tcPr>
                </a:tc>
                <a:tc>
                  <a:txBody>
                    <a:bodyPr/>
                    <a:lstStyle/>
                    <a:p>
                      <a:pPr algn="ctr" fontAlgn="ctr"/>
                      <a:r>
                        <a:rPr lang="es-CO" sz="1200" u="none" strike="noStrike" dirty="0">
                          <a:effectLst/>
                        </a:rPr>
                        <a:t>TOTAL RECONOCIMIENTO</a:t>
                      </a:r>
                      <a:endParaRPr lang="es-CO" sz="1200" b="1" i="0" u="none" strike="noStrike" dirty="0">
                        <a:solidFill>
                          <a:srgbClr val="000000"/>
                        </a:solidFill>
                        <a:effectLst/>
                        <a:latin typeface="Arial" panose="020B0604020202020204" pitchFamily="34" charset="0"/>
                      </a:endParaRPr>
                    </a:p>
                  </a:txBody>
                  <a:tcPr marL="9525" marR="9525" marT="9525" marB="0" anchor="ctr">
                    <a:solidFill>
                      <a:schemeClr val="accent6">
                        <a:lumMod val="20000"/>
                        <a:lumOff val="80000"/>
                      </a:schemeClr>
                    </a:solidFill>
                  </a:tcPr>
                </a:tc>
                <a:tc>
                  <a:txBody>
                    <a:bodyPr/>
                    <a:lstStyle/>
                    <a:p>
                      <a:pPr algn="ctr" fontAlgn="ctr"/>
                      <a:r>
                        <a:rPr lang="es-CO" sz="1200" u="none" strike="noStrike">
                          <a:effectLst/>
                        </a:rPr>
                        <a:t>TOTAL RECAUDADO</a:t>
                      </a:r>
                      <a:endParaRPr lang="es-CO" sz="1200" b="1" i="0" u="none" strike="noStrike">
                        <a:solidFill>
                          <a:srgbClr val="000000"/>
                        </a:solidFill>
                        <a:effectLst/>
                        <a:latin typeface="Arial" panose="020B0604020202020204" pitchFamily="34"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438241573"/>
                  </a:ext>
                </a:extLst>
              </a:tr>
              <a:tr h="485529">
                <a:tc>
                  <a:txBody>
                    <a:bodyPr/>
                    <a:lstStyle/>
                    <a:p>
                      <a:pPr algn="l" fontAlgn="b"/>
                      <a:r>
                        <a:rPr lang="es-CO" sz="1200" u="none" strike="noStrike">
                          <a:effectLst/>
                        </a:rPr>
                        <a:t>...Total Aportes (No ligados a la venta de servicios)</a:t>
                      </a:r>
                      <a:endParaRPr lang="es-CO" sz="12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200" u="none" strike="noStrike">
                          <a:effectLst/>
                        </a:rPr>
                        <a:t>654.503.015</a:t>
                      </a:r>
                      <a:endParaRPr lang="es-CO" sz="1200" b="1" i="0" u="none" strike="noStrike">
                        <a:solidFill>
                          <a:srgbClr val="000000"/>
                        </a:solidFill>
                        <a:effectLst/>
                        <a:latin typeface="Arial" panose="020B0604020202020204" pitchFamily="34" charset="0"/>
                      </a:endParaRPr>
                    </a:p>
                  </a:txBody>
                  <a:tcPr marL="9525" marR="9525" marT="9525" marB="0" anchor="b">
                    <a:solidFill>
                      <a:schemeClr val="accent2">
                        <a:lumMod val="20000"/>
                        <a:lumOff val="80000"/>
                      </a:schemeClr>
                    </a:solidFill>
                  </a:tcPr>
                </a:tc>
                <a:tc>
                  <a:txBody>
                    <a:bodyPr/>
                    <a:lstStyle/>
                    <a:p>
                      <a:pPr algn="r" fontAlgn="b"/>
                      <a:r>
                        <a:rPr lang="es-CO" sz="1200" u="none" strike="noStrike" dirty="0">
                          <a:effectLst/>
                        </a:rPr>
                        <a:t>654.503.015</a:t>
                      </a:r>
                      <a:endParaRPr lang="es-CO" sz="1200" b="1" i="0" u="none" strike="noStrike" dirty="0">
                        <a:solidFill>
                          <a:srgbClr val="000000"/>
                        </a:solidFill>
                        <a:effectLst/>
                        <a:latin typeface="Arial" panose="020B0604020202020204" pitchFamily="34" charset="0"/>
                      </a:endParaRPr>
                    </a:p>
                  </a:txBody>
                  <a:tcPr marL="9525" marR="9525" marT="9525" marB="0" anchor="b">
                    <a:solidFill>
                      <a:schemeClr val="accent2">
                        <a:lumMod val="20000"/>
                        <a:lumOff val="80000"/>
                      </a:schemeClr>
                    </a:solidFill>
                  </a:tcPr>
                </a:tc>
                <a:tc>
                  <a:txBody>
                    <a:bodyPr/>
                    <a:lstStyle/>
                    <a:p>
                      <a:pPr algn="r" fontAlgn="b"/>
                      <a:r>
                        <a:rPr lang="es-CO" sz="1200" u="none" strike="noStrike" dirty="0">
                          <a:effectLst/>
                        </a:rPr>
                        <a:t>120.000.000</a:t>
                      </a:r>
                      <a:endParaRPr lang="es-CO" sz="1200" b="1" i="0" u="none" strike="noStrike" dirty="0">
                        <a:solidFill>
                          <a:srgbClr val="000000"/>
                        </a:solidFill>
                        <a:effectLst/>
                        <a:latin typeface="Arial" panose="020B0604020202020204" pitchFamily="34" charset="0"/>
                      </a:endParaRPr>
                    </a:p>
                  </a:txBody>
                  <a:tcPr marL="9525" marR="9525" marT="9525" marB="0" anchor="b">
                    <a:solidFill>
                      <a:schemeClr val="accent2">
                        <a:lumMod val="20000"/>
                        <a:lumOff val="80000"/>
                      </a:schemeClr>
                    </a:solidFill>
                  </a:tcPr>
                </a:tc>
                <a:tc>
                  <a:txBody>
                    <a:bodyPr/>
                    <a:lstStyle/>
                    <a:p>
                      <a:pPr algn="r">
                        <a:lnSpc>
                          <a:spcPct val="115000"/>
                        </a:lnSpc>
                        <a:spcAft>
                          <a:spcPts val="0"/>
                        </a:spcAft>
                      </a:pPr>
                      <a:r>
                        <a:rPr lang="es-ES" sz="1200" u="none" strike="noStrike" kern="1200" dirty="0">
                          <a:solidFill>
                            <a:schemeClr val="dk1"/>
                          </a:solidFill>
                          <a:effectLst/>
                          <a:latin typeface="+mn-lt"/>
                          <a:ea typeface="+mn-ea"/>
                          <a:cs typeface="+mn-cs"/>
                        </a:rPr>
                        <a:t>465.386.740</a:t>
                      </a:r>
                      <a:endParaRPr lang="es-CO" sz="1200" u="none" strike="noStrike" kern="1200" dirty="0">
                        <a:solidFill>
                          <a:schemeClr val="dk1"/>
                        </a:solidFill>
                        <a:effectLst/>
                        <a:latin typeface="+mn-lt"/>
                        <a:ea typeface="+mn-ea"/>
                        <a:cs typeface="+mn-cs"/>
                      </a:endParaRPr>
                    </a:p>
                  </a:txBody>
                  <a:tcPr marL="44450" marR="44450" marT="0" marB="0" anchor="b">
                    <a:solidFill>
                      <a:schemeClr val="accent6">
                        <a:lumMod val="20000"/>
                        <a:lumOff val="80000"/>
                      </a:schemeClr>
                    </a:solidFill>
                  </a:tcPr>
                </a:tc>
                <a:tc>
                  <a:txBody>
                    <a:bodyPr/>
                    <a:lstStyle/>
                    <a:p>
                      <a:pPr algn="r">
                        <a:lnSpc>
                          <a:spcPct val="115000"/>
                        </a:lnSpc>
                        <a:spcAft>
                          <a:spcPts val="0"/>
                        </a:spcAft>
                      </a:pPr>
                      <a:r>
                        <a:rPr lang="es-ES" sz="1200" u="none" strike="noStrike" kern="1200">
                          <a:solidFill>
                            <a:schemeClr val="dk1"/>
                          </a:solidFill>
                          <a:effectLst/>
                          <a:latin typeface="+mn-lt"/>
                          <a:ea typeface="+mn-ea"/>
                          <a:cs typeface="+mn-cs"/>
                        </a:rPr>
                        <a:t>272.179.490</a:t>
                      </a:r>
                      <a:endParaRPr lang="es-CO" sz="1200" u="none" strike="noStrike" kern="1200">
                        <a:solidFill>
                          <a:schemeClr val="dk1"/>
                        </a:solidFill>
                        <a:effectLst/>
                        <a:latin typeface="+mn-lt"/>
                        <a:ea typeface="+mn-ea"/>
                        <a:cs typeface="+mn-cs"/>
                      </a:endParaRPr>
                    </a:p>
                  </a:txBody>
                  <a:tcPr marL="44450" marR="44450" marT="0" marB="0" anchor="b">
                    <a:solidFill>
                      <a:schemeClr val="accent6">
                        <a:lumMod val="20000"/>
                        <a:lumOff val="80000"/>
                      </a:schemeClr>
                    </a:solidFill>
                  </a:tcPr>
                </a:tc>
                <a:tc>
                  <a:txBody>
                    <a:bodyPr/>
                    <a:lstStyle/>
                    <a:p>
                      <a:pPr algn="r">
                        <a:lnSpc>
                          <a:spcPct val="115000"/>
                        </a:lnSpc>
                        <a:spcAft>
                          <a:spcPts val="0"/>
                        </a:spcAft>
                      </a:pPr>
                      <a:r>
                        <a:rPr lang="es-ES" sz="1200" u="none" strike="noStrike" kern="1200">
                          <a:solidFill>
                            <a:schemeClr val="dk1"/>
                          </a:solidFill>
                          <a:effectLst/>
                          <a:latin typeface="+mn-lt"/>
                          <a:ea typeface="+mn-ea"/>
                          <a:cs typeface="+mn-cs"/>
                        </a:rPr>
                        <a:t>200.000.000</a:t>
                      </a:r>
                      <a:endParaRPr lang="es-CO" sz="1200" u="none" strike="noStrike" kern="1200">
                        <a:solidFill>
                          <a:schemeClr val="dk1"/>
                        </a:solidFill>
                        <a:effectLst/>
                        <a:latin typeface="+mn-lt"/>
                        <a:ea typeface="+mn-ea"/>
                        <a:cs typeface="+mn-cs"/>
                      </a:endParaRPr>
                    </a:p>
                  </a:txBody>
                  <a:tcPr marL="44450" marR="44450" marT="0" marB="0" anchor="b">
                    <a:solidFill>
                      <a:schemeClr val="accent6">
                        <a:lumMod val="20000"/>
                        <a:lumOff val="80000"/>
                      </a:schemeClr>
                    </a:solidFill>
                  </a:tcPr>
                </a:tc>
                <a:extLst>
                  <a:ext uri="{0D108BD9-81ED-4DB2-BD59-A6C34878D82A}">
                    <a16:rowId xmlns:a16="http://schemas.microsoft.com/office/drawing/2014/main" val="1939554640"/>
                  </a:ext>
                </a:extLst>
              </a:tr>
              <a:tr h="473391">
                <a:tc>
                  <a:txBody>
                    <a:bodyPr/>
                    <a:lstStyle/>
                    <a:p>
                      <a:pPr algn="l" fontAlgn="b"/>
                      <a:r>
                        <a:rPr lang="es-CO" sz="1200" u="none" strike="noStrike">
                          <a:effectLst/>
                        </a:rPr>
                        <a:t>......Aportes de la nación No ligados a la venta de servicios</a:t>
                      </a:r>
                      <a:endParaRPr lang="es-CO" sz="12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200" u="none" strike="noStrike">
                          <a:effectLst/>
                        </a:rPr>
                        <a:t>120.000.000</a:t>
                      </a:r>
                      <a:endParaRPr lang="es-CO" sz="1200" b="0" i="0" u="none" strike="noStrike">
                        <a:solidFill>
                          <a:srgbClr val="000000"/>
                        </a:solidFill>
                        <a:effectLst/>
                        <a:latin typeface="Arial" panose="020B0604020202020204" pitchFamily="34" charset="0"/>
                      </a:endParaRPr>
                    </a:p>
                  </a:txBody>
                  <a:tcPr marL="9525" marR="9525" marT="9525" marB="0" anchor="b">
                    <a:solidFill>
                      <a:schemeClr val="accent2">
                        <a:lumMod val="20000"/>
                        <a:lumOff val="80000"/>
                      </a:schemeClr>
                    </a:solidFill>
                  </a:tcPr>
                </a:tc>
                <a:tc>
                  <a:txBody>
                    <a:bodyPr/>
                    <a:lstStyle/>
                    <a:p>
                      <a:pPr algn="r" fontAlgn="b"/>
                      <a:r>
                        <a:rPr lang="es-CO" sz="1200" u="none" strike="noStrike" dirty="0">
                          <a:effectLst/>
                        </a:rPr>
                        <a:t>120.000.000</a:t>
                      </a:r>
                      <a:endParaRPr lang="es-CO" sz="1200" b="0" i="0" u="none" strike="noStrike" dirty="0">
                        <a:solidFill>
                          <a:srgbClr val="000000"/>
                        </a:solidFill>
                        <a:effectLst/>
                        <a:latin typeface="Arial" panose="020B0604020202020204" pitchFamily="34" charset="0"/>
                      </a:endParaRPr>
                    </a:p>
                  </a:txBody>
                  <a:tcPr marL="9525" marR="9525" marT="9525" marB="0" anchor="b">
                    <a:solidFill>
                      <a:schemeClr val="accent2">
                        <a:lumMod val="20000"/>
                        <a:lumOff val="80000"/>
                      </a:schemeClr>
                    </a:solidFill>
                  </a:tcPr>
                </a:tc>
                <a:tc>
                  <a:txBody>
                    <a:bodyPr/>
                    <a:lstStyle/>
                    <a:p>
                      <a:pPr algn="r" fontAlgn="b"/>
                      <a:r>
                        <a:rPr lang="es-CO" sz="1200" u="none" strike="noStrike">
                          <a:effectLst/>
                        </a:rPr>
                        <a:t>120.000.000</a:t>
                      </a:r>
                      <a:endParaRPr lang="es-CO" sz="1200" b="0" i="0" u="none" strike="noStrike">
                        <a:solidFill>
                          <a:srgbClr val="000000"/>
                        </a:solidFill>
                        <a:effectLst/>
                        <a:latin typeface="Arial" panose="020B0604020202020204" pitchFamily="34" charset="0"/>
                      </a:endParaRPr>
                    </a:p>
                  </a:txBody>
                  <a:tcPr marL="9525" marR="9525" marT="9525" marB="0" anchor="b">
                    <a:solidFill>
                      <a:schemeClr val="accent2">
                        <a:lumMod val="20000"/>
                        <a:lumOff val="80000"/>
                      </a:schemeClr>
                    </a:solidFill>
                  </a:tcPr>
                </a:tc>
                <a:tc>
                  <a:txBody>
                    <a:bodyPr/>
                    <a:lstStyle/>
                    <a:p>
                      <a:pPr algn="r">
                        <a:lnSpc>
                          <a:spcPct val="115000"/>
                        </a:lnSpc>
                        <a:spcAft>
                          <a:spcPts val="0"/>
                        </a:spcAft>
                      </a:pPr>
                      <a:r>
                        <a:rPr lang="es-ES" sz="1200" u="none" strike="noStrike" kern="1200">
                          <a:solidFill>
                            <a:schemeClr val="dk1"/>
                          </a:solidFill>
                          <a:effectLst/>
                          <a:latin typeface="+mn-lt"/>
                          <a:ea typeface="+mn-ea"/>
                          <a:cs typeface="+mn-cs"/>
                        </a:rPr>
                        <a:t>193.207.250</a:t>
                      </a:r>
                      <a:endParaRPr lang="es-CO" sz="1200" u="none" strike="noStrike" kern="1200">
                        <a:solidFill>
                          <a:schemeClr val="dk1"/>
                        </a:solidFill>
                        <a:effectLst/>
                        <a:latin typeface="+mn-lt"/>
                        <a:ea typeface="+mn-ea"/>
                        <a:cs typeface="+mn-cs"/>
                      </a:endParaRPr>
                    </a:p>
                  </a:txBody>
                  <a:tcPr marL="44450" marR="44450" marT="0" marB="0" anchor="b">
                    <a:solidFill>
                      <a:schemeClr val="accent6">
                        <a:lumMod val="20000"/>
                        <a:lumOff val="80000"/>
                      </a:schemeClr>
                    </a:solidFill>
                  </a:tcPr>
                </a:tc>
                <a:tc>
                  <a:txBody>
                    <a:bodyPr/>
                    <a:lstStyle/>
                    <a:p>
                      <a:pPr algn="r">
                        <a:lnSpc>
                          <a:spcPct val="115000"/>
                        </a:lnSpc>
                        <a:spcAft>
                          <a:spcPts val="0"/>
                        </a:spcAft>
                      </a:pPr>
                      <a:r>
                        <a:rPr lang="es-ES" sz="1200" u="none" strike="noStrike" kern="1200">
                          <a:solidFill>
                            <a:schemeClr val="dk1"/>
                          </a:solidFill>
                          <a:effectLst/>
                          <a:latin typeface="+mn-lt"/>
                          <a:ea typeface="+mn-ea"/>
                          <a:cs typeface="+mn-cs"/>
                        </a:rPr>
                        <a:t>0</a:t>
                      </a:r>
                      <a:endParaRPr lang="es-CO" sz="1200" u="none" strike="noStrike" kern="1200">
                        <a:solidFill>
                          <a:schemeClr val="dk1"/>
                        </a:solidFill>
                        <a:effectLst/>
                        <a:latin typeface="+mn-lt"/>
                        <a:ea typeface="+mn-ea"/>
                        <a:cs typeface="+mn-cs"/>
                      </a:endParaRPr>
                    </a:p>
                  </a:txBody>
                  <a:tcPr marL="44450" marR="44450" marT="0" marB="0" anchor="b">
                    <a:solidFill>
                      <a:schemeClr val="accent6">
                        <a:lumMod val="20000"/>
                        <a:lumOff val="80000"/>
                      </a:schemeClr>
                    </a:solidFill>
                  </a:tcPr>
                </a:tc>
                <a:tc>
                  <a:txBody>
                    <a:bodyPr/>
                    <a:lstStyle/>
                    <a:p>
                      <a:pPr algn="r">
                        <a:lnSpc>
                          <a:spcPct val="115000"/>
                        </a:lnSpc>
                        <a:spcAft>
                          <a:spcPts val="0"/>
                        </a:spcAft>
                      </a:pPr>
                      <a:r>
                        <a:rPr lang="es-ES" sz="1200" u="none" strike="noStrike" kern="1200">
                          <a:solidFill>
                            <a:schemeClr val="dk1"/>
                          </a:solidFill>
                          <a:effectLst/>
                          <a:latin typeface="+mn-lt"/>
                          <a:ea typeface="+mn-ea"/>
                          <a:cs typeface="+mn-cs"/>
                        </a:rPr>
                        <a:t>0</a:t>
                      </a:r>
                      <a:endParaRPr lang="es-CO" sz="1200" u="none" strike="noStrike" kern="1200">
                        <a:solidFill>
                          <a:schemeClr val="dk1"/>
                        </a:solidFill>
                        <a:effectLst/>
                        <a:latin typeface="+mn-lt"/>
                        <a:ea typeface="+mn-ea"/>
                        <a:cs typeface="+mn-cs"/>
                      </a:endParaRPr>
                    </a:p>
                  </a:txBody>
                  <a:tcPr marL="44450" marR="44450" marT="0" marB="0" anchor="b">
                    <a:solidFill>
                      <a:schemeClr val="accent6">
                        <a:lumMod val="20000"/>
                        <a:lumOff val="80000"/>
                      </a:schemeClr>
                    </a:solidFill>
                  </a:tcPr>
                </a:tc>
                <a:extLst>
                  <a:ext uri="{0D108BD9-81ED-4DB2-BD59-A6C34878D82A}">
                    <a16:rowId xmlns:a16="http://schemas.microsoft.com/office/drawing/2014/main" val="2557120391"/>
                  </a:ext>
                </a:extLst>
              </a:tr>
              <a:tr h="473391">
                <a:tc>
                  <a:txBody>
                    <a:bodyPr/>
                    <a:lstStyle/>
                    <a:p>
                      <a:pPr algn="l" fontAlgn="b"/>
                      <a:r>
                        <a:rPr lang="es-CO" sz="1200" u="none" strike="noStrike">
                          <a:effectLst/>
                        </a:rPr>
                        <a:t>.........Otros Aportes de la Nación no ligados a la venta de servicios de salud</a:t>
                      </a:r>
                      <a:endParaRPr lang="es-CO" sz="12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200" u="none" strike="noStrike" dirty="0">
                          <a:effectLst/>
                        </a:rPr>
                        <a:t>120.000.000</a:t>
                      </a:r>
                      <a:endParaRPr lang="es-CO" sz="1200" b="0" i="0" u="none" strike="noStrike" dirty="0">
                        <a:solidFill>
                          <a:srgbClr val="000000"/>
                        </a:solidFill>
                        <a:effectLst/>
                        <a:latin typeface="Arial" panose="020B0604020202020204" pitchFamily="34" charset="0"/>
                      </a:endParaRPr>
                    </a:p>
                  </a:txBody>
                  <a:tcPr marL="9525" marR="9525" marT="9525" marB="0" anchor="b">
                    <a:solidFill>
                      <a:schemeClr val="accent2">
                        <a:lumMod val="20000"/>
                        <a:lumOff val="80000"/>
                      </a:schemeClr>
                    </a:solidFill>
                  </a:tcPr>
                </a:tc>
                <a:tc>
                  <a:txBody>
                    <a:bodyPr/>
                    <a:lstStyle/>
                    <a:p>
                      <a:pPr algn="r" fontAlgn="b"/>
                      <a:r>
                        <a:rPr lang="es-CO" sz="1200" u="none" strike="noStrike">
                          <a:effectLst/>
                        </a:rPr>
                        <a:t>120.000.000</a:t>
                      </a:r>
                      <a:endParaRPr lang="es-CO" sz="1200" b="0" i="0" u="none" strike="noStrike">
                        <a:solidFill>
                          <a:srgbClr val="000000"/>
                        </a:solidFill>
                        <a:effectLst/>
                        <a:latin typeface="Arial" panose="020B0604020202020204" pitchFamily="34" charset="0"/>
                      </a:endParaRPr>
                    </a:p>
                  </a:txBody>
                  <a:tcPr marL="9525" marR="9525" marT="9525" marB="0" anchor="b">
                    <a:solidFill>
                      <a:schemeClr val="accent2">
                        <a:lumMod val="20000"/>
                        <a:lumOff val="80000"/>
                      </a:schemeClr>
                    </a:solidFill>
                  </a:tcPr>
                </a:tc>
                <a:tc>
                  <a:txBody>
                    <a:bodyPr/>
                    <a:lstStyle/>
                    <a:p>
                      <a:pPr algn="r" fontAlgn="b"/>
                      <a:r>
                        <a:rPr lang="es-CO" sz="1200" u="none" strike="noStrike">
                          <a:effectLst/>
                        </a:rPr>
                        <a:t>120.000.000</a:t>
                      </a:r>
                      <a:endParaRPr lang="es-CO" sz="1200" b="0" i="0" u="none" strike="noStrike">
                        <a:solidFill>
                          <a:srgbClr val="000000"/>
                        </a:solidFill>
                        <a:effectLst/>
                        <a:latin typeface="Arial" panose="020B0604020202020204" pitchFamily="34" charset="0"/>
                      </a:endParaRPr>
                    </a:p>
                  </a:txBody>
                  <a:tcPr marL="9525" marR="9525" marT="9525" marB="0" anchor="b">
                    <a:solidFill>
                      <a:schemeClr val="accent2">
                        <a:lumMod val="20000"/>
                        <a:lumOff val="80000"/>
                      </a:schemeClr>
                    </a:solidFill>
                  </a:tcPr>
                </a:tc>
                <a:tc>
                  <a:txBody>
                    <a:bodyPr/>
                    <a:lstStyle/>
                    <a:p>
                      <a:pPr algn="r">
                        <a:lnSpc>
                          <a:spcPct val="115000"/>
                        </a:lnSpc>
                        <a:spcAft>
                          <a:spcPts val="0"/>
                        </a:spcAft>
                      </a:pPr>
                      <a:r>
                        <a:rPr lang="es-ES" sz="1200" u="none" strike="noStrike" kern="1200" dirty="0">
                          <a:solidFill>
                            <a:schemeClr val="dk1"/>
                          </a:solidFill>
                          <a:effectLst/>
                          <a:latin typeface="+mn-lt"/>
                          <a:ea typeface="+mn-ea"/>
                          <a:cs typeface="+mn-cs"/>
                        </a:rPr>
                        <a:t>193.207.250</a:t>
                      </a:r>
                      <a:endParaRPr lang="es-CO" sz="1200" u="none" strike="noStrike" kern="1200" dirty="0">
                        <a:solidFill>
                          <a:schemeClr val="dk1"/>
                        </a:solidFill>
                        <a:effectLst/>
                        <a:latin typeface="+mn-lt"/>
                        <a:ea typeface="+mn-ea"/>
                        <a:cs typeface="+mn-cs"/>
                      </a:endParaRPr>
                    </a:p>
                  </a:txBody>
                  <a:tcPr marL="44450" marR="44450" marT="0" marB="0" anchor="b">
                    <a:solidFill>
                      <a:schemeClr val="accent6">
                        <a:lumMod val="20000"/>
                        <a:lumOff val="80000"/>
                      </a:schemeClr>
                    </a:solidFill>
                  </a:tcPr>
                </a:tc>
                <a:tc>
                  <a:txBody>
                    <a:bodyPr/>
                    <a:lstStyle/>
                    <a:p>
                      <a:pPr algn="r">
                        <a:lnSpc>
                          <a:spcPct val="115000"/>
                        </a:lnSpc>
                        <a:spcAft>
                          <a:spcPts val="0"/>
                        </a:spcAft>
                      </a:pPr>
                      <a:r>
                        <a:rPr lang="es-ES" sz="1200" u="none" strike="noStrike" kern="1200">
                          <a:solidFill>
                            <a:schemeClr val="dk1"/>
                          </a:solidFill>
                          <a:effectLst/>
                          <a:latin typeface="+mn-lt"/>
                          <a:ea typeface="+mn-ea"/>
                          <a:cs typeface="+mn-cs"/>
                        </a:rPr>
                        <a:t>0</a:t>
                      </a:r>
                      <a:endParaRPr lang="es-CO" sz="1200" u="none" strike="noStrike" kern="1200">
                        <a:solidFill>
                          <a:schemeClr val="dk1"/>
                        </a:solidFill>
                        <a:effectLst/>
                        <a:latin typeface="+mn-lt"/>
                        <a:ea typeface="+mn-ea"/>
                        <a:cs typeface="+mn-cs"/>
                      </a:endParaRPr>
                    </a:p>
                  </a:txBody>
                  <a:tcPr marL="44450" marR="44450" marT="0" marB="0" anchor="b">
                    <a:solidFill>
                      <a:schemeClr val="accent6">
                        <a:lumMod val="20000"/>
                        <a:lumOff val="80000"/>
                      </a:schemeClr>
                    </a:solidFill>
                  </a:tcPr>
                </a:tc>
                <a:tc>
                  <a:txBody>
                    <a:bodyPr/>
                    <a:lstStyle/>
                    <a:p>
                      <a:pPr algn="r">
                        <a:lnSpc>
                          <a:spcPct val="115000"/>
                        </a:lnSpc>
                        <a:spcAft>
                          <a:spcPts val="0"/>
                        </a:spcAft>
                      </a:pPr>
                      <a:r>
                        <a:rPr lang="es-ES" sz="1200" u="none" strike="noStrike" kern="1200">
                          <a:solidFill>
                            <a:schemeClr val="dk1"/>
                          </a:solidFill>
                          <a:effectLst/>
                          <a:latin typeface="+mn-lt"/>
                          <a:ea typeface="+mn-ea"/>
                          <a:cs typeface="+mn-cs"/>
                        </a:rPr>
                        <a:t>0</a:t>
                      </a:r>
                      <a:endParaRPr lang="es-CO" sz="1200" u="none" strike="noStrike" kern="1200">
                        <a:solidFill>
                          <a:schemeClr val="dk1"/>
                        </a:solidFill>
                        <a:effectLst/>
                        <a:latin typeface="+mn-lt"/>
                        <a:ea typeface="+mn-ea"/>
                        <a:cs typeface="+mn-cs"/>
                      </a:endParaRPr>
                    </a:p>
                  </a:txBody>
                  <a:tcPr marL="44450" marR="44450" marT="0" marB="0" anchor="b">
                    <a:solidFill>
                      <a:schemeClr val="accent6">
                        <a:lumMod val="20000"/>
                        <a:lumOff val="80000"/>
                      </a:schemeClr>
                    </a:solidFill>
                  </a:tcPr>
                </a:tc>
                <a:extLst>
                  <a:ext uri="{0D108BD9-81ED-4DB2-BD59-A6C34878D82A}">
                    <a16:rowId xmlns:a16="http://schemas.microsoft.com/office/drawing/2014/main" val="4083392721"/>
                  </a:ext>
                </a:extLst>
              </a:tr>
              <a:tr h="473391">
                <a:tc>
                  <a:txBody>
                    <a:bodyPr/>
                    <a:lstStyle/>
                    <a:p>
                      <a:pPr algn="l" fontAlgn="b"/>
                      <a:r>
                        <a:rPr lang="es-CO" sz="1200" u="none" strike="noStrike">
                          <a:effectLst/>
                        </a:rPr>
                        <a:t>......Aportes del municipio No ligados a la venta de servicios</a:t>
                      </a:r>
                      <a:endParaRPr lang="es-CO" sz="12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200" u="none" strike="noStrike">
                          <a:effectLst/>
                        </a:rPr>
                        <a:t>534.503.015</a:t>
                      </a:r>
                      <a:endParaRPr lang="es-CO" sz="1200" b="0" i="0" u="none" strike="noStrike">
                        <a:solidFill>
                          <a:srgbClr val="000000"/>
                        </a:solidFill>
                        <a:effectLst/>
                        <a:latin typeface="Arial" panose="020B0604020202020204" pitchFamily="34" charset="0"/>
                      </a:endParaRPr>
                    </a:p>
                  </a:txBody>
                  <a:tcPr marL="9525" marR="9525" marT="9525" marB="0" anchor="b">
                    <a:solidFill>
                      <a:schemeClr val="accent2">
                        <a:lumMod val="20000"/>
                        <a:lumOff val="80000"/>
                      </a:schemeClr>
                    </a:solidFill>
                  </a:tcPr>
                </a:tc>
                <a:tc>
                  <a:txBody>
                    <a:bodyPr/>
                    <a:lstStyle/>
                    <a:p>
                      <a:pPr algn="r" fontAlgn="b"/>
                      <a:r>
                        <a:rPr lang="es-CO" sz="1200" u="none" strike="noStrike" dirty="0">
                          <a:effectLst/>
                        </a:rPr>
                        <a:t>534.503.015</a:t>
                      </a:r>
                      <a:endParaRPr lang="es-CO" sz="1200" b="0" i="0" u="none" strike="noStrike" dirty="0">
                        <a:solidFill>
                          <a:srgbClr val="000000"/>
                        </a:solidFill>
                        <a:effectLst/>
                        <a:latin typeface="Arial" panose="020B0604020202020204" pitchFamily="34" charset="0"/>
                      </a:endParaRPr>
                    </a:p>
                  </a:txBody>
                  <a:tcPr marL="9525" marR="9525" marT="9525" marB="0" anchor="b">
                    <a:solidFill>
                      <a:schemeClr val="accent2">
                        <a:lumMod val="20000"/>
                        <a:lumOff val="80000"/>
                      </a:schemeClr>
                    </a:solidFill>
                  </a:tcPr>
                </a:tc>
                <a:tc>
                  <a:txBody>
                    <a:bodyPr/>
                    <a:lstStyle/>
                    <a:p>
                      <a:pPr algn="r" fontAlgn="b"/>
                      <a:r>
                        <a:rPr lang="es-CO" sz="1200" u="none" strike="noStrike">
                          <a:effectLst/>
                        </a:rPr>
                        <a:t>0</a:t>
                      </a:r>
                      <a:endParaRPr lang="es-CO" sz="1200" b="0" i="0" u="none" strike="noStrike">
                        <a:solidFill>
                          <a:srgbClr val="000000"/>
                        </a:solidFill>
                        <a:effectLst/>
                        <a:latin typeface="Arial" panose="020B0604020202020204" pitchFamily="34" charset="0"/>
                      </a:endParaRPr>
                    </a:p>
                  </a:txBody>
                  <a:tcPr marL="9525" marR="9525" marT="9525" marB="0" anchor="b">
                    <a:solidFill>
                      <a:schemeClr val="accent2">
                        <a:lumMod val="20000"/>
                        <a:lumOff val="80000"/>
                      </a:schemeClr>
                    </a:solidFill>
                  </a:tcPr>
                </a:tc>
                <a:tc>
                  <a:txBody>
                    <a:bodyPr/>
                    <a:lstStyle/>
                    <a:p>
                      <a:pPr algn="r">
                        <a:lnSpc>
                          <a:spcPct val="115000"/>
                        </a:lnSpc>
                        <a:spcAft>
                          <a:spcPts val="0"/>
                        </a:spcAft>
                      </a:pPr>
                      <a:r>
                        <a:rPr lang="es-ES" sz="1200" u="none" strike="noStrike" kern="1200">
                          <a:solidFill>
                            <a:schemeClr val="dk1"/>
                          </a:solidFill>
                          <a:effectLst/>
                          <a:latin typeface="+mn-lt"/>
                          <a:ea typeface="+mn-ea"/>
                          <a:cs typeface="+mn-cs"/>
                        </a:rPr>
                        <a:t>272.179.490</a:t>
                      </a:r>
                      <a:endParaRPr lang="es-CO" sz="1200" u="none" strike="noStrike" kern="1200">
                        <a:solidFill>
                          <a:schemeClr val="dk1"/>
                        </a:solidFill>
                        <a:effectLst/>
                        <a:latin typeface="+mn-lt"/>
                        <a:ea typeface="+mn-ea"/>
                        <a:cs typeface="+mn-cs"/>
                      </a:endParaRPr>
                    </a:p>
                  </a:txBody>
                  <a:tcPr marL="44450" marR="44450" marT="0" marB="0" anchor="b">
                    <a:solidFill>
                      <a:schemeClr val="accent6">
                        <a:lumMod val="20000"/>
                        <a:lumOff val="80000"/>
                      </a:schemeClr>
                    </a:solidFill>
                  </a:tcPr>
                </a:tc>
                <a:tc>
                  <a:txBody>
                    <a:bodyPr/>
                    <a:lstStyle/>
                    <a:p>
                      <a:pPr algn="r">
                        <a:lnSpc>
                          <a:spcPct val="115000"/>
                        </a:lnSpc>
                        <a:spcAft>
                          <a:spcPts val="0"/>
                        </a:spcAft>
                      </a:pPr>
                      <a:r>
                        <a:rPr lang="es-ES" sz="1200" u="none" strike="noStrike" kern="1200">
                          <a:solidFill>
                            <a:schemeClr val="dk1"/>
                          </a:solidFill>
                          <a:effectLst/>
                          <a:latin typeface="+mn-lt"/>
                          <a:ea typeface="+mn-ea"/>
                          <a:cs typeface="+mn-cs"/>
                        </a:rPr>
                        <a:t>272.179.490</a:t>
                      </a:r>
                      <a:endParaRPr lang="es-CO" sz="1200" u="none" strike="noStrike" kern="1200">
                        <a:solidFill>
                          <a:schemeClr val="dk1"/>
                        </a:solidFill>
                        <a:effectLst/>
                        <a:latin typeface="+mn-lt"/>
                        <a:ea typeface="+mn-ea"/>
                        <a:cs typeface="+mn-cs"/>
                      </a:endParaRPr>
                    </a:p>
                  </a:txBody>
                  <a:tcPr marL="44450" marR="44450" marT="0" marB="0" anchor="b">
                    <a:solidFill>
                      <a:schemeClr val="accent6">
                        <a:lumMod val="20000"/>
                        <a:lumOff val="80000"/>
                      </a:schemeClr>
                    </a:solidFill>
                  </a:tcPr>
                </a:tc>
                <a:tc>
                  <a:txBody>
                    <a:bodyPr/>
                    <a:lstStyle/>
                    <a:p>
                      <a:pPr algn="r">
                        <a:lnSpc>
                          <a:spcPct val="115000"/>
                        </a:lnSpc>
                        <a:spcAft>
                          <a:spcPts val="0"/>
                        </a:spcAft>
                      </a:pPr>
                      <a:r>
                        <a:rPr lang="es-ES" sz="1200" u="none" strike="noStrike" kern="1200">
                          <a:solidFill>
                            <a:schemeClr val="dk1"/>
                          </a:solidFill>
                          <a:effectLst/>
                          <a:latin typeface="+mn-lt"/>
                          <a:ea typeface="+mn-ea"/>
                          <a:cs typeface="+mn-cs"/>
                        </a:rPr>
                        <a:t>200.000.000</a:t>
                      </a:r>
                      <a:endParaRPr lang="es-CO" sz="1200" u="none" strike="noStrike" kern="1200">
                        <a:solidFill>
                          <a:schemeClr val="dk1"/>
                        </a:solidFill>
                        <a:effectLst/>
                        <a:latin typeface="+mn-lt"/>
                        <a:ea typeface="+mn-ea"/>
                        <a:cs typeface="+mn-cs"/>
                      </a:endParaRPr>
                    </a:p>
                  </a:txBody>
                  <a:tcPr marL="44450" marR="44450" marT="0" marB="0" anchor="b">
                    <a:solidFill>
                      <a:schemeClr val="accent6">
                        <a:lumMod val="20000"/>
                        <a:lumOff val="80000"/>
                      </a:schemeClr>
                    </a:solidFill>
                  </a:tcPr>
                </a:tc>
                <a:extLst>
                  <a:ext uri="{0D108BD9-81ED-4DB2-BD59-A6C34878D82A}">
                    <a16:rowId xmlns:a16="http://schemas.microsoft.com/office/drawing/2014/main" val="2719222799"/>
                  </a:ext>
                </a:extLst>
              </a:tr>
              <a:tr h="473391">
                <a:tc>
                  <a:txBody>
                    <a:bodyPr/>
                    <a:lstStyle/>
                    <a:p>
                      <a:pPr algn="l" fontAlgn="b"/>
                      <a:r>
                        <a:rPr lang="es-CO" sz="1200" u="none" strike="noStrike">
                          <a:effectLst/>
                        </a:rPr>
                        <a:t>.........Otros aportes del Municipio no ligados a la venta de servicios de salud</a:t>
                      </a:r>
                      <a:endParaRPr lang="es-CO" sz="12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200" u="none" strike="noStrike">
                          <a:effectLst/>
                        </a:rPr>
                        <a:t>534.503.015</a:t>
                      </a:r>
                      <a:endParaRPr lang="es-CO" sz="1200" b="0" i="0" u="none" strike="noStrike">
                        <a:solidFill>
                          <a:srgbClr val="000000"/>
                        </a:solidFill>
                        <a:effectLst/>
                        <a:latin typeface="Arial" panose="020B0604020202020204" pitchFamily="34" charset="0"/>
                      </a:endParaRPr>
                    </a:p>
                  </a:txBody>
                  <a:tcPr marL="9525" marR="9525" marT="9525" marB="0" anchor="b">
                    <a:solidFill>
                      <a:schemeClr val="accent2">
                        <a:lumMod val="20000"/>
                        <a:lumOff val="80000"/>
                      </a:schemeClr>
                    </a:solidFill>
                  </a:tcPr>
                </a:tc>
                <a:tc>
                  <a:txBody>
                    <a:bodyPr/>
                    <a:lstStyle/>
                    <a:p>
                      <a:pPr algn="r" fontAlgn="b"/>
                      <a:r>
                        <a:rPr lang="es-CO" sz="1200" u="none" strike="noStrike" dirty="0">
                          <a:effectLst/>
                        </a:rPr>
                        <a:t>534.503.015</a:t>
                      </a:r>
                      <a:endParaRPr lang="es-CO" sz="1200" b="0" i="0" u="none" strike="noStrike" dirty="0">
                        <a:solidFill>
                          <a:srgbClr val="000000"/>
                        </a:solidFill>
                        <a:effectLst/>
                        <a:latin typeface="Arial" panose="020B0604020202020204" pitchFamily="34" charset="0"/>
                      </a:endParaRPr>
                    </a:p>
                  </a:txBody>
                  <a:tcPr marL="9525" marR="9525" marT="9525" marB="0" anchor="b">
                    <a:solidFill>
                      <a:schemeClr val="accent2">
                        <a:lumMod val="20000"/>
                        <a:lumOff val="80000"/>
                      </a:schemeClr>
                    </a:solidFill>
                  </a:tcPr>
                </a:tc>
                <a:tc>
                  <a:txBody>
                    <a:bodyPr/>
                    <a:lstStyle/>
                    <a:p>
                      <a:pPr algn="r" fontAlgn="b"/>
                      <a:r>
                        <a:rPr lang="es-CO" sz="1200" u="none" strike="noStrike" dirty="0">
                          <a:effectLst/>
                        </a:rPr>
                        <a:t>0</a:t>
                      </a:r>
                      <a:endParaRPr lang="es-CO" sz="1200" b="0" i="0" u="none" strike="noStrike" dirty="0">
                        <a:solidFill>
                          <a:srgbClr val="000000"/>
                        </a:solidFill>
                        <a:effectLst/>
                        <a:latin typeface="Arial" panose="020B0604020202020204" pitchFamily="34" charset="0"/>
                      </a:endParaRPr>
                    </a:p>
                  </a:txBody>
                  <a:tcPr marL="9525" marR="9525" marT="9525" marB="0" anchor="b">
                    <a:solidFill>
                      <a:schemeClr val="accent2">
                        <a:lumMod val="20000"/>
                        <a:lumOff val="80000"/>
                      </a:schemeClr>
                    </a:solidFill>
                  </a:tcPr>
                </a:tc>
                <a:tc>
                  <a:txBody>
                    <a:bodyPr/>
                    <a:lstStyle/>
                    <a:p>
                      <a:pPr algn="r">
                        <a:lnSpc>
                          <a:spcPct val="115000"/>
                        </a:lnSpc>
                        <a:spcAft>
                          <a:spcPts val="0"/>
                        </a:spcAft>
                      </a:pPr>
                      <a:r>
                        <a:rPr lang="es-ES" sz="1200" u="none" strike="noStrike" kern="1200">
                          <a:solidFill>
                            <a:schemeClr val="dk1"/>
                          </a:solidFill>
                          <a:effectLst/>
                          <a:latin typeface="+mn-lt"/>
                          <a:ea typeface="+mn-ea"/>
                          <a:cs typeface="+mn-cs"/>
                        </a:rPr>
                        <a:t>272.179.490</a:t>
                      </a:r>
                      <a:endParaRPr lang="es-CO" sz="1200" u="none" strike="noStrike" kern="1200">
                        <a:solidFill>
                          <a:schemeClr val="dk1"/>
                        </a:solidFill>
                        <a:effectLst/>
                        <a:latin typeface="+mn-lt"/>
                        <a:ea typeface="+mn-ea"/>
                        <a:cs typeface="+mn-cs"/>
                      </a:endParaRPr>
                    </a:p>
                  </a:txBody>
                  <a:tcPr marL="44450" marR="44450" marT="0" marB="0" anchor="b">
                    <a:solidFill>
                      <a:schemeClr val="accent6">
                        <a:lumMod val="20000"/>
                        <a:lumOff val="80000"/>
                      </a:schemeClr>
                    </a:solidFill>
                  </a:tcPr>
                </a:tc>
                <a:tc>
                  <a:txBody>
                    <a:bodyPr/>
                    <a:lstStyle/>
                    <a:p>
                      <a:pPr algn="r">
                        <a:lnSpc>
                          <a:spcPct val="115000"/>
                        </a:lnSpc>
                        <a:spcAft>
                          <a:spcPts val="0"/>
                        </a:spcAft>
                      </a:pPr>
                      <a:r>
                        <a:rPr lang="es-ES" sz="1200" u="none" strike="noStrike" kern="1200" dirty="0">
                          <a:solidFill>
                            <a:schemeClr val="dk1"/>
                          </a:solidFill>
                          <a:effectLst/>
                          <a:latin typeface="+mn-lt"/>
                          <a:ea typeface="+mn-ea"/>
                          <a:cs typeface="+mn-cs"/>
                        </a:rPr>
                        <a:t>272.179.490</a:t>
                      </a:r>
                      <a:endParaRPr lang="es-CO" sz="1200" u="none" strike="noStrike" kern="1200" dirty="0">
                        <a:solidFill>
                          <a:schemeClr val="dk1"/>
                        </a:solidFill>
                        <a:effectLst/>
                        <a:latin typeface="+mn-lt"/>
                        <a:ea typeface="+mn-ea"/>
                        <a:cs typeface="+mn-cs"/>
                      </a:endParaRPr>
                    </a:p>
                  </a:txBody>
                  <a:tcPr marL="44450" marR="44450" marT="0" marB="0" anchor="b">
                    <a:solidFill>
                      <a:schemeClr val="accent6">
                        <a:lumMod val="20000"/>
                        <a:lumOff val="80000"/>
                      </a:schemeClr>
                    </a:solidFill>
                  </a:tcPr>
                </a:tc>
                <a:tc>
                  <a:txBody>
                    <a:bodyPr/>
                    <a:lstStyle/>
                    <a:p>
                      <a:pPr algn="r">
                        <a:lnSpc>
                          <a:spcPct val="115000"/>
                        </a:lnSpc>
                        <a:spcAft>
                          <a:spcPts val="0"/>
                        </a:spcAft>
                      </a:pPr>
                      <a:r>
                        <a:rPr lang="es-ES" sz="1200" u="none" strike="noStrike" kern="1200">
                          <a:solidFill>
                            <a:schemeClr val="dk1"/>
                          </a:solidFill>
                          <a:effectLst/>
                          <a:latin typeface="+mn-lt"/>
                          <a:ea typeface="+mn-ea"/>
                          <a:cs typeface="+mn-cs"/>
                        </a:rPr>
                        <a:t>200.000.000</a:t>
                      </a:r>
                      <a:endParaRPr lang="es-CO" sz="1200" u="none" strike="noStrike" kern="1200">
                        <a:solidFill>
                          <a:schemeClr val="dk1"/>
                        </a:solidFill>
                        <a:effectLst/>
                        <a:latin typeface="+mn-lt"/>
                        <a:ea typeface="+mn-ea"/>
                        <a:cs typeface="+mn-cs"/>
                      </a:endParaRPr>
                    </a:p>
                  </a:txBody>
                  <a:tcPr marL="44450" marR="44450" marT="0" marB="0" anchor="b">
                    <a:solidFill>
                      <a:schemeClr val="accent6">
                        <a:lumMod val="20000"/>
                        <a:lumOff val="80000"/>
                      </a:schemeClr>
                    </a:solidFill>
                  </a:tcPr>
                </a:tc>
                <a:extLst>
                  <a:ext uri="{0D108BD9-81ED-4DB2-BD59-A6C34878D82A}">
                    <a16:rowId xmlns:a16="http://schemas.microsoft.com/office/drawing/2014/main" val="1990388787"/>
                  </a:ext>
                </a:extLst>
              </a:tr>
              <a:tr h="242764">
                <a:tc>
                  <a:txBody>
                    <a:bodyPr/>
                    <a:lstStyle/>
                    <a:p>
                      <a:pPr algn="l" fontAlgn="b"/>
                      <a:r>
                        <a:rPr lang="es-CO" sz="1200" u="none" strike="noStrike">
                          <a:effectLst/>
                        </a:rPr>
                        <a:t>...Otros ingresos corrientes</a:t>
                      </a:r>
                      <a:endParaRPr lang="es-CO" sz="12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200" u="none" strike="noStrike">
                          <a:effectLst/>
                        </a:rPr>
                        <a:t>185.000.000</a:t>
                      </a:r>
                      <a:endParaRPr lang="es-CO" sz="1200" b="0" i="0" u="none" strike="noStrike">
                        <a:solidFill>
                          <a:srgbClr val="000000"/>
                        </a:solidFill>
                        <a:effectLst/>
                        <a:latin typeface="Arial" panose="020B0604020202020204" pitchFamily="34" charset="0"/>
                      </a:endParaRPr>
                    </a:p>
                  </a:txBody>
                  <a:tcPr marL="9525" marR="9525" marT="9525" marB="0" anchor="b">
                    <a:solidFill>
                      <a:schemeClr val="accent2">
                        <a:lumMod val="20000"/>
                        <a:lumOff val="80000"/>
                      </a:schemeClr>
                    </a:solidFill>
                  </a:tcPr>
                </a:tc>
                <a:tc>
                  <a:txBody>
                    <a:bodyPr/>
                    <a:lstStyle/>
                    <a:p>
                      <a:pPr algn="r" fontAlgn="b"/>
                      <a:r>
                        <a:rPr lang="es-CO" sz="1200" u="none" strike="noStrike">
                          <a:effectLst/>
                        </a:rPr>
                        <a:t>125.171.757</a:t>
                      </a:r>
                      <a:endParaRPr lang="es-CO" sz="1200" b="0" i="0" u="none" strike="noStrike">
                        <a:solidFill>
                          <a:srgbClr val="000000"/>
                        </a:solidFill>
                        <a:effectLst/>
                        <a:latin typeface="Arial" panose="020B0604020202020204" pitchFamily="34" charset="0"/>
                      </a:endParaRPr>
                    </a:p>
                  </a:txBody>
                  <a:tcPr marL="9525" marR="9525" marT="9525" marB="0" anchor="b">
                    <a:solidFill>
                      <a:schemeClr val="accent2">
                        <a:lumMod val="20000"/>
                        <a:lumOff val="80000"/>
                      </a:schemeClr>
                    </a:solidFill>
                  </a:tcPr>
                </a:tc>
                <a:tc>
                  <a:txBody>
                    <a:bodyPr/>
                    <a:lstStyle/>
                    <a:p>
                      <a:pPr algn="r" fontAlgn="b"/>
                      <a:r>
                        <a:rPr lang="es-CO" sz="1200" u="none" strike="noStrike" dirty="0">
                          <a:effectLst/>
                        </a:rPr>
                        <a:t>47.070.447</a:t>
                      </a:r>
                      <a:endParaRPr lang="es-CO" sz="1200" b="0" i="0" u="none" strike="noStrike" dirty="0">
                        <a:solidFill>
                          <a:srgbClr val="000000"/>
                        </a:solidFill>
                        <a:effectLst/>
                        <a:latin typeface="Arial" panose="020B0604020202020204" pitchFamily="34" charset="0"/>
                      </a:endParaRPr>
                    </a:p>
                  </a:txBody>
                  <a:tcPr marL="9525" marR="9525" marT="9525" marB="0" anchor="b">
                    <a:solidFill>
                      <a:schemeClr val="accent2">
                        <a:lumMod val="20000"/>
                        <a:lumOff val="80000"/>
                      </a:schemeClr>
                    </a:solidFill>
                  </a:tcPr>
                </a:tc>
                <a:tc>
                  <a:txBody>
                    <a:bodyPr/>
                    <a:lstStyle/>
                    <a:p>
                      <a:pPr algn="r">
                        <a:lnSpc>
                          <a:spcPct val="115000"/>
                        </a:lnSpc>
                        <a:spcAft>
                          <a:spcPts val="0"/>
                        </a:spcAft>
                      </a:pPr>
                      <a:r>
                        <a:rPr lang="es-ES" sz="1200" u="none" strike="noStrike" kern="1200">
                          <a:solidFill>
                            <a:schemeClr val="dk1"/>
                          </a:solidFill>
                          <a:effectLst/>
                          <a:latin typeface="+mn-lt"/>
                          <a:ea typeface="+mn-ea"/>
                          <a:cs typeface="+mn-cs"/>
                        </a:rPr>
                        <a:t>15.000.000</a:t>
                      </a:r>
                      <a:endParaRPr lang="es-CO" sz="1200" u="none" strike="noStrike" kern="1200">
                        <a:solidFill>
                          <a:schemeClr val="dk1"/>
                        </a:solidFill>
                        <a:effectLst/>
                        <a:latin typeface="+mn-lt"/>
                        <a:ea typeface="+mn-ea"/>
                        <a:cs typeface="+mn-cs"/>
                      </a:endParaRPr>
                    </a:p>
                  </a:txBody>
                  <a:tcPr marL="44450" marR="44450" marT="0" marB="0" anchor="b">
                    <a:solidFill>
                      <a:schemeClr val="accent6">
                        <a:lumMod val="20000"/>
                        <a:lumOff val="80000"/>
                      </a:schemeClr>
                    </a:solidFill>
                  </a:tcPr>
                </a:tc>
                <a:tc>
                  <a:txBody>
                    <a:bodyPr/>
                    <a:lstStyle/>
                    <a:p>
                      <a:pPr algn="r">
                        <a:lnSpc>
                          <a:spcPct val="115000"/>
                        </a:lnSpc>
                        <a:spcAft>
                          <a:spcPts val="0"/>
                        </a:spcAft>
                      </a:pPr>
                      <a:r>
                        <a:rPr lang="es-ES" sz="1200" u="none" strike="noStrike" kern="1200" dirty="0">
                          <a:solidFill>
                            <a:schemeClr val="dk1"/>
                          </a:solidFill>
                          <a:effectLst/>
                          <a:latin typeface="+mn-lt"/>
                          <a:ea typeface="+mn-ea"/>
                          <a:cs typeface="+mn-cs"/>
                        </a:rPr>
                        <a:t>305.547.130</a:t>
                      </a:r>
                      <a:endParaRPr lang="es-CO" sz="1200" u="none" strike="noStrike" kern="1200" dirty="0">
                        <a:solidFill>
                          <a:schemeClr val="dk1"/>
                        </a:solidFill>
                        <a:effectLst/>
                        <a:latin typeface="+mn-lt"/>
                        <a:ea typeface="+mn-ea"/>
                        <a:cs typeface="+mn-cs"/>
                      </a:endParaRPr>
                    </a:p>
                  </a:txBody>
                  <a:tcPr marL="44450" marR="44450" marT="0" marB="0" anchor="b">
                    <a:solidFill>
                      <a:schemeClr val="accent6">
                        <a:lumMod val="20000"/>
                        <a:lumOff val="80000"/>
                      </a:schemeClr>
                    </a:solidFill>
                  </a:tcPr>
                </a:tc>
                <a:tc>
                  <a:txBody>
                    <a:bodyPr/>
                    <a:lstStyle/>
                    <a:p>
                      <a:pPr algn="r">
                        <a:lnSpc>
                          <a:spcPct val="115000"/>
                        </a:lnSpc>
                        <a:spcAft>
                          <a:spcPts val="0"/>
                        </a:spcAft>
                      </a:pPr>
                      <a:r>
                        <a:rPr lang="es-ES" sz="1200" u="none" strike="noStrike" kern="1200" dirty="0">
                          <a:solidFill>
                            <a:schemeClr val="dk1"/>
                          </a:solidFill>
                          <a:effectLst/>
                          <a:latin typeface="+mn-lt"/>
                          <a:ea typeface="+mn-ea"/>
                          <a:cs typeface="+mn-cs"/>
                        </a:rPr>
                        <a:t>45.434.927</a:t>
                      </a:r>
                      <a:endParaRPr lang="es-CO" sz="1200" u="none" strike="noStrike" kern="1200" dirty="0">
                        <a:solidFill>
                          <a:schemeClr val="dk1"/>
                        </a:solidFill>
                        <a:effectLst/>
                        <a:latin typeface="+mn-lt"/>
                        <a:ea typeface="+mn-ea"/>
                        <a:cs typeface="+mn-cs"/>
                      </a:endParaRPr>
                    </a:p>
                  </a:txBody>
                  <a:tcPr marL="44450" marR="44450" marT="0" marB="0" anchor="b">
                    <a:solidFill>
                      <a:schemeClr val="accent6">
                        <a:lumMod val="20000"/>
                        <a:lumOff val="80000"/>
                      </a:schemeClr>
                    </a:solidFill>
                  </a:tcPr>
                </a:tc>
                <a:extLst>
                  <a:ext uri="{0D108BD9-81ED-4DB2-BD59-A6C34878D82A}">
                    <a16:rowId xmlns:a16="http://schemas.microsoft.com/office/drawing/2014/main" val="3580950151"/>
                  </a:ext>
                </a:extLst>
              </a:tr>
              <a:tr h="242764">
                <a:tc>
                  <a:txBody>
                    <a:bodyPr/>
                    <a:lstStyle/>
                    <a:p>
                      <a:pPr algn="l" fontAlgn="b"/>
                      <a:r>
                        <a:rPr lang="es-CO" sz="1200" u="none" strike="noStrike">
                          <a:effectLst/>
                        </a:rPr>
                        <a:t>Otros ingresos</a:t>
                      </a:r>
                      <a:endParaRPr lang="es-CO" sz="12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200" u="none" strike="noStrike">
                          <a:effectLst/>
                        </a:rPr>
                        <a:t>1.000.000</a:t>
                      </a:r>
                      <a:endParaRPr lang="es-CO" sz="1200" b="1" i="0" u="none" strike="noStrike">
                        <a:solidFill>
                          <a:srgbClr val="000000"/>
                        </a:solidFill>
                        <a:effectLst/>
                        <a:latin typeface="Arial" panose="020B0604020202020204" pitchFamily="34" charset="0"/>
                      </a:endParaRPr>
                    </a:p>
                  </a:txBody>
                  <a:tcPr marL="9525" marR="9525" marT="9525" marB="0" anchor="b">
                    <a:solidFill>
                      <a:schemeClr val="accent2">
                        <a:lumMod val="20000"/>
                        <a:lumOff val="80000"/>
                      </a:schemeClr>
                    </a:solidFill>
                  </a:tcPr>
                </a:tc>
                <a:tc>
                  <a:txBody>
                    <a:bodyPr/>
                    <a:lstStyle/>
                    <a:p>
                      <a:pPr algn="r" fontAlgn="b"/>
                      <a:r>
                        <a:rPr lang="es-CO" sz="1200" u="none" strike="noStrike">
                          <a:effectLst/>
                        </a:rPr>
                        <a:t>1.065.381</a:t>
                      </a:r>
                      <a:endParaRPr lang="es-CO" sz="1200" b="1" i="0" u="none" strike="noStrike">
                        <a:solidFill>
                          <a:srgbClr val="000000"/>
                        </a:solidFill>
                        <a:effectLst/>
                        <a:latin typeface="Arial" panose="020B0604020202020204" pitchFamily="34" charset="0"/>
                      </a:endParaRPr>
                    </a:p>
                  </a:txBody>
                  <a:tcPr marL="9525" marR="9525" marT="9525" marB="0" anchor="b">
                    <a:solidFill>
                      <a:schemeClr val="accent2">
                        <a:lumMod val="20000"/>
                        <a:lumOff val="80000"/>
                      </a:schemeClr>
                    </a:solidFill>
                  </a:tcPr>
                </a:tc>
                <a:tc>
                  <a:txBody>
                    <a:bodyPr/>
                    <a:lstStyle/>
                    <a:p>
                      <a:pPr algn="r" fontAlgn="b"/>
                      <a:r>
                        <a:rPr lang="es-CO" sz="1200" u="none" strike="noStrike" dirty="0">
                          <a:effectLst/>
                        </a:rPr>
                        <a:t>1.065.379</a:t>
                      </a:r>
                      <a:endParaRPr lang="es-CO" sz="1200" b="1" i="0" u="none" strike="noStrike" dirty="0">
                        <a:solidFill>
                          <a:srgbClr val="000000"/>
                        </a:solidFill>
                        <a:effectLst/>
                        <a:latin typeface="Arial" panose="020B0604020202020204" pitchFamily="34" charset="0"/>
                      </a:endParaRPr>
                    </a:p>
                  </a:txBody>
                  <a:tcPr marL="9525" marR="9525" marT="9525" marB="0" anchor="b">
                    <a:solidFill>
                      <a:schemeClr val="accent2">
                        <a:lumMod val="20000"/>
                        <a:lumOff val="80000"/>
                      </a:schemeClr>
                    </a:solidFill>
                  </a:tcPr>
                </a:tc>
                <a:tc>
                  <a:txBody>
                    <a:bodyPr/>
                    <a:lstStyle/>
                    <a:p>
                      <a:pPr algn="r">
                        <a:lnSpc>
                          <a:spcPct val="115000"/>
                        </a:lnSpc>
                        <a:spcAft>
                          <a:spcPts val="0"/>
                        </a:spcAft>
                      </a:pPr>
                      <a:r>
                        <a:rPr lang="es-ES" sz="1200" u="none" strike="noStrike" kern="1200">
                          <a:solidFill>
                            <a:schemeClr val="dk1"/>
                          </a:solidFill>
                          <a:effectLst/>
                          <a:latin typeface="+mn-lt"/>
                          <a:ea typeface="+mn-ea"/>
                          <a:cs typeface="+mn-cs"/>
                        </a:rPr>
                        <a:t>2.000.000</a:t>
                      </a:r>
                      <a:endParaRPr lang="es-CO" sz="1200" u="none" strike="noStrike" kern="1200">
                        <a:solidFill>
                          <a:schemeClr val="dk1"/>
                        </a:solidFill>
                        <a:effectLst/>
                        <a:latin typeface="+mn-lt"/>
                        <a:ea typeface="+mn-ea"/>
                        <a:cs typeface="+mn-cs"/>
                      </a:endParaRPr>
                    </a:p>
                  </a:txBody>
                  <a:tcPr marL="44450" marR="44450" marT="0" marB="0" anchor="b">
                    <a:solidFill>
                      <a:schemeClr val="accent6">
                        <a:lumMod val="20000"/>
                        <a:lumOff val="80000"/>
                      </a:schemeClr>
                    </a:solidFill>
                  </a:tcPr>
                </a:tc>
                <a:tc>
                  <a:txBody>
                    <a:bodyPr/>
                    <a:lstStyle/>
                    <a:p>
                      <a:pPr algn="r">
                        <a:lnSpc>
                          <a:spcPct val="115000"/>
                        </a:lnSpc>
                        <a:spcAft>
                          <a:spcPts val="0"/>
                        </a:spcAft>
                      </a:pPr>
                      <a:r>
                        <a:rPr lang="es-ES" sz="1200" u="none" strike="noStrike" kern="1200">
                          <a:solidFill>
                            <a:schemeClr val="dk1"/>
                          </a:solidFill>
                          <a:effectLst/>
                          <a:latin typeface="+mn-lt"/>
                          <a:ea typeface="+mn-ea"/>
                          <a:cs typeface="+mn-cs"/>
                        </a:rPr>
                        <a:t>1.549.622</a:t>
                      </a:r>
                      <a:endParaRPr lang="es-CO" sz="1200" u="none" strike="noStrike" kern="1200">
                        <a:solidFill>
                          <a:schemeClr val="dk1"/>
                        </a:solidFill>
                        <a:effectLst/>
                        <a:latin typeface="+mn-lt"/>
                        <a:ea typeface="+mn-ea"/>
                        <a:cs typeface="+mn-cs"/>
                      </a:endParaRPr>
                    </a:p>
                  </a:txBody>
                  <a:tcPr marL="44450" marR="44450" marT="0" marB="0" anchor="b">
                    <a:solidFill>
                      <a:schemeClr val="accent6">
                        <a:lumMod val="20000"/>
                        <a:lumOff val="80000"/>
                      </a:schemeClr>
                    </a:solidFill>
                  </a:tcPr>
                </a:tc>
                <a:tc>
                  <a:txBody>
                    <a:bodyPr/>
                    <a:lstStyle/>
                    <a:p>
                      <a:pPr algn="r">
                        <a:lnSpc>
                          <a:spcPct val="115000"/>
                        </a:lnSpc>
                        <a:spcAft>
                          <a:spcPts val="0"/>
                        </a:spcAft>
                      </a:pPr>
                      <a:r>
                        <a:rPr lang="es-ES" sz="1200" u="none" strike="noStrike" kern="1200" dirty="0">
                          <a:solidFill>
                            <a:schemeClr val="dk1"/>
                          </a:solidFill>
                          <a:effectLst/>
                          <a:latin typeface="+mn-lt"/>
                          <a:ea typeface="+mn-ea"/>
                          <a:cs typeface="+mn-cs"/>
                        </a:rPr>
                        <a:t>1.549.622</a:t>
                      </a:r>
                      <a:endParaRPr lang="es-CO" sz="1200" u="none" strike="noStrike" kern="1200" dirty="0">
                        <a:solidFill>
                          <a:schemeClr val="dk1"/>
                        </a:solidFill>
                        <a:effectLst/>
                        <a:latin typeface="+mn-lt"/>
                        <a:ea typeface="+mn-ea"/>
                        <a:cs typeface="+mn-cs"/>
                      </a:endParaRPr>
                    </a:p>
                  </a:txBody>
                  <a:tcPr marL="44450" marR="44450" marT="0" marB="0" anchor="b">
                    <a:solidFill>
                      <a:schemeClr val="accent6">
                        <a:lumMod val="20000"/>
                        <a:lumOff val="80000"/>
                      </a:schemeClr>
                    </a:solidFill>
                  </a:tcPr>
                </a:tc>
                <a:extLst>
                  <a:ext uri="{0D108BD9-81ED-4DB2-BD59-A6C34878D82A}">
                    <a16:rowId xmlns:a16="http://schemas.microsoft.com/office/drawing/2014/main" val="323954980"/>
                  </a:ext>
                </a:extLst>
              </a:tr>
              <a:tr h="242764">
                <a:tc>
                  <a:txBody>
                    <a:bodyPr/>
                    <a:lstStyle/>
                    <a:p>
                      <a:pPr algn="l" fontAlgn="b"/>
                      <a:r>
                        <a:rPr lang="es-CO" sz="1200" u="none" strike="noStrike">
                          <a:effectLst/>
                        </a:rPr>
                        <a:t>Cuentas por cobrar Otras vigencias</a:t>
                      </a:r>
                      <a:endParaRPr lang="es-CO" sz="12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200" u="none" strike="noStrike">
                          <a:effectLst/>
                        </a:rPr>
                        <a:t>7.239.803.262</a:t>
                      </a:r>
                      <a:endParaRPr lang="es-CO" sz="1200" b="1" i="0" u="none" strike="noStrike">
                        <a:solidFill>
                          <a:srgbClr val="000000"/>
                        </a:solidFill>
                        <a:effectLst/>
                        <a:latin typeface="Arial" panose="020B0604020202020204" pitchFamily="34" charset="0"/>
                      </a:endParaRPr>
                    </a:p>
                  </a:txBody>
                  <a:tcPr marL="9525" marR="9525" marT="9525" marB="0" anchor="b">
                    <a:solidFill>
                      <a:schemeClr val="accent2">
                        <a:lumMod val="20000"/>
                        <a:lumOff val="80000"/>
                      </a:schemeClr>
                    </a:solidFill>
                  </a:tcPr>
                </a:tc>
                <a:tc>
                  <a:txBody>
                    <a:bodyPr/>
                    <a:lstStyle/>
                    <a:p>
                      <a:pPr algn="r" fontAlgn="b"/>
                      <a:r>
                        <a:rPr lang="es-CO" sz="1200" u="none" strike="noStrike">
                          <a:effectLst/>
                        </a:rPr>
                        <a:t>4.900.549.517</a:t>
                      </a:r>
                      <a:endParaRPr lang="es-CO" sz="1200" b="1" i="0" u="none" strike="noStrike">
                        <a:solidFill>
                          <a:srgbClr val="000000"/>
                        </a:solidFill>
                        <a:effectLst/>
                        <a:latin typeface="Arial" panose="020B0604020202020204" pitchFamily="34" charset="0"/>
                      </a:endParaRPr>
                    </a:p>
                  </a:txBody>
                  <a:tcPr marL="9525" marR="9525" marT="9525" marB="0" anchor="b">
                    <a:solidFill>
                      <a:schemeClr val="accent2">
                        <a:lumMod val="20000"/>
                        <a:lumOff val="80000"/>
                      </a:schemeClr>
                    </a:solidFill>
                  </a:tcPr>
                </a:tc>
                <a:tc>
                  <a:txBody>
                    <a:bodyPr/>
                    <a:lstStyle/>
                    <a:p>
                      <a:pPr algn="r" fontAlgn="b"/>
                      <a:r>
                        <a:rPr lang="es-CO" sz="1200" u="none" strike="noStrike" dirty="0">
                          <a:effectLst/>
                        </a:rPr>
                        <a:t>4.900.549.517</a:t>
                      </a:r>
                      <a:endParaRPr lang="es-CO" sz="1200" b="1" i="0" u="none" strike="noStrike" dirty="0">
                        <a:solidFill>
                          <a:srgbClr val="000000"/>
                        </a:solidFill>
                        <a:effectLst/>
                        <a:latin typeface="Arial" panose="020B0604020202020204" pitchFamily="34" charset="0"/>
                      </a:endParaRPr>
                    </a:p>
                  </a:txBody>
                  <a:tcPr marL="9525" marR="9525" marT="9525" marB="0" anchor="b">
                    <a:solidFill>
                      <a:schemeClr val="accent2">
                        <a:lumMod val="20000"/>
                        <a:lumOff val="80000"/>
                      </a:schemeClr>
                    </a:solidFill>
                  </a:tcPr>
                </a:tc>
                <a:tc>
                  <a:txBody>
                    <a:bodyPr/>
                    <a:lstStyle/>
                    <a:p>
                      <a:pPr algn="r">
                        <a:lnSpc>
                          <a:spcPct val="115000"/>
                        </a:lnSpc>
                        <a:spcAft>
                          <a:spcPts val="0"/>
                        </a:spcAft>
                      </a:pPr>
                      <a:r>
                        <a:rPr lang="es-ES" sz="1200" u="none" strike="noStrike" kern="1200">
                          <a:solidFill>
                            <a:schemeClr val="dk1"/>
                          </a:solidFill>
                          <a:effectLst/>
                          <a:latin typeface="+mn-lt"/>
                          <a:ea typeface="+mn-ea"/>
                          <a:cs typeface="+mn-cs"/>
                        </a:rPr>
                        <a:t>10.348.986.742</a:t>
                      </a:r>
                      <a:endParaRPr lang="es-CO" sz="1200" u="none" strike="noStrike" kern="1200">
                        <a:solidFill>
                          <a:schemeClr val="dk1"/>
                        </a:solidFill>
                        <a:effectLst/>
                        <a:latin typeface="+mn-lt"/>
                        <a:ea typeface="+mn-ea"/>
                        <a:cs typeface="+mn-cs"/>
                      </a:endParaRPr>
                    </a:p>
                  </a:txBody>
                  <a:tcPr marL="44450" marR="44450" marT="0" marB="0" anchor="b">
                    <a:solidFill>
                      <a:schemeClr val="accent6">
                        <a:lumMod val="20000"/>
                        <a:lumOff val="80000"/>
                      </a:schemeClr>
                    </a:solidFill>
                  </a:tcPr>
                </a:tc>
                <a:tc>
                  <a:txBody>
                    <a:bodyPr/>
                    <a:lstStyle/>
                    <a:p>
                      <a:pPr algn="r">
                        <a:lnSpc>
                          <a:spcPct val="115000"/>
                        </a:lnSpc>
                        <a:spcAft>
                          <a:spcPts val="0"/>
                        </a:spcAft>
                      </a:pPr>
                      <a:r>
                        <a:rPr lang="es-ES" sz="1200" u="none" strike="noStrike" kern="1200">
                          <a:solidFill>
                            <a:schemeClr val="dk1"/>
                          </a:solidFill>
                          <a:effectLst/>
                          <a:latin typeface="+mn-lt"/>
                          <a:ea typeface="+mn-ea"/>
                          <a:cs typeface="+mn-cs"/>
                        </a:rPr>
                        <a:t>7.284.710.589</a:t>
                      </a:r>
                      <a:endParaRPr lang="es-CO" sz="1200" u="none" strike="noStrike" kern="1200">
                        <a:solidFill>
                          <a:schemeClr val="dk1"/>
                        </a:solidFill>
                        <a:effectLst/>
                        <a:latin typeface="+mn-lt"/>
                        <a:ea typeface="+mn-ea"/>
                        <a:cs typeface="+mn-cs"/>
                      </a:endParaRPr>
                    </a:p>
                  </a:txBody>
                  <a:tcPr marL="44450" marR="44450" marT="0" marB="0" anchor="b">
                    <a:solidFill>
                      <a:schemeClr val="accent6">
                        <a:lumMod val="20000"/>
                        <a:lumOff val="80000"/>
                      </a:schemeClr>
                    </a:solidFill>
                  </a:tcPr>
                </a:tc>
                <a:tc>
                  <a:txBody>
                    <a:bodyPr/>
                    <a:lstStyle/>
                    <a:p>
                      <a:pPr algn="r">
                        <a:lnSpc>
                          <a:spcPct val="115000"/>
                        </a:lnSpc>
                        <a:spcAft>
                          <a:spcPts val="0"/>
                        </a:spcAft>
                      </a:pPr>
                      <a:r>
                        <a:rPr lang="es-ES" sz="1200" u="none" strike="noStrike" kern="1200" dirty="0">
                          <a:solidFill>
                            <a:schemeClr val="dk1"/>
                          </a:solidFill>
                          <a:effectLst/>
                          <a:latin typeface="+mn-lt"/>
                          <a:ea typeface="+mn-ea"/>
                          <a:cs typeface="+mn-cs"/>
                        </a:rPr>
                        <a:t>7.284.710.589</a:t>
                      </a:r>
                      <a:endParaRPr lang="es-CO" sz="1200" u="none" strike="noStrike" kern="1200" dirty="0">
                        <a:solidFill>
                          <a:schemeClr val="dk1"/>
                        </a:solidFill>
                        <a:effectLst/>
                        <a:latin typeface="+mn-lt"/>
                        <a:ea typeface="+mn-ea"/>
                        <a:cs typeface="+mn-cs"/>
                      </a:endParaRPr>
                    </a:p>
                  </a:txBody>
                  <a:tcPr marL="44450" marR="44450" marT="0" marB="0" anchor="b">
                    <a:solidFill>
                      <a:schemeClr val="accent6">
                        <a:lumMod val="20000"/>
                        <a:lumOff val="80000"/>
                      </a:schemeClr>
                    </a:solidFill>
                  </a:tcPr>
                </a:tc>
                <a:extLst>
                  <a:ext uri="{0D108BD9-81ED-4DB2-BD59-A6C34878D82A}">
                    <a16:rowId xmlns:a16="http://schemas.microsoft.com/office/drawing/2014/main" val="3896537291"/>
                  </a:ext>
                </a:extLst>
              </a:tr>
              <a:tr h="242764">
                <a:tc>
                  <a:txBody>
                    <a:bodyPr/>
                    <a:lstStyle/>
                    <a:p>
                      <a:pPr algn="l" fontAlgn="b"/>
                      <a:r>
                        <a:rPr lang="es-CO" sz="1200" u="none" strike="noStrike">
                          <a:effectLst/>
                        </a:rPr>
                        <a:t>Total de ingresos</a:t>
                      </a:r>
                      <a:endParaRPr lang="es-CO" sz="12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200" u="none" strike="noStrike">
                          <a:effectLst/>
                        </a:rPr>
                        <a:t>29.595.949.644</a:t>
                      </a:r>
                      <a:endParaRPr lang="es-CO" sz="1200" b="1" i="0" u="none" strike="noStrike">
                        <a:solidFill>
                          <a:srgbClr val="000000"/>
                        </a:solidFill>
                        <a:effectLst/>
                        <a:latin typeface="Arial" panose="020B0604020202020204" pitchFamily="34" charset="0"/>
                      </a:endParaRPr>
                    </a:p>
                  </a:txBody>
                  <a:tcPr marL="9525" marR="9525" marT="9525" marB="0" anchor="b">
                    <a:solidFill>
                      <a:schemeClr val="accent2">
                        <a:lumMod val="20000"/>
                        <a:lumOff val="80000"/>
                      </a:schemeClr>
                    </a:solidFill>
                  </a:tcPr>
                </a:tc>
                <a:tc>
                  <a:txBody>
                    <a:bodyPr/>
                    <a:lstStyle/>
                    <a:p>
                      <a:pPr algn="r" fontAlgn="b"/>
                      <a:r>
                        <a:rPr lang="es-CO" sz="1200" u="none" strike="noStrike">
                          <a:effectLst/>
                        </a:rPr>
                        <a:t>28.747.183.694</a:t>
                      </a:r>
                      <a:endParaRPr lang="es-CO" sz="1200" b="1" i="0" u="none" strike="noStrike">
                        <a:solidFill>
                          <a:srgbClr val="000000"/>
                        </a:solidFill>
                        <a:effectLst/>
                        <a:latin typeface="Arial" panose="020B0604020202020204" pitchFamily="34" charset="0"/>
                      </a:endParaRPr>
                    </a:p>
                  </a:txBody>
                  <a:tcPr marL="9525" marR="9525" marT="9525" marB="0" anchor="b">
                    <a:solidFill>
                      <a:schemeClr val="accent2">
                        <a:lumMod val="20000"/>
                        <a:lumOff val="80000"/>
                      </a:schemeClr>
                    </a:solidFill>
                  </a:tcPr>
                </a:tc>
                <a:tc>
                  <a:txBody>
                    <a:bodyPr/>
                    <a:lstStyle/>
                    <a:p>
                      <a:pPr algn="r" fontAlgn="b"/>
                      <a:r>
                        <a:rPr lang="es-CO" sz="1200" u="none" strike="noStrike" dirty="0">
                          <a:effectLst/>
                        </a:rPr>
                        <a:t>19.287.768.820</a:t>
                      </a:r>
                      <a:endParaRPr lang="es-CO" sz="1200" b="1" i="0" u="none" strike="noStrike" dirty="0">
                        <a:solidFill>
                          <a:srgbClr val="000000"/>
                        </a:solidFill>
                        <a:effectLst/>
                        <a:latin typeface="Arial" panose="020B0604020202020204" pitchFamily="34" charset="0"/>
                      </a:endParaRPr>
                    </a:p>
                  </a:txBody>
                  <a:tcPr marL="9525" marR="9525" marT="9525" marB="0" anchor="b">
                    <a:solidFill>
                      <a:schemeClr val="accent2">
                        <a:lumMod val="20000"/>
                        <a:lumOff val="80000"/>
                      </a:schemeClr>
                    </a:solidFill>
                  </a:tcPr>
                </a:tc>
                <a:tc>
                  <a:txBody>
                    <a:bodyPr/>
                    <a:lstStyle/>
                    <a:p>
                      <a:pPr algn="r">
                        <a:lnSpc>
                          <a:spcPct val="115000"/>
                        </a:lnSpc>
                        <a:spcAft>
                          <a:spcPts val="0"/>
                        </a:spcAft>
                      </a:pPr>
                      <a:r>
                        <a:rPr lang="es-ES" sz="1200" u="none" strike="noStrike" kern="1200">
                          <a:solidFill>
                            <a:schemeClr val="dk1"/>
                          </a:solidFill>
                          <a:effectLst/>
                          <a:latin typeface="+mn-lt"/>
                          <a:ea typeface="+mn-ea"/>
                          <a:cs typeface="+mn-cs"/>
                        </a:rPr>
                        <a:t>27.656.723.530</a:t>
                      </a:r>
                      <a:endParaRPr lang="es-CO" sz="1200" u="none" strike="noStrike" kern="1200">
                        <a:solidFill>
                          <a:schemeClr val="dk1"/>
                        </a:solidFill>
                        <a:effectLst/>
                        <a:latin typeface="+mn-lt"/>
                        <a:ea typeface="+mn-ea"/>
                        <a:cs typeface="+mn-cs"/>
                      </a:endParaRPr>
                    </a:p>
                  </a:txBody>
                  <a:tcPr marL="44450" marR="44450" marT="0" marB="0" anchor="b">
                    <a:solidFill>
                      <a:schemeClr val="accent6">
                        <a:lumMod val="20000"/>
                        <a:lumOff val="80000"/>
                      </a:schemeClr>
                    </a:solidFill>
                  </a:tcPr>
                </a:tc>
                <a:tc>
                  <a:txBody>
                    <a:bodyPr/>
                    <a:lstStyle/>
                    <a:p>
                      <a:pPr algn="r">
                        <a:lnSpc>
                          <a:spcPct val="115000"/>
                        </a:lnSpc>
                        <a:spcAft>
                          <a:spcPts val="0"/>
                        </a:spcAft>
                      </a:pPr>
                      <a:r>
                        <a:rPr lang="es-ES" sz="1200" u="none" strike="noStrike" kern="1200">
                          <a:solidFill>
                            <a:schemeClr val="dk1"/>
                          </a:solidFill>
                          <a:effectLst/>
                          <a:latin typeface="+mn-lt"/>
                          <a:ea typeface="+mn-ea"/>
                          <a:cs typeface="+mn-cs"/>
                        </a:rPr>
                        <a:t>30.578.774.374</a:t>
                      </a:r>
                      <a:endParaRPr lang="es-CO" sz="1200" u="none" strike="noStrike" kern="1200">
                        <a:solidFill>
                          <a:schemeClr val="dk1"/>
                        </a:solidFill>
                        <a:effectLst/>
                        <a:latin typeface="+mn-lt"/>
                        <a:ea typeface="+mn-ea"/>
                        <a:cs typeface="+mn-cs"/>
                      </a:endParaRPr>
                    </a:p>
                  </a:txBody>
                  <a:tcPr marL="44450" marR="44450" marT="0" marB="0" anchor="b">
                    <a:solidFill>
                      <a:schemeClr val="accent6">
                        <a:lumMod val="20000"/>
                        <a:lumOff val="80000"/>
                      </a:schemeClr>
                    </a:solidFill>
                  </a:tcPr>
                </a:tc>
                <a:tc>
                  <a:txBody>
                    <a:bodyPr/>
                    <a:lstStyle/>
                    <a:p>
                      <a:pPr algn="r">
                        <a:lnSpc>
                          <a:spcPct val="115000"/>
                        </a:lnSpc>
                        <a:spcAft>
                          <a:spcPts val="0"/>
                        </a:spcAft>
                      </a:pPr>
                      <a:r>
                        <a:rPr lang="es-ES" sz="1200" u="none" strike="noStrike" kern="1200" dirty="0">
                          <a:solidFill>
                            <a:schemeClr val="dk1"/>
                          </a:solidFill>
                          <a:effectLst/>
                          <a:latin typeface="+mn-lt"/>
                          <a:ea typeface="+mn-ea"/>
                          <a:cs typeface="+mn-cs"/>
                        </a:rPr>
                        <a:t>21.325.121.375</a:t>
                      </a:r>
                      <a:endParaRPr lang="es-CO" sz="1200" u="none" strike="noStrike" kern="1200" dirty="0">
                        <a:solidFill>
                          <a:schemeClr val="dk1"/>
                        </a:solidFill>
                        <a:effectLst/>
                        <a:latin typeface="+mn-lt"/>
                        <a:ea typeface="+mn-ea"/>
                        <a:cs typeface="+mn-cs"/>
                      </a:endParaRPr>
                    </a:p>
                  </a:txBody>
                  <a:tcPr marL="44450" marR="44450" marT="0" marB="0" anchor="b">
                    <a:solidFill>
                      <a:schemeClr val="accent6">
                        <a:lumMod val="20000"/>
                        <a:lumOff val="80000"/>
                      </a:schemeClr>
                    </a:solidFill>
                  </a:tcPr>
                </a:tc>
                <a:extLst>
                  <a:ext uri="{0D108BD9-81ED-4DB2-BD59-A6C34878D82A}">
                    <a16:rowId xmlns:a16="http://schemas.microsoft.com/office/drawing/2014/main" val="918648632"/>
                  </a:ext>
                </a:extLst>
              </a:tr>
            </a:tbl>
          </a:graphicData>
        </a:graphic>
      </p:graphicFrame>
    </p:spTree>
    <p:extLst>
      <p:ext uri="{BB962C8B-B14F-4D97-AF65-F5344CB8AC3E}">
        <p14:creationId xmlns:p14="http://schemas.microsoft.com/office/powerpoint/2010/main" val="40939694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6 Imagen" descr="San Juan Bautista copia.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9569" y="109663"/>
            <a:ext cx="648921" cy="76097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OSPITAL&#10;SAN JUAN BAUTISTA E.S.E.&#10;Chaparral - Tolim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7220" y="109663"/>
            <a:ext cx="2778854" cy="692790"/>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988326"/>
            <a:ext cx="3756074" cy="869674"/>
          </a:xfrm>
          <a:prstGeom prst="rect">
            <a:avLst/>
          </a:prstGeom>
        </p:spPr>
      </p:pic>
      <p:pic>
        <p:nvPicPr>
          <p:cNvPr id="17" name="Imagen 1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78840" y="5988326"/>
            <a:ext cx="4313159" cy="869674"/>
          </a:xfrm>
          <a:prstGeom prst="rect">
            <a:avLst/>
          </a:prstGeom>
        </p:spPr>
      </p:pic>
      <p:pic>
        <p:nvPicPr>
          <p:cNvPr id="8" name="Imagen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150087" y="5988326"/>
            <a:ext cx="4728754" cy="869674"/>
          </a:xfrm>
          <a:prstGeom prst="rect">
            <a:avLst/>
          </a:prstGeom>
        </p:spPr>
      </p:pic>
      <p:sp>
        <p:nvSpPr>
          <p:cNvPr id="15" name="Rectángulo 14"/>
          <p:cNvSpPr/>
          <p:nvPr/>
        </p:nvSpPr>
        <p:spPr>
          <a:xfrm>
            <a:off x="4180383" y="109663"/>
            <a:ext cx="4369145" cy="1200329"/>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3600" dirty="0">
                <a:ln w="0"/>
                <a:effectLst>
                  <a:outerShdw blurRad="38100" dist="19050" dir="2700000" algn="tl" rotWithShape="0">
                    <a:schemeClr val="dk1">
                      <a:alpha val="40000"/>
                    </a:schemeClr>
                  </a:outerShdw>
                </a:effectLst>
              </a:rPr>
              <a:t>APOYO DIAGNOSTICO </a:t>
            </a:r>
          </a:p>
          <a:p>
            <a:pPr algn="ctr"/>
            <a:r>
              <a:rPr lang="es-ES" sz="3600" dirty="0">
                <a:ln w="0"/>
                <a:effectLst>
                  <a:outerShdw blurRad="38100" dist="19050" dir="2700000" algn="tl" rotWithShape="0">
                    <a:schemeClr val="dk1">
                      <a:alpha val="40000"/>
                    </a:schemeClr>
                  </a:outerShdw>
                </a:effectLst>
              </a:rPr>
              <a:t>Y TERAPÉUTICO</a:t>
            </a:r>
            <a:endParaRPr lang="es-ES" sz="3600" b="0" cap="none" spc="0" dirty="0">
              <a:ln w="0"/>
              <a:solidFill>
                <a:schemeClr val="tx1"/>
              </a:solidFill>
              <a:effectLst>
                <a:outerShdw blurRad="38100" dist="19050" dir="2700000" algn="tl" rotWithShape="0">
                  <a:schemeClr val="dk1">
                    <a:alpha val="40000"/>
                  </a:schemeClr>
                </a:outerShdw>
              </a:effectLst>
            </a:endParaRPr>
          </a:p>
        </p:txBody>
      </p:sp>
      <p:pic>
        <p:nvPicPr>
          <p:cNvPr id="13" name="Picture 2" descr="Resultado de imagen para DIAGNOSTICO ICONO">
            <a:extLst>
              <a:ext uri="{FF2B5EF4-FFF2-40B4-BE49-F238E27FC236}">
                <a16:creationId xmlns:a16="http://schemas.microsoft.com/office/drawing/2014/main" id="{92E701B8-ED9A-41A0-8002-840945209EA9}"/>
              </a:ext>
            </a:extLst>
          </p:cNvPr>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ackgroundRemoval t="0" b="92394" l="5272" r="93291"/>
                    </a14:imgEffect>
                  </a14:imgLayer>
                </a14:imgProps>
              </a:ext>
              <a:ext uri="{28A0092B-C50C-407E-A947-70E740481C1C}">
                <a14:useLocalDpi xmlns:a14="http://schemas.microsoft.com/office/drawing/2010/main"/>
              </a:ext>
            </a:extLst>
          </a:blip>
          <a:srcRect/>
          <a:stretch/>
        </p:blipFill>
        <p:spPr bwMode="auto">
          <a:xfrm>
            <a:off x="398660" y="4488454"/>
            <a:ext cx="3167022" cy="22598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Gráfico 9">
            <a:extLst>
              <a:ext uri="{FF2B5EF4-FFF2-40B4-BE49-F238E27FC236}">
                <a16:creationId xmlns:a16="http://schemas.microsoft.com/office/drawing/2014/main" id="{E190FE32-731E-4018-A8CB-190560F03C7D}"/>
              </a:ext>
            </a:extLst>
          </p:cNvPr>
          <p:cNvGraphicFramePr>
            <a:graphicFrameLocks/>
          </p:cNvGraphicFramePr>
          <p:nvPr>
            <p:extLst>
              <p:ext uri="{D42A27DB-BD31-4B8C-83A1-F6EECF244321}">
                <p14:modId xmlns:p14="http://schemas.microsoft.com/office/powerpoint/2010/main" val="452324755"/>
              </p:ext>
            </p:extLst>
          </p:nvPr>
        </p:nvGraphicFramePr>
        <p:xfrm>
          <a:off x="1222799" y="870639"/>
          <a:ext cx="10081305" cy="5049501"/>
        </p:xfrm>
        <a:graphic>
          <a:graphicData uri="http://schemas.openxmlformats.org/drawingml/2006/chart">
            <c:chart xmlns:c="http://schemas.openxmlformats.org/drawingml/2006/chart" xmlns:r="http://schemas.openxmlformats.org/officeDocument/2006/relationships" r:id="rId8"/>
          </a:graphicData>
        </a:graphic>
      </p:graphicFrame>
      <p:pic>
        <p:nvPicPr>
          <p:cNvPr id="11" name="Picture 2" descr="Resultado de imagen para TERAPEUTICO ICONO">
            <a:extLst>
              <a:ext uri="{FF2B5EF4-FFF2-40B4-BE49-F238E27FC236}">
                <a16:creationId xmlns:a16="http://schemas.microsoft.com/office/drawing/2014/main" id="{54F81D57-AEC5-4756-AFA0-4D642ABE1E88}"/>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8897948" y="224308"/>
            <a:ext cx="2784948" cy="2495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0103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6 Imagen" descr="San Juan Bautista copia.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9569" y="109663"/>
            <a:ext cx="648921" cy="76097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OSPITAL&#10;SAN JUAN BAUTISTA E.S.E.&#10;Chaparral - Tolim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7220" y="109663"/>
            <a:ext cx="2778854" cy="69279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50087" y="5988326"/>
            <a:ext cx="4728754" cy="869674"/>
          </a:xfrm>
          <a:prstGeom prst="rect">
            <a:avLst/>
          </a:prstGeom>
        </p:spPr>
      </p:pic>
      <p:pic>
        <p:nvPicPr>
          <p:cNvPr id="16" name="Imagen 1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988326"/>
            <a:ext cx="3756074" cy="869674"/>
          </a:xfrm>
          <a:prstGeom prst="rect">
            <a:avLst/>
          </a:prstGeom>
        </p:spPr>
      </p:pic>
      <p:pic>
        <p:nvPicPr>
          <p:cNvPr id="17" name="Imagen 1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878840" y="5988326"/>
            <a:ext cx="4313159" cy="869674"/>
          </a:xfrm>
          <a:prstGeom prst="rect">
            <a:avLst/>
          </a:prstGeom>
        </p:spPr>
      </p:pic>
      <p:sp>
        <p:nvSpPr>
          <p:cNvPr id="13" name="Rectángulo 14"/>
          <p:cNvSpPr/>
          <p:nvPr/>
        </p:nvSpPr>
        <p:spPr>
          <a:xfrm>
            <a:off x="5143121" y="112393"/>
            <a:ext cx="787396" cy="646331"/>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3600" dirty="0" err="1">
                <a:ln w="0"/>
                <a:effectLst>
                  <a:outerShdw blurRad="38100" dist="19050" dir="2700000" algn="tl" rotWithShape="0">
                    <a:schemeClr val="dk1">
                      <a:alpha val="40000"/>
                    </a:schemeClr>
                  </a:outerShdw>
                </a:effectLst>
              </a:rPr>
              <a:t>PIC</a:t>
            </a:r>
            <a:endParaRPr lang="es-ES" sz="36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2" name="Tabla 1">
            <a:extLst>
              <a:ext uri="{FF2B5EF4-FFF2-40B4-BE49-F238E27FC236}">
                <a16:creationId xmlns:a16="http://schemas.microsoft.com/office/drawing/2014/main" id="{55552033-B545-4748-B332-3CB6F25ACC7D}"/>
              </a:ext>
            </a:extLst>
          </p:cNvPr>
          <p:cNvGraphicFramePr>
            <a:graphicFrameLocks noGrp="1"/>
          </p:cNvGraphicFramePr>
          <p:nvPr>
            <p:extLst>
              <p:ext uri="{D42A27DB-BD31-4B8C-83A1-F6EECF244321}">
                <p14:modId xmlns:p14="http://schemas.microsoft.com/office/powerpoint/2010/main" val="2944904396"/>
              </p:ext>
            </p:extLst>
          </p:nvPr>
        </p:nvGraphicFramePr>
        <p:xfrm>
          <a:off x="4555307" y="940085"/>
          <a:ext cx="7226299" cy="2055495"/>
        </p:xfrm>
        <a:graphic>
          <a:graphicData uri="http://schemas.openxmlformats.org/drawingml/2006/table">
            <a:tbl>
              <a:tblPr/>
              <a:tblGrid>
                <a:gridCol w="2985180">
                  <a:extLst>
                    <a:ext uri="{9D8B030D-6E8A-4147-A177-3AD203B41FA5}">
                      <a16:colId xmlns:a16="http://schemas.microsoft.com/office/drawing/2014/main" val="740066421"/>
                    </a:ext>
                  </a:extLst>
                </a:gridCol>
                <a:gridCol w="821635">
                  <a:extLst>
                    <a:ext uri="{9D8B030D-6E8A-4147-A177-3AD203B41FA5}">
                      <a16:colId xmlns:a16="http://schemas.microsoft.com/office/drawing/2014/main" val="765774142"/>
                    </a:ext>
                  </a:extLst>
                </a:gridCol>
                <a:gridCol w="861391">
                  <a:extLst>
                    <a:ext uri="{9D8B030D-6E8A-4147-A177-3AD203B41FA5}">
                      <a16:colId xmlns:a16="http://schemas.microsoft.com/office/drawing/2014/main" val="152835958"/>
                    </a:ext>
                  </a:extLst>
                </a:gridCol>
                <a:gridCol w="1325217">
                  <a:extLst>
                    <a:ext uri="{9D8B030D-6E8A-4147-A177-3AD203B41FA5}">
                      <a16:colId xmlns:a16="http://schemas.microsoft.com/office/drawing/2014/main" val="3515265966"/>
                    </a:ext>
                  </a:extLst>
                </a:gridCol>
                <a:gridCol w="1232876">
                  <a:extLst>
                    <a:ext uri="{9D8B030D-6E8A-4147-A177-3AD203B41FA5}">
                      <a16:colId xmlns:a16="http://schemas.microsoft.com/office/drawing/2014/main" val="3062133767"/>
                    </a:ext>
                  </a:extLst>
                </a:gridCol>
              </a:tblGrid>
              <a:tr h="190500">
                <a:tc rowSpan="2">
                  <a:txBody>
                    <a:bodyPr/>
                    <a:lstStyle/>
                    <a:p>
                      <a:pPr algn="ctr" fontAlgn="b"/>
                      <a:r>
                        <a:rPr lang="es-CO" sz="1800" b="1" i="0" u="none" strike="noStrike">
                          <a:solidFill>
                            <a:srgbClr val="000000"/>
                          </a:solidFill>
                          <a:effectLst/>
                          <a:latin typeface="Arial" panose="020B0604020202020204" pitchFamily="34" charset="0"/>
                        </a:rPr>
                        <a:t>CONCEPTO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s-CO" sz="1800" b="1" i="0" u="none" strike="noStrike">
                          <a:solidFill>
                            <a:srgbClr val="000000"/>
                          </a:solidFill>
                          <a:effectLst/>
                          <a:latin typeface="Arial" panose="020B0604020202020204" pitchFamily="34" charset="0"/>
                        </a:rPr>
                        <a:t>TOTAL 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s-CO" sz="1800" b="1" i="0" u="none" strike="noStrike">
                          <a:solidFill>
                            <a:srgbClr val="000000"/>
                          </a:solidFill>
                          <a:effectLst/>
                          <a:latin typeface="Arial" panose="020B0604020202020204" pitchFamily="34" charset="0"/>
                        </a:rPr>
                        <a:t>TOTAL 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CO" sz="1800" b="1" i="0" u="none" strike="noStrike">
                          <a:solidFill>
                            <a:srgbClr val="000000"/>
                          </a:solidFill>
                          <a:effectLst/>
                          <a:latin typeface="Arial" panose="020B0604020202020204" pitchFamily="34" charset="0"/>
                        </a:rPr>
                        <a:t>VARIACION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243265466"/>
                  </a:ext>
                </a:extLst>
              </a:tr>
              <a:tr h="381000">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l" fontAlgn="b"/>
                      <a:r>
                        <a:rPr lang="es-CO" sz="1800" b="1" i="0" u="none" strike="noStrike">
                          <a:solidFill>
                            <a:srgbClr val="000000"/>
                          </a:solidFill>
                          <a:effectLst/>
                          <a:latin typeface="Arial" panose="020B0604020202020204" pitchFamily="34" charset="0"/>
                        </a:rPr>
                        <a:t>ABSOLUTA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1" i="0" u="none" strike="noStrike">
                          <a:solidFill>
                            <a:srgbClr val="000000"/>
                          </a:solidFill>
                          <a:effectLst/>
                          <a:latin typeface="Arial" panose="020B0604020202020204" pitchFamily="34" charset="0"/>
                        </a:rPr>
                        <a:t>RELATIVA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378256"/>
                  </a:ext>
                </a:extLst>
              </a:tr>
              <a:tr h="371475">
                <a:tc>
                  <a:txBody>
                    <a:bodyPr/>
                    <a:lstStyle/>
                    <a:p>
                      <a:pPr algn="l" fontAlgn="b"/>
                      <a:r>
                        <a:rPr lang="pt-BR" sz="1800" b="0" i="0" u="none" strike="noStrike">
                          <a:solidFill>
                            <a:srgbClr val="000000"/>
                          </a:solidFill>
                          <a:effectLst/>
                          <a:latin typeface="Arial" panose="020B0604020202020204" pitchFamily="34" charset="0"/>
                        </a:rPr>
                        <a:t>Número de visitas domiciliarias, comunitarias e institucionales -PIC-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Arial" panose="020B0604020202020204" pitchFamily="34" charset="0"/>
                        </a:rPr>
                        <a:t>17.019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dirty="0">
                          <a:solidFill>
                            <a:srgbClr val="000000"/>
                          </a:solidFill>
                          <a:effectLst/>
                          <a:latin typeface="Arial" panose="020B0604020202020204" pitchFamily="34" charset="0"/>
                        </a:rPr>
                        <a:t>16.196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dirty="0">
                          <a:solidFill>
                            <a:srgbClr val="000000"/>
                          </a:solidFill>
                          <a:effectLst/>
                          <a:latin typeface="Arial" panose="020B0604020202020204" pitchFamily="34" charset="0"/>
                        </a:rPr>
                        <a:t>-823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dirty="0">
                          <a:solidFill>
                            <a:srgbClr val="000000"/>
                          </a:solidFill>
                          <a:effectLst/>
                          <a:latin typeface="Arial" panose="020B060402020202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5335979"/>
                  </a:ext>
                </a:extLst>
              </a:tr>
              <a:tr h="190500">
                <a:tc>
                  <a:txBody>
                    <a:bodyPr/>
                    <a:lstStyle/>
                    <a:p>
                      <a:pPr algn="l" fontAlgn="b"/>
                      <a:r>
                        <a:rPr lang="es-CO" sz="1800" b="0" i="0" u="none" strike="noStrike">
                          <a:solidFill>
                            <a:srgbClr val="000000"/>
                          </a:solidFill>
                          <a:effectLst/>
                          <a:latin typeface="Arial" panose="020B0604020202020204" pitchFamily="34" charset="0"/>
                        </a:rPr>
                        <a:t>Número de sesiones de talleres colectivos -PIC-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Arial" panose="020B0604020202020204" pitchFamily="34" charset="0"/>
                        </a:rPr>
                        <a:t>697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dirty="0">
                          <a:solidFill>
                            <a:srgbClr val="000000"/>
                          </a:solidFill>
                          <a:effectLst/>
                          <a:latin typeface="Arial" panose="020B0604020202020204" pitchFamily="34" charset="0"/>
                        </a:rPr>
                        <a:t>695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dirty="0">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dirty="0">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5492737"/>
                  </a:ext>
                </a:extLst>
              </a:tr>
            </a:tbl>
          </a:graphicData>
        </a:graphic>
      </p:graphicFrame>
      <p:graphicFrame>
        <p:nvGraphicFramePr>
          <p:cNvPr id="14" name="Gráfico 13">
            <a:extLst>
              <a:ext uri="{FF2B5EF4-FFF2-40B4-BE49-F238E27FC236}">
                <a16:creationId xmlns:a16="http://schemas.microsoft.com/office/drawing/2014/main" id="{07CC89DB-D026-4604-99C3-991C8BD72B0A}"/>
              </a:ext>
            </a:extLst>
          </p:cNvPr>
          <p:cNvGraphicFramePr>
            <a:graphicFrameLocks/>
          </p:cNvGraphicFramePr>
          <p:nvPr>
            <p:extLst>
              <p:ext uri="{D42A27DB-BD31-4B8C-83A1-F6EECF244321}">
                <p14:modId xmlns:p14="http://schemas.microsoft.com/office/powerpoint/2010/main" val="1859967494"/>
              </p:ext>
            </p:extLst>
          </p:nvPr>
        </p:nvGraphicFramePr>
        <p:xfrm>
          <a:off x="149569" y="2504661"/>
          <a:ext cx="4965770" cy="337175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2720535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endParaRPr lang="es-CO"/>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ángulo 5"/>
          <p:cNvSpPr/>
          <p:nvPr/>
        </p:nvSpPr>
        <p:spPr>
          <a:xfrm>
            <a:off x="-221673" y="3831"/>
            <a:ext cx="9548191" cy="1754326"/>
          </a:xfrm>
          <a:prstGeom prst="rect">
            <a:avLst/>
          </a:prstGeom>
        </p:spPr>
        <p:txBody>
          <a:bodyPr wrap="square">
            <a:spAutoFit/>
          </a:bodyPr>
          <a:lstStyle/>
          <a:p>
            <a:pPr algn="ctr"/>
            <a:r>
              <a:rPr lang="es-CO" sz="5400" b="1" dirty="0">
                <a:solidFill>
                  <a:srgbClr val="C00000"/>
                </a:solidFill>
                <a:latin typeface="+mj-lt"/>
              </a:rPr>
              <a:t>TRANSPARENCIA, PARTICIPACIÓN Y SERVICIO AL CIUDADANO</a:t>
            </a:r>
            <a:endParaRPr lang="es-ES" sz="5400" b="1" dirty="0">
              <a:solidFill>
                <a:srgbClr val="C00000"/>
              </a:solidFill>
              <a:latin typeface="+mj-lt"/>
            </a:endParaRPr>
          </a:p>
        </p:txBody>
      </p:sp>
    </p:spTree>
    <p:extLst>
      <p:ext uri="{BB962C8B-B14F-4D97-AF65-F5344CB8AC3E}">
        <p14:creationId xmlns:p14="http://schemas.microsoft.com/office/powerpoint/2010/main" val="23258158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C4B650-542F-4D4B-85DD-6CFFC3AC0439}"/>
              </a:ext>
            </a:extLst>
          </p:cNvPr>
          <p:cNvSpPr>
            <a:spLocks noGrp="1"/>
          </p:cNvSpPr>
          <p:nvPr>
            <p:ph type="title"/>
          </p:nvPr>
        </p:nvSpPr>
        <p:spPr/>
        <p:txBody>
          <a:bodyPr/>
          <a:lstStyle/>
          <a:p>
            <a:pPr algn="ctr"/>
            <a:r>
              <a:rPr lang="es-CO" dirty="0"/>
              <a:t>INFORME QUEJAS Y RECLAMOS</a:t>
            </a:r>
          </a:p>
        </p:txBody>
      </p:sp>
      <p:pic>
        <p:nvPicPr>
          <p:cNvPr id="4" name="Imagen 3">
            <a:extLst>
              <a:ext uri="{FF2B5EF4-FFF2-40B4-BE49-F238E27FC236}">
                <a16:creationId xmlns:a16="http://schemas.microsoft.com/office/drawing/2014/main" id="{A985AFD6-9FAE-48FC-9B00-C23313EC1A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199" y="2051184"/>
            <a:ext cx="4883728" cy="3753871"/>
          </a:xfrm>
          <a:prstGeom prst="rect">
            <a:avLst/>
          </a:prstGeom>
        </p:spPr>
      </p:pic>
      <p:pic>
        <p:nvPicPr>
          <p:cNvPr id="5" name="Imagen 4">
            <a:extLst>
              <a:ext uri="{FF2B5EF4-FFF2-40B4-BE49-F238E27FC236}">
                <a16:creationId xmlns:a16="http://schemas.microsoft.com/office/drawing/2014/main" id="{E0C50C36-0B02-4740-BAF2-8FF4464E3C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2051184"/>
            <a:ext cx="5257799" cy="3753871"/>
          </a:xfrm>
          <a:prstGeom prst="rect">
            <a:avLst/>
          </a:prstGeom>
        </p:spPr>
      </p:pic>
    </p:spTree>
    <p:extLst>
      <p:ext uri="{BB962C8B-B14F-4D97-AF65-F5344CB8AC3E}">
        <p14:creationId xmlns:p14="http://schemas.microsoft.com/office/powerpoint/2010/main" val="27120957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99B6B5-C788-4C3C-9AEF-CF4FD594ACCD}"/>
              </a:ext>
            </a:extLst>
          </p:cNvPr>
          <p:cNvSpPr>
            <a:spLocks noGrp="1"/>
          </p:cNvSpPr>
          <p:nvPr>
            <p:ph type="title"/>
          </p:nvPr>
        </p:nvSpPr>
        <p:spPr/>
        <p:txBody>
          <a:bodyPr/>
          <a:lstStyle/>
          <a:p>
            <a:pPr algn="ctr"/>
            <a:r>
              <a:rPr lang="es-CO" dirty="0"/>
              <a:t>SATISFACCIÓN DEL USUARIO 87%</a:t>
            </a:r>
          </a:p>
        </p:txBody>
      </p:sp>
      <p:pic>
        <p:nvPicPr>
          <p:cNvPr id="4" name="Imagen 3">
            <a:extLst>
              <a:ext uri="{FF2B5EF4-FFF2-40B4-BE49-F238E27FC236}">
                <a16:creationId xmlns:a16="http://schemas.microsoft.com/office/drawing/2014/main" id="{6CDAD125-1B40-4E78-B814-4486A87D6022}"/>
              </a:ext>
            </a:extLst>
          </p:cNvPr>
          <p:cNvPicPr>
            <a:picLocks noChangeAspect="1"/>
          </p:cNvPicPr>
          <p:nvPr/>
        </p:nvPicPr>
        <p:blipFill>
          <a:blip r:embed="rId2"/>
          <a:stretch>
            <a:fillRect/>
          </a:stretch>
        </p:blipFill>
        <p:spPr>
          <a:xfrm>
            <a:off x="2154381" y="1690688"/>
            <a:ext cx="7883237" cy="4738329"/>
          </a:xfrm>
          <a:prstGeom prst="rect">
            <a:avLst/>
          </a:prstGeom>
        </p:spPr>
      </p:pic>
    </p:spTree>
    <p:extLst>
      <p:ext uri="{BB962C8B-B14F-4D97-AF65-F5344CB8AC3E}">
        <p14:creationId xmlns:p14="http://schemas.microsoft.com/office/powerpoint/2010/main" val="2870645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endParaRPr lang="es-CO"/>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ángulo 5"/>
          <p:cNvSpPr/>
          <p:nvPr/>
        </p:nvSpPr>
        <p:spPr>
          <a:xfrm>
            <a:off x="0" y="74180"/>
            <a:ext cx="9298809" cy="923330"/>
          </a:xfrm>
          <a:prstGeom prst="rect">
            <a:avLst/>
          </a:prstGeom>
        </p:spPr>
        <p:txBody>
          <a:bodyPr wrap="square">
            <a:spAutoFit/>
          </a:bodyPr>
          <a:lstStyle/>
          <a:p>
            <a:pPr algn="ctr"/>
            <a:r>
              <a:rPr lang="es-ES" sz="5400" b="1" dirty="0">
                <a:solidFill>
                  <a:srgbClr val="C00000"/>
                </a:solidFill>
                <a:latin typeface="+mj-lt"/>
              </a:rPr>
              <a:t>GESTIÓN DEL TALENTO HUMANO</a:t>
            </a:r>
          </a:p>
        </p:txBody>
      </p:sp>
    </p:spTree>
    <p:extLst>
      <p:ext uri="{BB962C8B-B14F-4D97-AF65-F5344CB8AC3E}">
        <p14:creationId xmlns:p14="http://schemas.microsoft.com/office/powerpoint/2010/main" val="28213765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6 Imagen" descr="San Juan Bautista copia.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9057" y="1090324"/>
            <a:ext cx="1334674" cy="156514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OSPITAL&#10;SAN JUAN BAUTISTA E.S.E.&#10;Chaparral - Tolim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9057" y="2818043"/>
            <a:ext cx="3527017" cy="879313"/>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50087" y="5988326"/>
            <a:ext cx="4728754" cy="869674"/>
          </a:xfrm>
          <a:prstGeom prst="rect">
            <a:avLst/>
          </a:prstGeom>
        </p:spPr>
      </p:pic>
      <p:pic>
        <p:nvPicPr>
          <p:cNvPr id="16" name="Imagen 1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988326"/>
            <a:ext cx="3756074" cy="869674"/>
          </a:xfrm>
          <a:prstGeom prst="rect">
            <a:avLst/>
          </a:prstGeom>
        </p:spPr>
      </p:pic>
      <p:pic>
        <p:nvPicPr>
          <p:cNvPr id="17" name="Imagen 1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878840" y="5988326"/>
            <a:ext cx="4313159" cy="869674"/>
          </a:xfrm>
          <a:prstGeom prst="rect">
            <a:avLst/>
          </a:prstGeom>
        </p:spPr>
      </p:pic>
      <p:sp>
        <p:nvSpPr>
          <p:cNvPr id="10" name="Rectángulo 9"/>
          <p:cNvSpPr/>
          <p:nvPr/>
        </p:nvSpPr>
        <p:spPr>
          <a:xfrm>
            <a:off x="8604029" y="6099997"/>
            <a:ext cx="2528429" cy="646331"/>
          </a:xfrm>
          <a:prstGeom prst="rect">
            <a:avLst/>
          </a:prstGeom>
        </p:spPr>
        <p:txBody>
          <a:bodyPr wrap="square">
            <a:spAutoFit/>
          </a:bodyPr>
          <a:lstStyle/>
          <a:p>
            <a:pPr algn="ctr"/>
            <a:r>
              <a:rPr lang="es-ES" dirty="0">
                <a:latin typeface="Century Gothic" panose="020B0502020202020204" pitchFamily="34" charset="0"/>
              </a:rPr>
              <a:t>GESTIÓN DEL RECURSO HUMANO</a:t>
            </a:r>
          </a:p>
        </p:txBody>
      </p:sp>
      <p:graphicFrame>
        <p:nvGraphicFramePr>
          <p:cNvPr id="3" name="Tabla 2"/>
          <p:cNvGraphicFramePr>
            <a:graphicFrameLocks noGrp="1"/>
          </p:cNvGraphicFramePr>
          <p:nvPr>
            <p:extLst>
              <p:ext uri="{D42A27DB-BD31-4B8C-83A1-F6EECF244321}">
                <p14:modId xmlns:p14="http://schemas.microsoft.com/office/powerpoint/2010/main" val="2257684393"/>
              </p:ext>
            </p:extLst>
          </p:nvPr>
        </p:nvGraphicFramePr>
        <p:xfrm>
          <a:off x="3941064" y="182880"/>
          <a:ext cx="6251850" cy="5224272"/>
        </p:xfrm>
        <a:graphic>
          <a:graphicData uri="http://schemas.openxmlformats.org/drawingml/2006/table">
            <a:tbl>
              <a:tblPr>
                <a:tableStyleId>{5C22544A-7EE6-4342-B048-85BDC9FD1C3A}</a:tableStyleId>
              </a:tblPr>
              <a:tblGrid>
                <a:gridCol w="1801368">
                  <a:extLst>
                    <a:ext uri="{9D8B030D-6E8A-4147-A177-3AD203B41FA5}">
                      <a16:colId xmlns:a16="http://schemas.microsoft.com/office/drawing/2014/main" val="44481213"/>
                    </a:ext>
                  </a:extLst>
                </a:gridCol>
                <a:gridCol w="3179346">
                  <a:extLst>
                    <a:ext uri="{9D8B030D-6E8A-4147-A177-3AD203B41FA5}">
                      <a16:colId xmlns:a16="http://schemas.microsoft.com/office/drawing/2014/main" val="1873178053"/>
                    </a:ext>
                  </a:extLst>
                </a:gridCol>
                <a:gridCol w="635568">
                  <a:extLst>
                    <a:ext uri="{9D8B030D-6E8A-4147-A177-3AD203B41FA5}">
                      <a16:colId xmlns:a16="http://schemas.microsoft.com/office/drawing/2014/main" val="2350268149"/>
                    </a:ext>
                  </a:extLst>
                </a:gridCol>
                <a:gridCol w="635568">
                  <a:extLst>
                    <a:ext uri="{9D8B030D-6E8A-4147-A177-3AD203B41FA5}">
                      <a16:colId xmlns:a16="http://schemas.microsoft.com/office/drawing/2014/main" val="765242661"/>
                    </a:ext>
                  </a:extLst>
                </a:gridCol>
              </a:tblGrid>
              <a:tr h="262128">
                <a:tc gridSpan="2">
                  <a:txBody>
                    <a:bodyPr/>
                    <a:lstStyle/>
                    <a:p>
                      <a:pPr algn="ctr">
                        <a:spcAft>
                          <a:spcPts val="0"/>
                        </a:spcAft>
                      </a:pPr>
                      <a:r>
                        <a:rPr lang="es-ES" sz="1600" b="1" dirty="0">
                          <a:effectLst/>
                          <a:latin typeface="+mn-lt"/>
                        </a:rPr>
                        <a:t>CONCEPTO</a:t>
                      </a:r>
                      <a:endParaRPr lang="es-CO" sz="1600" b="1"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tc hMerge="1">
                  <a:txBody>
                    <a:bodyPr/>
                    <a:lstStyle/>
                    <a:p>
                      <a:endParaRPr lang="es-CO"/>
                    </a:p>
                  </a:txBody>
                  <a:tcPr/>
                </a:tc>
                <a:tc>
                  <a:txBody>
                    <a:bodyPr/>
                    <a:lstStyle/>
                    <a:p>
                      <a:pPr algn="ctr">
                        <a:spcAft>
                          <a:spcPts val="0"/>
                        </a:spcAft>
                      </a:pPr>
                      <a:r>
                        <a:rPr lang="es-ES" sz="1600" b="1" dirty="0">
                          <a:effectLst/>
                          <a:latin typeface="+mn-lt"/>
                        </a:rPr>
                        <a:t>2016</a:t>
                      </a:r>
                      <a:endParaRPr lang="es-CO" sz="1600" b="1" dirty="0">
                        <a:effectLst/>
                        <a:latin typeface="+mn-lt"/>
                        <a:ea typeface="Times New Roman" panose="02020603050405020304" pitchFamily="18" charset="0"/>
                      </a:endParaRPr>
                    </a:p>
                  </a:txBody>
                  <a:tcPr marL="44450" marR="44450" marT="0" marB="0">
                    <a:solidFill>
                      <a:schemeClr val="accent6">
                        <a:lumMod val="60000"/>
                        <a:lumOff val="40000"/>
                      </a:schemeClr>
                    </a:solidFill>
                  </a:tcPr>
                </a:tc>
                <a:tc>
                  <a:txBody>
                    <a:bodyPr/>
                    <a:lstStyle/>
                    <a:p>
                      <a:pPr algn="ctr">
                        <a:spcAft>
                          <a:spcPts val="0"/>
                        </a:spcAft>
                      </a:pPr>
                      <a:r>
                        <a:rPr lang="es-ES" sz="1600" b="1" dirty="0">
                          <a:effectLst/>
                          <a:latin typeface="+mn-lt"/>
                        </a:rPr>
                        <a:t>2017</a:t>
                      </a:r>
                      <a:endParaRPr lang="es-CO" sz="1600" b="1" dirty="0">
                        <a:effectLst/>
                        <a:latin typeface="+mn-lt"/>
                        <a:ea typeface="Times New Roman" panose="02020603050405020304" pitchFamily="18" charset="0"/>
                      </a:endParaRPr>
                    </a:p>
                  </a:txBody>
                  <a:tcPr marL="44450" marR="44450" marT="0" marB="0">
                    <a:solidFill>
                      <a:schemeClr val="accent6">
                        <a:lumMod val="60000"/>
                        <a:lumOff val="40000"/>
                      </a:schemeClr>
                    </a:solidFill>
                  </a:tcPr>
                </a:tc>
                <a:extLst>
                  <a:ext uri="{0D108BD9-81ED-4DB2-BD59-A6C34878D82A}">
                    <a16:rowId xmlns:a16="http://schemas.microsoft.com/office/drawing/2014/main" val="994122726"/>
                  </a:ext>
                </a:extLst>
              </a:tr>
              <a:tr h="262128">
                <a:tc rowSpan="2">
                  <a:txBody>
                    <a:bodyPr/>
                    <a:lstStyle/>
                    <a:p>
                      <a:pPr>
                        <a:spcAft>
                          <a:spcPts val="0"/>
                        </a:spcAft>
                      </a:pPr>
                      <a:r>
                        <a:rPr lang="es-ES" sz="1600" b="1" dirty="0">
                          <a:effectLst/>
                          <a:latin typeface="+mn-lt"/>
                        </a:rPr>
                        <a:t>Directivo</a:t>
                      </a:r>
                      <a:endParaRPr lang="es-CO" sz="1600" b="1" dirty="0">
                        <a:effectLst/>
                        <a:latin typeface="+mn-lt"/>
                        <a:ea typeface="Times New Roman" panose="02020603050405020304" pitchFamily="18" charset="0"/>
                      </a:endParaRPr>
                    </a:p>
                  </a:txBody>
                  <a:tcPr marL="44450" marR="44450" marT="0" marB="0" anchor="ctr">
                    <a:solidFill>
                      <a:schemeClr val="accent6">
                        <a:lumMod val="60000"/>
                        <a:lumOff val="40000"/>
                      </a:schemeClr>
                    </a:solidFill>
                  </a:tcPr>
                </a:tc>
                <a:tc>
                  <a:txBody>
                    <a:bodyPr/>
                    <a:lstStyle/>
                    <a:p>
                      <a:pPr>
                        <a:spcAft>
                          <a:spcPts val="0"/>
                        </a:spcAft>
                      </a:pPr>
                      <a:r>
                        <a:rPr lang="es-ES" sz="1600" dirty="0">
                          <a:effectLst/>
                          <a:latin typeface="+mn-lt"/>
                        </a:rPr>
                        <a:t>Administrativos</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tc>
                  <a:txBody>
                    <a:bodyPr/>
                    <a:lstStyle/>
                    <a:p>
                      <a:pPr algn="ctr">
                        <a:spcAft>
                          <a:spcPts val="0"/>
                        </a:spcAft>
                      </a:pPr>
                      <a:r>
                        <a:rPr lang="es-ES" sz="1600" dirty="0">
                          <a:effectLst/>
                          <a:latin typeface="+mn-lt"/>
                        </a:rPr>
                        <a:t>1</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tc>
                  <a:txBody>
                    <a:bodyPr/>
                    <a:lstStyle/>
                    <a:p>
                      <a:pPr algn="ctr">
                        <a:spcAft>
                          <a:spcPts val="0"/>
                        </a:spcAft>
                      </a:pPr>
                      <a:r>
                        <a:rPr lang="es-ES" sz="1600" dirty="0">
                          <a:effectLst/>
                          <a:latin typeface="+mn-lt"/>
                        </a:rPr>
                        <a:t>1</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extLst>
                  <a:ext uri="{0D108BD9-81ED-4DB2-BD59-A6C34878D82A}">
                    <a16:rowId xmlns:a16="http://schemas.microsoft.com/office/drawing/2014/main" val="913208026"/>
                  </a:ext>
                </a:extLst>
              </a:tr>
              <a:tr h="262128">
                <a:tc vMerge="1">
                  <a:txBody>
                    <a:bodyPr/>
                    <a:lstStyle/>
                    <a:p>
                      <a:endParaRPr lang="es-CO"/>
                    </a:p>
                  </a:txBody>
                  <a:tcPr/>
                </a:tc>
                <a:tc>
                  <a:txBody>
                    <a:bodyPr/>
                    <a:lstStyle/>
                    <a:p>
                      <a:pPr>
                        <a:spcAft>
                          <a:spcPts val="0"/>
                        </a:spcAft>
                      </a:pPr>
                      <a:r>
                        <a:rPr lang="es-ES" sz="1600" dirty="0">
                          <a:effectLst/>
                          <a:latin typeface="+mn-lt"/>
                        </a:rPr>
                        <a:t>Asistenciales</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tc>
                  <a:txBody>
                    <a:bodyPr/>
                    <a:lstStyle/>
                    <a:p>
                      <a:pPr algn="ctr">
                        <a:spcAft>
                          <a:spcPts val="0"/>
                        </a:spcAft>
                      </a:pPr>
                      <a:r>
                        <a:rPr lang="es-ES" sz="1600" dirty="0">
                          <a:effectLst/>
                          <a:latin typeface="+mn-lt"/>
                        </a:rPr>
                        <a:t> </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tc>
                  <a:txBody>
                    <a:bodyPr/>
                    <a:lstStyle/>
                    <a:p>
                      <a:pPr algn="ctr">
                        <a:spcAft>
                          <a:spcPts val="0"/>
                        </a:spcAft>
                      </a:pPr>
                      <a:r>
                        <a:rPr lang="es-ES" sz="1600" dirty="0">
                          <a:effectLst/>
                          <a:latin typeface="+mn-lt"/>
                        </a:rPr>
                        <a:t> </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extLst>
                  <a:ext uri="{0D108BD9-81ED-4DB2-BD59-A6C34878D82A}">
                    <a16:rowId xmlns:a16="http://schemas.microsoft.com/office/drawing/2014/main" val="1597711759"/>
                  </a:ext>
                </a:extLst>
              </a:tr>
              <a:tr h="262128">
                <a:tc rowSpan="2">
                  <a:txBody>
                    <a:bodyPr/>
                    <a:lstStyle/>
                    <a:p>
                      <a:pPr>
                        <a:spcAft>
                          <a:spcPts val="0"/>
                        </a:spcAft>
                      </a:pPr>
                      <a:r>
                        <a:rPr lang="es-ES" sz="1600" b="1">
                          <a:effectLst/>
                          <a:latin typeface="+mn-lt"/>
                        </a:rPr>
                        <a:t>Asesor</a:t>
                      </a:r>
                      <a:endParaRPr lang="es-CO" sz="1600" b="1">
                        <a:effectLst/>
                        <a:latin typeface="+mn-lt"/>
                        <a:ea typeface="Times New Roman" panose="02020603050405020304" pitchFamily="18" charset="0"/>
                      </a:endParaRPr>
                    </a:p>
                  </a:txBody>
                  <a:tcPr marL="44450" marR="44450" marT="0" marB="0" anchor="ctr">
                    <a:solidFill>
                      <a:schemeClr val="accent6">
                        <a:lumMod val="60000"/>
                        <a:lumOff val="40000"/>
                      </a:schemeClr>
                    </a:solidFill>
                  </a:tcPr>
                </a:tc>
                <a:tc>
                  <a:txBody>
                    <a:bodyPr/>
                    <a:lstStyle/>
                    <a:p>
                      <a:pPr>
                        <a:spcAft>
                          <a:spcPts val="0"/>
                        </a:spcAft>
                      </a:pPr>
                      <a:r>
                        <a:rPr lang="es-ES" sz="1600" dirty="0">
                          <a:effectLst/>
                          <a:latin typeface="+mn-lt"/>
                        </a:rPr>
                        <a:t>Administrativos</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tc>
                  <a:txBody>
                    <a:bodyPr/>
                    <a:lstStyle/>
                    <a:p>
                      <a:pPr algn="ctr">
                        <a:spcAft>
                          <a:spcPts val="0"/>
                        </a:spcAft>
                      </a:pPr>
                      <a:r>
                        <a:rPr lang="es-ES" sz="1600">
                          <a:effectLst/>
                          <a:latin typeface="+mn-lt"/>
                        </a:rPr>
                        <a:t>1</a:t>
                      </a:r>
                      <a:endParaRPr lang="es-CO" sz="160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tc>
                  <a:txBody>
                    <a:bodyPr/>
                    <a:lstStyle/>
                    <a:p>
                      <a:pPr algn="ctr">
                        <a:spcAft>
                          <a:spcPts val="0"/>
                        </a:spcAft>
                      </a:pPr>
                      <a:r>
                        <a:rPr lang="es-ES" sz="1600">
                          <a:effectLst/>
                          <a:latin typeface="+mn-lt"/>
                        </a:rPr>
                        <a:t>1</a:t>
                      </a:r>
                      <a:endParaRPr lang="es-CO" sz="160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extLst>
                  <a:ext uri="{0D108BD9-81ED-4DB2-BD59-A6C34878D82A}">
                    <a16:rowId xmlns:a16="http://schemas.microsoft.com/office/drawing/2014/main" val="3669260428"/>
                  </a:ext>
                </a:extLst>
              </a:tr>
              <a:tr h="262128">
                <a:tc vMerge="1">
                  <a:txBody>
                    <a:bodyPr/>
                    <a:lstStyle/>
                    <a:p>
                      <a:endParaRPr lang="es-CO"/>
                    </a:p>
                  </a:txBody>
                  <a:tcPr/>
                </a:tc>
                <a:tc>
                  <a:txBody>
                    <a:bodyPr/>
                    <a:lstStyle/>
                    <a:p>
                      <a:pPr>
                        <a:spcAft>
                          <a:spcPts val="0"/>
                        </a:spcAft>
                      </a:pPr>
                      <a:r>
                        <a:rPr lang="es-ES" sz="1600" dirty="0">
                          <a:effectLst/>
                          <a:latin typeface="+mn-lt"/>
                        </a:rPr>
                        <a:t>Asistenciales</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tc>
                  <a:txBody>
                    <a:bodyPr/>
                    <a:lstStyle/>
                    <a:p>
                      <a:pPr algn="ctr">
                        <a:spcAft>
                          <a:spcPts val="0"/>
                        </a:spcAft>
                      </a:pPr>
                      <a:r>
                        <a:rPr lang="es-ES" sz="1600" dirty="0">
                          <a:effectLst/>
                          <a:latin typeface="+mn-lt"/>
                        </a:rPr>
                        <a:t> </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tc>
                  <a:txBody>
                    <a:bodyPr/>
                    <a:lstStyle/>
                    <a:p>
                      <a:pPr algn="ctr">
                        <a:spcAft>
                          <a:spcPts val="0"/>
                        </a:spcAft>
                      </a:pPr>
                      <a:r>
                        <a:rPr lang="es-ES" sz="1600" dirty="0">
                          <a:effectLst/>
                          <a:latin typeface="+mn-lt"/>
                        </a:rPr>
                        <a:t> </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extLst>
                  <a:ext uri="{0D108BD9-81ED-4DB2-BD59-A6C34878D82A}">
                    <a16:rowId xmlns:a16="http://schemas.microsoft.com/office/drawing/2014/main" val="2646709056"/>
                  </a:ext>
                </a:extLst>
              </a:tr>
              <a:tr h="262128">
                <a:tc rowSpan="2">
                  <a:txBody>
                    <a:bodyPr/>
                    <a:lstStyle/>
                    <a:p>
                      <a:pPr>
                        <a:spcAft>
                          <a:spcPts val="0"/>
                        </a:spcAft>
                      </a:pPr>
                      <a:r>
                        <a:rPr lang="es-ES" sz="1600" b="1">
                          <a:effectLst/>
                          <a:latin typeface="+mn-lt"/>
                        </a:rPr>
                        <a:t>Ejecutivo</a:t>
                      </a:r>
                      <a:endParaRPr lang="es-CO" sz="1600" b="1">
                        <a:effectLst/>
                        <a:latin typeface="+mn-lt"/>
                        <a:ea typeface="Times New Roman" panose="02020603050405020304" pitchFamily="18" charset="0"/>
                      </a:endParaRPr>
                    </a:p>
                  </a:txBody>
                  <a:tcPr marL="44450" marR="44450" marT="0" marB="0" anchor="ctr">
                    <a:solidFill>
                      <a:schemeClr val="accent6">
                        <a:lumMod val="60000"/>
                        <a:lumOff val="40000"/>
                      </a:schemeClr>
                    </a:solidFill>
                  </a:tcPr>
                </a:tc>
                <a:tc>
                  <a:txBody>
                    <a:bodyPr/>
                    <a:lstStyle/>
                    <a:p>
                      <a:pPr>
                        <a:spcAft>
                          <a:spcPts val="0"/>
                        </a:spcAft>
                      </a:pPr>
                      <a:r>
                        <a:rPr lang="es-ES" sz="1600" dirty="0">
                          <a:effectLst/>
                          <a:latin typeface="+mn-lt"/>
                        </a:rPr>
                        <a:t>Administrativos</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tc>
                  <a:txBody>
                    <a:bodyPr/>
                    <a:lstStyle/>
                    <a:p>
                      <a:pPr algn="ctr">
                        <a:spcAft>
                          <a:spcPts val="0"/>
                        </a:spcAft>
                      </a:pPr>
                      <a:r>
                        <a:rPr lang="es-ES" sz="1600" dirty="0">
                          <a:effectLst/>
                          <a:latin typeface="+mn-lt"/>
                        </a:rPr>
                        <a:t> </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tc>
                  <a:txBody>
                    <a:bodyPr/>
                    <a:lstStyle/>
                    <a:p>
                      <a:pPr algn="ctr">
                        <a:spcAft>
                          <a:spcPts val="0"/>
                        </a:spcAft>
                      </a:pPr>
                      <a:r>
                        <a:rPr lang="es-ES" sz="1600" dirty="0">
                          <a:effectLst/>
                          <a:latin typeface="+mn-lt"/>
                        </a:rPr>
                        <a:t> </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extLst>
                  <a:ext uri="{0D108BD9-81ED-4DB2-BD59-A6C34878D82A}">
                    <a16:rowId xmlns:a16="http://schemas.microsoft.com/office/drawing/2014/main" val="186270720"/>
                  </a:ext>
                </a:extLst>
              </a:tr>
              <a:tr h="262128">
                <a:tc vMerge="1">
                  <a:txBody>
                    <a:bodyPr/>
                    <a:lstStyle/>
                    <a:p>
                      <a:endParaRPr lang="es-CO"/>
                    </a:p>
                  </a:txBody>
                  <a:tcPr/>
                </a:tc>
                <a:tc>
                  <a:txBody>
                    <a:bodyPr/>
                    <a:lstStyle/>
                    <a:p>
                      <a:pPr>
                        <a:spcAft>
                          <a:spcPts val="0"/>
                        </a:spcAft>
                      </a:pPr>
                      <a:r>
                        <a:rPr lang="es-ES" sz="1600" dirty="0">
                          <a:effectLst/>
                          <a:latin typeface="+mn-lt"/>
                        </a:rPr>
                        <a:t>Asistenciales</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tc>
                  <a:txBody>
                    <a:bodyPr/>
                    <a:lstStyle/>
                    <a:p>
                      <a:pPr algn="ctr">
                        <a:spcAft>
                          <a:spcPts val="0"/>
                        </a:spcAft>
                      </a:pPr>
                      <a:r>
                        <a:rPr lang="es-ES" sz="1600">
                          <a:effectLst/>
                          <a:latin typeface="+mn-lt"/>
                        </a:rPr>
                        <a:t> </a:t>
                      </a:r>
                      <a:endParaRPr lang="es-CO" sz="160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tc>
                  <a:txBody>
                    <a:bodyPr/>
                    <a:lstStyle/>
                    <a:p>
                      <a:pPr algn="ctr">
                        <a:spcAft>
                          <a:spcPts val="0"/>
                        </a:spcAft>
                      </a:pPr>
                      <a:r>
                        <a:rPr lang="es-ES" sz="1600">
                          <a:effectLst/>
                          <a:latin typeface="+mn-lt"/>
                        </a:rPr>
                        <a:t> </a:t>
                      </a:r>
                      <a:endParaRPr lang="es-CO" sz="160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extLst>
                  <a:ext uri="{0D108BD9-81ED-4DB2-BD59-A6C34878D82A}">
                    <a16:rowId xmlns:a16="http://schemas.microsoft.com/office/drawing/2014/main" val="2998398426"/>
                  </a:ext>
                </a:extLst>
              </a:tr>
              <a:tr h="262128">
                <a:tc rowSpan="2">
                  <a:txBody>
                    <a:bodyPr/>
                    <a:lstStyle/>
                    <a:p>
                      <a:pPr>
                        <a:spcAft>
                          <a:spcPts val="0"/>
                        </a:spcAft>
                      </a:pPr>
                      <a:r>
                        <a:rPr lang="es-ES" sz="1600" b="1">
                          <a:effectLst/>
                          <a:latin typeface="+mn-lt"/>
                        </a:rPr>
                        <a:t>Profesional</a:t>
                      </a:r>
                      <a:endParaRPr lang="es-CO" sz="1600" b="1">
                        <a:effectLst/>
                        <a:latin typeface="+mn-lt"/>
                        <a:ea typeface="Times New Roman" panose="02020603050405020304" pitchFamily="18" charset="0"/>
                      </a:endParaRPr>
                    </a:p>
                  </a:txBody>
                  <a:tcPr marL="44450" marR="44450" marT="0" marB="0" anchor="ctr">
                    <a:solidFill>
                      <a:schemeClr val="accent6">
                        <a:lumMod val="60000"/>
                        <a:lumOff val="40000"/>
                      </a:schemeClr>
                    </a:solidFill>
                  </a:tcPr>
                </a:tc>
                <a:tc>
                  <a:txBody>
                    <a:bodyPr/>
                    <a:lstStyle/>
                    <a:p>
                      <a:pPr>
                        <a:spcAft>
                          <a:spcPts val="0"/>
                        </a:spcAft>
                      </a:pPr>
                      <a:r>
                        <a:rPr lang="es-ES" sz="1600" dirty="0">
                          <a:effectLst/>
                          <a:latin typeface="+mn-lt"/>
                        </a:rPr>
                        <a:t>Administrativos</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tc>
                  <a:txBody>
                    <a:bodyPr/>
                    <a:lstStyle/>
                    <a:p>
                      <a:pPr algn="ctr">
                        <a:spcAft>
                          <a:spcPts val="0"/>
                        </a:spcAft>
                      </a:pPr>
                      <a:r>
                        <a:rPr lang="es-ES" sz="1600" dirty="0">
                          <a:effectLst/>
                          <a:latin typeface="+mn-lt"/>
                        </a:rPr>
                        <a:t>2</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tc>
                  <a:txBody>
                    <a:bodyPr/>
                    <a:lstStyle/>
                    <a:p>
                      <a:pPr algn="ctr">
                        <a:spcAft>
                          <a:spcPts val="0"/>
                        </a:spcAft>
                      </a:pPr>
                      <a:r>
                        <a:rPr lang="es-ES" sz="1600" dirty="0">
                          <a:effectLst/>
                          <a:latin typeface="+mn-lt"/>
                        </a:rPr>
                        <a:t>2</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extLst>
                  <a:ext uri="{0D108BD9-81ED-4DB2-BD59-A6C34878D82A}">
                    <a16:rowId xmlns:a16="http://schemas.microsoft.com/office/drawing/2014/main" val="3340813107"/>
                  </a:ext>
                </a:extLst>
              </a:tr>
              <a:tr h="262128">
                <a:tc vMerge="1">
                  <a:txBody>
                    <a:bodyPr/>
                    <a:lstStyle/>
                    <a:p>
                      <a:endParaRPr lang="es-CO"/>
                    </a:p>
                  </a:txBody>
                  <a:tcPr/>
                </a:tc>
                <a:tc>
                  <a:txBody>
                    <a:bodyPr/>
                    <a:lstStyle/>
                    <a:p>
                      <a:pPr>
                        <a:spcAft>
                          <a:spcPts val="0"/>
                        </a:spcAft>
                      </a:pPr>
                      <a:r>
                        <a:rPr lang="es-ES" sz="1600" dirty="0">
                          <a:effectLst/>
                          <a:latin typeface="+mn-lt"/>
                        </a:rPr>
                        <a:t>Asistenciales</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tc>
                  <a:txBody>
                    <a:bodyPr/>
                    <a:lstStyle/>
                    <a:p>
                      <a:pPr algn="ctr">
                        <a:spcAft>
                          <a:spcPts val="0"/>
                        </a:spcAft>
                      </a:pPr>
                      <a:r>
                        <a:rPr lang="es-ES" sz="1600">
                          <a:effectLst/>
                          <a:latin typeface="+mn-lt"/>
                        </a:rPr>
                        <a:t>21</a:t>
                      </a:r>
                      <a:endParaRPr lang="es-CO" sz="160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tc>
                  <a:txBody>
                    <a:bodyPr/>
                    <a:lstStyle/>
                    <a:p>
                      <a:pPr algn="ctr">
                        <a:spcAft>
                          <a:spcPts val="0"/>
                        </a:spcAft>
                      </a:pPr>
                      <a:r>
                        <a:rPr lang="es-ES" sz="1600">
                          <a:effectLst/>
                          <a:latin typeface="+mn-lt"/>
                        </a:rPr>
                        <a:t>21</a:t>
                      </a:r>
                      <a:endParaRPr lang="es-CO" sz="160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extLst>
                  <a:ext uri="{0D108BD9-81ED-4DB2-BD59-A6C34878D82A}">
                    <a16:rowId xmlns:a16="http://schemas.microsoft.com/office/drawing/2014/main" val="1278726513"/>
                  </a:ext>
                </a:extLst>
              </a:tr>
              <a:tr h="262128">
                <a:tc rowSpan="2">
                  <a:txBody>
                    <a:bodyPr/>
                    <a:lstStyle/>
                    <a:p>
                      <a:pPr>
                        <a:spcAft>
                          <a:spcPts val="0"/>
                        </a:spcAft>
                      </a:pPr>
                      <a:r>
                        <a:rPr lang="es-ES" sz="1600" b="1">
                          <a:effectLst/>
                          <a:latin typeface="+mn-lt"/>
                        </a:rPr>
                        <a:t>Técnico</a:t>
                      </a:r>
                      <a:endParaRPr lang="es-CO" sz="1600" b="1">
                        <a:effectLst/>
                        <a:latin typeface="+mn-lt"/>
                        <a:ea typeface="Times New Roman" panose="02020603050405020304" pitchFamily="18" charset="0"/>
                      </a:endParaRPr>
                    </a:p>
                  </a:txBody>
                  <a:tcPr marL="44450" marR="44450" marT="0" marB="0" anchor="ctr">
                    <a:solidFill>
                      <a:schemeClr val="accent6">
                        <a:lumMod val="60000"/>
                        <a:lumOff val="40000"/>
                      </a:schemeClr>
                    </a:solidFill>
                  </a:tcPr>
                </a:tc>
                <a:tc>
                  <a:txBody>
                    <a:bodyPr/>
                    <a:lstStyle/>
                    <a:p>
                      <a:pPr>
                        <a:spcAft>
                          <a:spcPts val="0"/>
                        </a:spcAft>
                      </a:pPr>
                      <a:r>
                        <a:rPr lang="es-ES" sz="1600" dirty="0">
                          <a:effectLst/>
                          <a:latin typeface="+mn-lt"/>
                        </a:rPr>
                        <a:t>Administrativos</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tc>
                  <a:txBody>
                    <a:bodyPr/>
                    <a:lstStyle/>
                    <a:p>
                      <a:pPr algn="ctr">
                        <a:spcAft>
                          <a:spcPts val="0"/>
                        </a:spcAft>
                      </a:pPr>
                      <a:r>
                        <a:rPr lang="es-ES" sz="1600" dirty="0">
                          <a:effectLst/>
                          <a:latin typeface="+mn-lt"/>
                        </a:rPr>
                        <a:t>5</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tc>
                  <a:txBody>
                    <a:bodyPr/>
                    <a:lstStyle/>
                    <a:p>
                      <a:pPr algn="ctr">
                        <a:spcAft>
                          <a:spcPts val="0"/>
                        </a:spcAft>
                      </a:pPr>
                      <a:r>
                        <a:rPr lang="es-ES" sz="1600" dirty="0">
                          <a:effectLst/>
                          <a:latin typeface="+mn-lt"/>
                        </a:rPr>
                        <a:t>5</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extLst>
                  <a:ext uri="{0D108BD9-81ED-4DB2-BD59-A6C34878D82A}">
                    <a16:rowId xmlns:a16="http://schemas.microsoft.com/office/drawing/2014/main" val="3655467427"/>
                  </a:ext>
                </a:extLst>
              </a:tr>
              <a:tr h="262128">
                <a:tc vMerge="1">
                  <a:txBody>
                    <a:bodyPr/>
                    <a:lstStyle/>
                    <a:p>
                      <a:endParaRPr lang="es-CO"/>
                    </a:p>
                  </a:txBody>
                  <a:tcPr/>
                </a:tc>
                <a:tc>
                  <a:txBody>
                    <a:bodyPr/>
                    <a:lstStyle/>
                    <a:p>
                      <a:pPr>
                        <a:spcAft>
                          <a:spcPts val="0"/>
                        </a:spcAft>
                      </a:pPr>
                      <a:r>
                        <a:rPr lang="es-ES" sz="1600" dirty="0">
                          <a:effectLst/>
                          <a:latin typeface="+mn-lt"/>
                        </a:rPr>
                        <a:t>Asistenciales</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tc>
                  <a:txBody>
                    <a:bodyPr/>
                    <a:lstStyle/>
                    <a:p>
                      <a:pPr algn="ctr">
                        <a:spcAft>
                          <a:spcPts val="0"/>
                        </a:spcAft>
                      </a:pPr>
                      <a:r>
                        <a:rPr lang="es-ES" sz="1600" dirty="0">
                          <a:effectLst/>
                          <a:latin typeface="+mn-lt"/>
                        </a:rPr>
                        <a:t>1</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tc>
                  <a:txBody>
                    <a:bodyPr/>
                    <a:lstStyle/>
                    <a:p>
                      <a:pPr algn="ctr">
                        <a:spcAft>
                          <a:spcPts val="0"/>
                        </a:spcAft>
                      </a:pPr>
                      <a:r>
                        <a:rPr lang="es-ES" sz="1600" dirty="0">
                          <a:effectLst/>
                          <a:latin typeface="+mn-lt"/>
                        </a:rPr>
                        <a:t>1</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extLst>
                  <a:ext uri="{0D108BD9-81ED-4DB2-BD59-A6C34878D82A}">
                    <a16:rowId xmlns:a16="http://schemas.microsoft.com/office/drawing/2014/main" val="4000666342"/>
                  </a:ext>
                </a:extLst>
              </a:tr>
              <a:tr h="262128">
                <a:tc rowSpan="2">
                  <a:txBody>
                    <a:bodyPr/>
                    <a:lstStyle/>
                    <a:p>
                      <a:pPr>
                        <a:spcAft>
                          <a:spcPts val="0"/>
                        </a:spcAft>
                      </a:pPr>
                      <a:r>
                        <a:rPr lang="es-ES" sz="1600" b="1">
                          <a:effectLst/>
                          <a:latin typeface="+mn-lt"/>
                        </a:rPr>
                        <a:t>Auxiliar</a:t>
                      </a:r>
                      <a:endParaRPr lang="es-CO" sz="1600" b="1">
                        <a:effectLst/>
                        <a:latin typeface="+mn-lt"/>
                        <a:ea typeface="Times New Roman" panose="02020603050405020304" pitchFamily="18" charset="0"/>
                      </a:endParaRPr>
                    </a:p>
                  </a:txBody>
                  <a:tcPr marL="44450" marR="44450" marT="0" marB="0" anchor="ctr">
                    <a:solidFill>
                      <a:schemeClr val="accent6">
                        <a:lumMod val="60000"/>
                        <a:lumOff val="40000"/>
                      </a:schemeClr>
                    </a:solidFill>
                  </a:tcPr>
                </a:tc>
                <a:tc>
                  <a:txBody>
                    <a:bodyPr/>
                    <a:lstStyle/>
                    <a:p>
                      <a:pPr>
                        <a:spcAft>
                          <a:spcPts val="0"/>
                        </a:spcAft>
                      </a:pPr>
                      <a:r>
                        <a:rPr lang="es-ES" sz="1600" dirty="0">
                          <a:effectLst/>
                          <a:latin typeface="+mn-lt"/>
                        </a:rPr>
                        <a:t>Administrativos</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tc>
                  <a:txBody>
                    <a:bodyPr/>
                    <a:lstStyle/>
                    <a:p>
                      <a:pPr algn="ctr">
                        <a:spcAft>
                          <a:spcPts val="0"/>
                        </a:spcAft>
                      </a:pPr>
                      <a:r>
                        <a:rPr lang="es-ES" sz="1600" dirty="0">
                          <a:effectLst/>
                          <a:latin typeface="+mn-lt"/>
                        </a:rPr>
                        <a:t>7</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tc>
                  <a:txBody>
                    <a:bodyPr/>
                    <a:lstStyle/>
                    <a:p>
                      <a:pPr algn="ctr">
                        <a:spcAft>
                          <a:spcPts val="0"/>
                        </a:spcAft>
                      </a:pPr>
                      <a:r>
                        <a:rPr lang="es-ES" sz="1600" dirty="0">
                          <a:effectLst/>
                          <a:latin typeface="+mn-lt"/>
                        </a:rPr>
                        <a:t>7</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extLst>
                  <a:ext uri="{0D108BD9-81ED-4DB2-BD59-A6C34878D82A}">
                    <a16:rowId xmlns:a16="http://schemas.microsoft.com/office/drawing/2014/main" val="2620776875"/>
                  </a:ext>
                </a:extLst>
              </a:tr>
              <a:tr h="262128">
                <a:tc vMerge="1">
                  <a:txBody>
                    <a:bodyPr/>
                    <a:lstStyle/>
                    <a:p>
                      <a:endParaRPr lang="es-CO"/>
                    </a:p>
                  </a:txBody>
                  <a:tcPr/>
                </a:tc>
                <a:tc>
                  <a:txBody>
                    <a:bodyPr/>
                    <a:lstStyle/>
                    <a:p>
                      <a:pPr>
                        <a:spcAft>
                          <a:spcPts val="0"/>
                        </a:spcAft>
                      </a:pPr>
                      <a:r>
                        <a:rPr lang="es-ES" sz="1600" dirty="0">
                          <a:effectLst/>
                          <a:latin typeface="+mn-lt"/>
                        </a:rPr>
                        <a:t>Asistenciales</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tc>
                  <a:txBody>
                    <a:bodyPr/>
                    <a:lstStyle/>
                    <a:p>
                      <a:pPr algn="ctr">
                        <a:spcAft>
                          <a:spcPts val="0"/>
                        </a:spcAft>
                      </a:pPr>
                      <a:r>
                        <a:rPr lang="es-ES" sz="1600" dirty="0">
                          <a:effectLst/>
                          <a:latin typeface="+mn-lt"/>
                        </a:rPr>
                        <a:t>57</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tc>
                  <a:txBody>
                    <a:bodyPr/>
                    <a:lstStyle/>
                    <a:p>
                      <a:pPr algn="ctr">
                        <a:spcAft>
                          <a:spcPts val="0"/>
                        </a:spcAft>
                      </a:pPr>
                      <a:r>
                        <a:rPr lang="es-ES" sz="1600" dirty="0">
                          <a:effectLst/>
                          <a:latin typeface="+mn-lt"/>
                        </a:rPr>
                        <a:t>57</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extLst>
                  <a:ext uri="{0D108BD9-81ED-4DB2-BD59-A6C34878D82A}">
                    <a16:rowId xmlns:a16="http://schemas.microsoft.com/office/drawing/2014/main" val="2894045652"/>
                  </a:ext>
                </a:extLst>
              </a:tr>
              <a:tr h="262128">
                <a:tc rowSpan="2">
                  <a:txBody>
                    <a:bodyPr/>
                    <a:lstStyle/>
                    <a:p>
                      <a:pPr>
                        <a:spcAft>
                          <a:spcPts val="0"/>
                        </a:spcAft>
                      </a:pPr>
                      <a:r>
                        <a:rPr lang="es-ES" sz="1600" b="1">
                          <a:effectLst/>
                          <a:latin typeface="+mn-lt"/>
                        </a:rPr>
                        <a:t>Operativo</a:t>
                      </a:r>
                      <a:endParaRPr lang="es-CO" sz="1600" b="1">
                        <a:effectLst/>
                        <a:latin typeface="+mn-lt"/>
                        <a:ea typeface="Times New Roman" panose="02020603050405020304" pitchFamily="18" charset="0"/>
                      </a:endParaRPr>
                    </a:p>
                  </a:txBody>
                  <a:tcPr marL="44450" marR="44450" marT="0" marB="0" anchor="ctr">
                    <a:solidFill>
                      <a:schemeClr val="accent6">
                        <a:lumMod val="60000"/>
                        <a:lumOff val="40000"/>
                      </a:schemeClr>
                    </a:solidFill>
                  </a:tcPr>
                </a:tc>
                <a:tc>
                  <a:txBody>
                    <a:bodyPr/>
                    <a:lstStyle/>
                    <a:p>
                      <a:pPr>
                        <a:spcAft>
                          <a:spcPts val="0"/>
                        </a:spcAft>
                      </a:pPr>
                      <a:r>
                        <a:rPr lang="es-ES" sz="1600" dirty="0">
                          <a:effectLst/>
                          <a:latin typeface="+mn-lt"/>
                        </a:rPr>
                        <a:t>Administrativos</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tc>
                  <a:txBody>
                    <a:bodyPr/>
                    <a:lstStyle/>
                    <a:p>
                      <a:pPr algn="ctr">
                        <a:spcAft>
                          <a:spcPts val="0"/>
                        </a:spcAft>
                      </a:pPr>
                      <a:r>
                        <a:rPr lang="es-ES" sz="1600" dirty="0">
                          <a:effectLst/>
                          <a:latin typeface="+mn-lt"/>
                        </a:rPr>
                        <a:t>1</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tc>
                  <a:txBody>
                    <a:bodyPr/>
                    <a:lstStyle/>
                    <a:p>
                      <a:pPr algn="ctr">
                        <a:spcAft>
                          <a:spcPts val="0"/>
                        </a:spcAft>
                      </a:pPr>
                      <a:r>
                        <a:rPr lang="es-ES" sz="1600" dirty="0">
                          <a:effectLst/>
                          <a:latin typeface="+mn-lt"/>
                        </a:rPr>
                        <a:t>1</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extLst>
                  <a:ext uri="{0D108BD9-81ED-4DB2-BD59-A6C34878D82A}">
                    <a16:rowId xmlns:a16="http://schemas.microsoft.com/office/drawing/2014/main" val="1004364115"/>
                  </a:ext>
                </a:extLst>
              </a:tr>
              <a:tr h="262128">
                <a:tc vMerge="1">
                  <a:txBody>
                    <a:bodyPr/>
                    <a:lstStyle/>
                    <a:p>
                      <a:endParaRPr lang="es-CO"/>
                    </a:p>
                  </a:txBody>
                  <a:tcPr/>
                </a:tc>
                <a:tc>
                  <a:txBody>
                    <a:bodyPr/>
                    <a:lstStyle/>
                    <a:p>
                      <a:pPr>
                        <a:spcAft>
                          <a:spcPts val="0"/>
                        </a:spcAft>
                      </a:pPr>
                      <a:r>
                        <a:rPr lang="es-ES" sz="1600" dirty="0">
                          <a:effectLst/>
                          <a:latin typeface="+mn-lt"/>
                        </a:rPr>
                        <a:t>Asistenciales</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tc>
                  <a:txBody>
                    <a:bodyPr/>
                    <a:lstStyle/>
                    <a:p>
                      <a:pPr algn="ctr">
                        <a:spcAft>
                          <a:spcPts val="0"/>
                        </a:spcAft>
                      </a:pPr>
                      <a:r>
                        <a:rPr lang="es-ES" sz="1600" dirty="0">
                          <a:effectLst/>
                          <a:latin typeface="+mn-lt"/>
                        </a:rPr>
                        <a:t>6</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tc>
                  <a:txBody>
                    <a:bodyPr/>
                    <a:lstStyle/>
                    <a:p>
                      <a:pPr algn="ctr">
                        <a:spcAft>
                          <a:spcPts val="0"/>
                        </a:spcAft>
                      </a:pPr>
                      <a:r>
                        <a:rPr lang="es-ES" sz="1600" dirty="0">
                          <a:effectLst/>
                          <a:latin typeface="+mn-lt"/>
                        </a:rPr>
                        <a:t>6</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extLst>
                  <a:ext uri="{0D108BD9-81ED-4DB2-BD59-A6C34878D82A}">
                    <a16:rowId xmlns:a16="http://schemas.microsoft.com/office/drawing/2014/main" val="131272683"/>
                  </a:ext>
                </a:extLst>
              </a:tr>
              <a:tr h="262128">
                <a:tc rowSpan="2">
                  <a:txBody>
                    <a:bodyPr/>
                    <a:lstStyle/>
                    <a:p>
                      <a:pPr>
                        <a:spcAft>
                          <a:spcPts val="0"/>
                        </a:spcAft>
                      </a:pPr>
                      <a:r>
                        <a:rPr lang="es-ES" sz="1600" b="1">
                          <a:effectLst/>
                          <a:latin typeface="+mn-lt"/>
                        </a:rPr>
                        <a:t>Total</a:t>
                      </a:r>
                      <a:endParaRPr lang="es-CO" sz="1600" b="1">
                        <a:effectLst/>
                        <a:latin typeface="+mn-lt"/>
                        <a:ea typeface="Times New Roman" panose="02020603050405020304" pitchFamily="18" charset="0"/>
                      </a:endParaRPr>
                    </a:p>
                  </a:txBody>
                  <a:tcPr marL="44450" marR="44450" marT="0" marB="0" anchor="ctr">
                    <a:solidFill>
                      <a:schemeClr val="accent6">
                        <a:lumMod val="60000"/>
                        <a:lumOff val="40000"/>
                      </a:schemeClr>
                    </a:solidFill>
                  </a:tcPr>
                </a:tc>
                <a:tc>
                  <a:txBody>
                    <a:bodyPr/>
                    <a:lstStyle/>
                    <a:p>
                      <a:pPr>
                        <a:spcAft>
                          <a:spcPts val="0"/>
                        </a:spcAft>
                      </a:pPr>
                      <a:r>
                        <a:rPr lang="es-ES" sz="1600" dirty="0">
                          <a:effectLst/>
                          <a:latin typeface="+mn-lt"/>
                        </a:rPr>
                        <a:t>Administrativos</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tc>
                  <a:txBody>
                    <a:bodyPr/>
                    <a:lstStyle/>
                    <a:p>
                      <a:pPr algn="ctr">
                        <a:spcAft>
                          <a:spcPts val="0"/>
                        </a:spcAft>
                      </a:pPr>
                      <a:r>
                        <a:rPr lang="es-ES" sz="1600" dirty="0">
                          <a:effectLst/>
                          <a:latin typeface="+mn-lt"/>
                        </a:rPr>
                        <a:t>17</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tc>
                  <a:txBody>
                    <a:bodyPr/>
                    <a:lstStyle/>
                    <a:p>
                      <a:pPr algn="ctr">
                        <a:spcAft>
                          <a:spcPts val="0"/>
                        </a:spcAft>
                      </a:pPr>
                      <a:r>
                        <a:rPr lang="es-ES" sz="1600" dirty="0">
                          <a:effectLst/>
                          <a:latin typeface="+mn-lt"/>
                        </a:rPr>
                        <a:t>17</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extLst>
                  <a:ext uri="{0D108BD9-81ED-4DB2-BD59-A6C34878D82A}">
                    <a16:rowId xmlns:a16="http://schemas.microsoft.com/office/drawing/2014/main" val="1945710469"/>
                  </a:ext>
                </a:extLst>
              </a:tr>
              <a:tr h="262128">
                <a:tc vMerge="1">
                  <a:txBody>
                    <a:bodyPr/>
                    <a:lstStyle/>
                    <a:p>
                      <a:endParaRPr lang="es-CO"/>
                    </a:p>
                  </a:txBody>
                  <a:tcPr/>
                </a:tc>
                <a:tc>
                  <a:txBody>
                    <a:bodyPr/>
                    <a:lstStyle/>
                    <a:p>
                      <a:pPr>
                        <a:spcAft>
                          <a:spcPts val="0"/>
                        </a:spcAft>
                      </a:pPr>
                      <a:r>
                        <a:rPr lang="es-ES" sz="1600" dirty="0">
                          <a:effectLst/>
                          <a:latin typeface="+mn-lt"/>
                        </a:rPr>
                        <a:t>Asistenciales</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tc>
                  <a:txBody>
                    <a:bodyPr/>
                    <a:lstStyle/>
                    <a:p>
                      <a:pPr algn="ctr">
                        <a:spcAft>
                          <a:spcPts val="0"/>
                        </a:spcAft>
                      </a:pPr>
                      <a:r>
                        <a:rPr lang="es-ES" sz="1600" dirty="0">
                          <a:effectLst/>
                          <a:latin typeface="+mn-lt"/>
                        </a:rPr>
                        <a:t>85</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tc>
                  <a:txBody>
                    <a:bodyPr/>
                    <a:lstStyle/>
                    <a:p>
                      <a:pPr algn="ctr">
                        <a:spcAft>
                          <a:spcPts val="0"/>
                        </a:spcAft>
                      </a:pPr>
                      <a:r>
                        <a:rPr lang="es-ES" sz="1600" dirty="0">
                          <a:effectLst/>
                          <a:latin typeface="+mn-lt"/>
                        </a:rPr>
                        <a:t>85</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extLst>
                  <a:ext uri="{0D108BD9-81ED-4DB2-BD59-A6C34878D82A}">
                    <a16:rowId xmlns:a16="http://schemas.microsoft.com/office/drawing/2014/main" val="3529998056"/>
                  </a:ext>
                </a:extLst>
              </a:tr>
              <a:tr h="262128">
                <a:tc rowSpan="2">
                  <a:txBody>
                    <a:bodyPr/>
                    <a:lstStyle/>
                    <a:p>
                      <a:pPr algn="ctr">
                        <a:spcAft>
                          <a:spcPts val="0"/>
                        </a:spcAft>
                      </a:pPr>
                      <a:r>
                        <a:rPr lang="es-ES" sz="1600" b="1" dirty="0">
                          <a:effectLst/>
                          <a:latin typeface="+mn-lt"/>
                        </a:rPr>
                        <a:t> </a:t>
                      </a:r>
                      <a:endParaRPr lang="es-CO" sz="1600" b="1" dirty="0">
                        <a:effectLst/>
                        <a:latin typeface="+mn-lt"/>
                        <a:ea typeface="Times New Roman" panose="02020603050405020304" pitchFamily="18" charset="0"/>
                      </a:endParaRPr>
                    </a:p>
                    <a:p>
                      <a:pPr algn="ctr">
                        <a:spcAft>
                          <a:spcPts val="0"/>
                        </a:spcAft>
                      </a:pPr>
                      <a:r>
                        <a:rPr lang="es-ES" sz="1600" b="1" dirty="0">
                          <a:effectLst/>
                          <a:latin typeface="+mn-lt"/>
                        </a:rPr>
                        <a:t> </a:t>
                      </a:r>
                      <a:endParaRPr lang="es-CO" sz="1600" b="1"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tc>
                  <a:txBody>
                    <a:bodyPr/>
                    <a:lstStyle/>
                    <a:p>
                      <a:pPr>
                        <a:spcAft>
                          <a:spcPts val="0"/>
                        </a:spcAft>
                      </a:pPr>
                      <a:r>
                        <a:rPr lang="es-ES" sz="1600" dirty="0">
                          <a:effectLst/>
                          <a:latin typeface="+mn-lt"/>
                        </a:rPr>
                        <a:t>Total Plan de Cargos</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tc>
                  <a:txBody>
                    <a:bodyPr/>
                    <a:lstStyle/>
                    <a:p>
                      <a:pPr algn="ctr">
                        <a:spcAft>
                          <a:spcPts val="0"/>
                        </a:spcAft>
                      </a:pPr>
                      <a:r>
                        <a:rPr lang="es-ES" sz="1600" dirty="0">
                          <a:effectLst/>
                          <a:latin typeface="+mn-lt"/>
                        </a:rPr>
                        <a:t>102</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tc>
                  <a:txBody>
                    <a:bodyPr/>
                    <a:lstStyle/>
                    <a:p>
                      <a:pPr algn="ctr">
                        <a:spcAft>
                          <a:spcPts val="0"/>
                        </a:spcAft>
                      </a:pPr>
                      <a:r>
                        <a:rPr lang="es-ES" sz="1600" dirty="0">
                          <a:effectLst/>
                          <a:latin typeface="+mn-lt"/>
                        </a:rPr>
                        <a:t>102</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extLst>
                  <a:ext uri="{0D108BD9-81ED-4DB2-BD59-A6C34878D82A}">
                    <a16:rowId xmlns:a16="http://schemas.microsoft.com/office/drawing/2014/main" val="3657652907"/>
                  </a:ext>
                </a:extLst>
              </a:tr>
              <a:tr h="237744">
                <a:tc vMerge="1">
                  <a:txBody>
                    <a:bodyPr/>
                    <a:lstStyle/>
                    <a:p>
                      <a:pPr algn="ctr">
                        <a:spcAft>
                          <a:spcPts val="0"/>
                        </a:spcAft>
                      </a:pPr>
                      <a:endParaRPr lang="es-CO" sz="1600" b="1"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tc>
                  <a:txBody>
                    <a:bodyPr/>
                    <a:lstStyle/>
                    <a:p>
                      <a:pPr>
                        <a:spcAft>
                          <a:spcPts val="0"/>
                        </a:spcAft>
                      </a:pPr>
                      <a:r>
                        <a:rPr lang="es-ES" sz="1600" dirty="0">
                          <a:effectLst/>
                          <a:latin typeface="+mn-lt"/>
                        </a:rPr>
                        <a:t>Proporción cargos asistenciales</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tc>
                  <a:txBody>
                    <a:bodyPr/>
                    <a:lstStyle/>
                    <a:p>
                      <a:pPr algn="ctr">
                        <a:spcAft>
                          <a:spcPts val="0"/>
                        </a:spcAft>
                      </a:pPr>
                      <a:r>
                        <a:rPr lang="es-ES" sz="1600" dirty="0">
                          <a:effectLst/>
                          <a:latin typeface="+mn-lt"/>
                        </a:rPr>
                        <a:t>83.3%</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tc>
                  <a:txBody>
                    <a:bodyPr/>
                    <a:lstStyle/>
                    <a:p>
                      <a:pPr algn="ctr">
                        <a:spcAft>
                          <a:spcPts val="0"/>
                        </a:spcAft>
                      </a:pPr>
                      <a:r>
                        <a:rPr lang="es-ES" sz="1600" dirty="0">
                          <a:effectLst/>
                          <a:latin typeface="+mn-lt"/>
                        </a:rPr>
                        <a:t>83.3%</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extLst>
                  <a:ext uri="{0D108BD9-81ED-4DB2-BD59-A6C34878D82A}">
                    <a16:rowId xmlns:a16="http://schemas.microsoft.com/office/drawing/2014/main" val="485179042"/>
                  </a:ext>
                </a:extLst>
              </a:tr>
              <a:tr h="262128">
                <a:tc>
                  <a:txBody>
                    <a:bodyPr/>
                    <a:lstStyle/>
                    <a:p>
                      <a:pPr>
                        <a:spcAft>
                          <a:spcPts val="0"/>
                        </a:spcAft>
                      </a:pPr>
                      <a:r>
                        <a:rPr lang="es-ES" sz="1600" b="1" dirty="0">
                          <a:effectLst/>
                          <a:latin typeface="+mn-lt"/>
                        </a:rPr>
                        <a:t>Total</a:t>
                      </a:r>
                      <a:endParaRPr lang="es-CO" sz="1600" b="1"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tc>
                  <a:txBody>
                    <a:bodyPr/>
                    <a:lstStyle/>
                    <a:p>
                      <a:pPr>
                        <a:spcAft>
                          <a:spcPts val="0"/>
                        </a:spcAft>
                      </a:pPr>
                      <a:r>
                        <a:rPr lang="es-ES" sz="1600" dirty="0">
                          <a:effectLst/>
                          <a:latin typeface="+mn-lt"/>
                        </a:rPr>
                        <a:t> </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tc>
                  <a:txBody>
                    <a:bodyPr/>
                    <a:lstStyle/>
                    <a:p>
                      <a:pPr algn="ctr">
                        <a:spcAft>
                          <a:spcPts val="0"/>
                        </a:spcAft>
                      </a:pPr>
                      <a:r>
                        <a:rPr lang="es-ES" sz="1600" dirty="0">
                          <a:effectLst/>
                          <a:latin typeface="+mn-lt"/>
                        </a:rPr>
                        <a:t>102</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tc>
                  <a:txBody>
                    <a:bodyPr/>
                    <a:lstStyle/>
                    <a:p>
                      <a:pPr algn="ctr">
                        <a:spcAft>
                          <a:spcPts val="0"/>
                        </a:spcAft>
                      </a:pPr>
                      <a:r>
                        <a:rPr lang="es-ES" sz="1600" dirty="0">
                          <a:effectLst/>
                          <a:latin typeface="+mn-lt"/>
                        </a:rPr>
                        <a:t>102</a:t>
                      </a:r>
                      <a:endParaRPr lang="es-CO" sz="1600" dirty="0">
                        <a:effectLst/>
                        <a:latin typeface="+mn-lt"/>
                        <a:ea typeface="Times New Roman" panose="02020603050405020304" pitchFamily="18" charset="0"/>
                      </a:endParaRPr>
                    </a:p>
                  </a:txBody>
                  <a:tcPr marL="44450" marR="44450" marT="0" marB="0" anchor="b">
                    <a:solidFill>
                      <a:schemeClr val="accent6">
                        <a:lumMod val="60000"/>
                        <a:lumOff val="40000"/>
                      </a:schemeClr>
                    </a:solidFill>
                  </a:tcPr>
                </a:tc>
                <a:extLst>
                  <a:ext uri="{0D108BD9-81ED-4DB2-BD59-A6C34878D82A}">
                    <a16:rowId xmlns:a16="http://schemas.microsoft.com/office/drawing/2014/main" val="3163202272"/>
                  </a:ext>
                </a:extLst>
              </a:tr>
            </a:tbl>
          </a:graphicData>
        </a:graphic>
      </p:graphicFrame>
    </p:spTree>
    <p:extLst>
      <p:ext uri="{BB962C8B-B14F-4D97-AF65-F5344CB8AC3E}">
        <p14:creationId xmlns:p14="http://schemas.microsoft.com/office/powerpoint/2010/main" val="1661929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6 Imagen" descr="San Juan Bautista copia.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0144" y="108101"/>
            <a:ext cx="1016622" cy="119217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OSPITAL&#10;SAN JUAN BAUTISTA E.S.E.&#10;Chaparral - Tolim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49774" y="228932"/>
            <a:ext cx="3812600" cy="95051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50087" y="5988326"/>
            <a:ext cx="4728754" cy="869674"/>
          </a:xfrm>
          <a:prstGeom prst="rect">
            <a:avLst/>
          </a:prstGeom>
        </p:spPr>
      </p:pic>
      <p:pic>
        <p:nvPicPr>
          <p:cNvPr id="16" name="Imagen 1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988326"/>
            <a:ext cx="3756074" cy="869674"/>
          </a:xfrm>
          <a:prstGeom prst="rect">
            <a:avLst/>
          </a:prstGeom>
        </p:spPr>
      </p:pic>
      <p:pic>
        <p:nvPicPr>
          <p:cNvPr id="17" name="Imagen 1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878840" y="5988326"/>
            <a:ext cx="4313159" cy="869674"/>
          </a:xfrm>
          <a:prstGeom prst="rect">
            <a:avLst/>
          </a:prstGeom>
        </p:spPr>
      </p:pic>
      <p:sp>
        <p:nvSpPr>
          <p:cNvPr id="10" name="Rectángulo 9"/>
          <p:cNvSpPr/>
          <p:nvPr/>
        </p:nvSpPr>
        <p:spPr>
          <a:xfrm>
            <a:off x="8604029" y="6099997"/>
            <a:ext cx="2528429" cy="646331"/>
          </a:xfrm>
          <a:prstGeom prst="rect">
            <a:avLst/>
          </a:prstGeom>
        </p:spPr>
        <p:txBody>
          <a:bodyPr wrap="square">
            <a:spAutoFit/>
          </a:bodyPr>
          <a:lstStyle/>
          <a:p>
            <a:pPr algn="ctr"/>
            <a:r>
              <a:rPr lang="es-ES" dirty="0">
                <a:latin typeface="Century Gothic" panose="020B0502020202020204" pitchFamily="34" charset="0"/>
              </a:rPr>
              <a:t>GESTIÓN DEL RECURSO HUMANO</a:t>
            </a:r>
          </a:p>
        </p:txBody>
      </p:sp>
      <p:graphicFrame>
        <p:nvGraphicFramePr>
          <p:cNvPr id="5" name="Tabla 4"/>
          <p:cNvGraphicFramePr>
            <a:graphicFrameLocks noGrp="1"/>
          </p:cNvGraphicFramePr>
          <p:nvPr>
            <p:extLst>
              <p:ext uri="{D42A27DB-BD31-4B8C-83A1-F6EECF244321}">
                <p14:modId xmlns:p14="http://schemas.microsoft.com/office/powerpoint/2010/main" val="3620222896"/>
              </p:ext>
            </p:extLst>
          </p:nvPr>
        </p:nvGraphicFramePr>
        <p:xfrm>
          <a:off x="1288455" y="1799688"/>
          <a:ext cx="8937897" cy="3789204"/>
        </p:xfrm>
        <a:graphic>
          <a:graphicData uri="http://schemas.openxmlformats.org/drawingml/2006/table">
            <a:tbl>
              <a:tblPr>
                <a:tableStyleId>{5C22544A-7EE6-4342-B048-85BDC9FD1C3A}</a:tableStyleId>
              </a:tblPr>
              <a:tblGrid>
                <a:gridCol w="2671101">
                  <a:extLst>
                    <a:ext uri="{9D8B030D-6E8A-4147-A177-3AD203B41FA5}">
                      <a16:colId xmlns:a16="http://schemas.microsoft.com/office/drawing/2014/main" val="299063656"/>
                    </a:ext>
                  </a:extLst>
                </a:gridCol>
                <a:gridCol w="5019003">
                  <a:extLst>
                    <a:ext uri="{9D8B030D-6E8A-4147-A177-3AD203B41FA5}">
                      <a16:colId xmlns:a16="http://schemas.microsoft.com/office/drawing/2014/main" val="1063221701"/>
                    </a:ext>
                  </a:extLst>
                </a:gridCol>
                <a:gridCol w="658368">
                  <a:extLst>
                    <a:ext uri="{9D8B030D-6E8A-4147-A177-3AD203B41FA5}">
                      <a16:colId xmlns:a16="http://schemas.microsoft.com/office/drawing/2014/main" val="3900038"/>
                    </a:ext>
                  </a:extLst>
                </a:gridCol>
                <a:gridCol w="589425">
                  <a:extLst>
                    <a:ext uri="{9D8B030D-6E8A-4147-A177-3AD203B41FA5}">
                      <a16:colId xmlns:a16="http://schemas.microsoft.com/office/drawing/2014/main" val="512944225"/>
                    </a:ext>
                  </a:extLst>
                </a:gridCol>
              </a:tblGrid>
              <a:tr h="265290">
                <a:tc gridSpan="2">
                  <a:txBody>
                    <a:bodyPr/>
                    <a:lstStyle/>
                    <a:p>
                      <a:pPr algn="ctr" fontAlgn="ctr"/>
                      <a:r>
                        <a:rPr lang="es-ES" sz="1600" u="none" strike="noStrike" dirty="0">
                          <a:effectLst/>
                          <a:latin typeface="+mn-lt"/>
                        </a:rPr>
                        <a:t>TIPO DE VINCULACIÓN</a:t>
                      </a:r>
                      <a:endParaRPr lang="es-ES" sz="1600" b="1" i="0" u="none" strike="noStrike" dirty="0">
                        <a:effectLst/>
                        <a:latin typeface="+mn-lt"/>
                      </a:endParaRPr>
                    </a:p>
                  </a:txBody>
                  <a:tcPr marL="0" marR="0" marT="0" marB="0" anchor="ctr">
                    <a:solidFill>
                      <a:schemeClr val="accent6">
                        <a:lumMod val="60000"/>
                        <a:lumOff val="40000"/>
                      </a:schemeClr>
                    </a:solidFill>
                  </a:tcPr>
                </a:tc>
                <a:tc hMerge="1">
                  <a:txBody>
                    <a:bodyPr/>
                    <a:lstStyle/>
                    <a:p>
                      <a:endParaRPr lang="es-CO"/>
                    </a:p>
                  </a:txBody>
                  <a:tcPr/>
                </a:tc>
                <a:tc>
                  <a:txBody>
                    <a:bodyPr/>
                    <a:lstStyle/>
                    <a:p>
                      <a:pPr algn="ctr" fontAlgn="ctr"/>
                      <a:r>
                        <a:rPr lang="es-ES" sz="1600" u="none" strike="noStrike" dirty="0">
                          <a:effectLst/>
                          <a:latin typeface="+mn-lt"/>
                        </a:rPr>
                        <a:t>2016</a:t>
                      </a:r>
                      <a:endParaRPr lang="es-ES" sz="1600" b="1" i="0" u="none" strike="noStrike" dirty="0">
                        <a:effectLst/>
                        <a:latin typeface="+mn-lt"/>
                      </a:endParaRPr>
                    </a:p>
                  </a:txBody>
                  <a:tcPr marL="0" marR="0" marT="0" marB="0" anchor="ctr">
                    <a:solidFill>
                      <a:schemeClr val="accent6">
                        <a:lumMod val="60000"/>
                        <a:lumOff val="40000"/>
                      </a:schemeClr>
                    </a:solidFill>
                  </a:tcPr>
                </a:tc>
                <a:tc>
                  <a:txBody>
                    <a:bodyPr/>
                    <a:lstStyle/>
                    <a:p>
                      <a:pPr algn="ctr" fontAlgn="ctr"/>
                      <a:r>
                        <a:rPr lang="es-ES" sz="1600" u="none" strike="noStrike" dirty="0">
                          <a:effectLst/>
                          <a:latin typeface="+mn-lt"/>
                        </a:rPr>
                        <a:t>2017</a:t>
                      </a:r>
                      <a:endParaRPr lang="es-ES" sz="1600" b="1" i="0" u="none" strike="noStrike" dirty="0">
                        <a:effectLst/>
                        <a:latin typeface="+mn-lt"/>
                      </a:endParaRPr>
                    </a:p>
                  </a:txBody>
                  <a:tcPr marL="0" marR="0" marT="0" marB="0" anchor="ctr">
                    <a:solidFill>
                      <a:schemeClr val="accent6">
                        <a:lumMod val="60000"/>
                        <a:lumOff val="40000"/>
                      </a:schemeClr>
                    </a:solidFill>
                  </a:tcPr>
                </a:tc>
                <a:extLst>
                  <a:ext uri="{0D108BD9-81ED-4DB2-BD59-A6C34878D82A}">
                    <a16:rowId xmlns:a16="http://schemas.microsoft.com/office/drawing/2014/main" val="3682101703"/>
                  </a:ext>
                </a:extLst>
              </a:tr>
              <a:tr h="265290">
                <a:tc rowSpan="6">
                  <a:txBody>
                    <a:bodyPr/>
                    <a:lstStyle/>
                    <a:p>
                      <a:pPr algn="l" fontAlgn="ctr"/>
                      <a:r>
                        <a:rPr lang="es-ES" sz="1600" b="1" u="none" strike="noStrike" dirty="0">
                          <a:effectLst/>
                          <a:latin typeface="+mn-lt"/>
                        </a:rPr>
                        <a:t>Empleados Públicos</a:t>
                      </a:r>
                      <a:endParaRPr lang="es-ES" sz="1600" b="1" i="0" u="none" strike="noStrike" dirty="0">
                        <a:effectLst/>
                        <a:latin typeface="+mn-lt"/>
                      </a:endParaRPr>
                    </a:p>
                  </a:txBody>
                  <a:tcPr marL="0" marR="0" marT="0" marB="0" anchor="ctr">
                    <a:solidFill>
                      <a:schemeClr val="accent6">
                        <a:lumMod val="60000"/>
                        <a:lumOff val="40000"/>
                      </a:schemeClr>
                    </a:solidFill>
                  </a:tcPr>
                </a:tc>
                <a:tc>
                  <a:txBody>
                    <a:bodyPr/>
                    <a:lstStyle/>
                    <a:p>
                      <a:pPr algn="l" fontAlgn="ctr"/>
                      <a:r>
                        <a:rPr lang="es-ES" sz="1600" u="none" strike="noStrike" dirty="0">
                          <a:effectLst/>
                          <a:latin typeface="+mn-lt"/>
                        </a:rPr>
                        <a:t>Periodo Fijo</a:t>
                      </a:r>
                      <a:endParaRPr lang="es-ES" sz="1600" b="0" i="0" u="none" strike="noStrike" dirty="0">
                        <a:effectLst/>
                        <a:latin typeface="+mn-lt"/>
                      </a:endParaRPr>
                    </a:p>
                  </a:txBody>
                  <a:tcPr marL="0" marR="0" marT="0" marB="0" anchor="ctr">
                    <a:solidFill>
                      <a:schemeClr val="accent6">
                        <a:lumMod val="60000"/>
                        <a:lumOff val="40000"/>
                      </a:schemeClr>
                    </a:solidFill>
                  </a:tcPr>
                </a:tc>
                <a:tc>
                  <a:txBody>
                    <a:bodyPr/>
                    <a:lstStyle/>
                    <a:p>
                      <a:pPr algn="ctr" fontAlgn="ctr"/>
                      <a:r>
                        <a:rPr lang="es-ES" sz="1600" u="none" strike="noStrike" dirty="0">
                          <a:effectLst/>
                          <a:latin typeface="+mn-lt"/>
                        </a:rPr>
                        <a:t>8</a:t>
                      </a:r>
                      <a:endParaRPr lang="es-ES" sz="1600" b="0" i="0" u="none" strike="noStrike" dirty="0">
                        <a:effectLst/>
                        <a:latin typeface="+mn-lt"/>
                      </a:endParaRPr>
                    </a:p>
                  </a:txBody>
                  <a:tcPr marL="0" marR="0" marT="0" marB="0" anchor="ctr">
                    <a:solidFill>
                      <a:schemeClr val="accent6">
                        <a:lumMod val="60000"/>
                        <a:lumOff val="40000"/>
                      </a:schemeClr>
                    </a:solidFill>
                  </a:tcPr>
                </a:tc>
                <a:tc>
                  <a:txBody>
                    <a:bodyPr/>
                    <a:lstStyle/>
                    <a:p>
                      <a:pPr algn="ctr" fontAlgn="ctr"/>
                      <a:r>
                        <a:rPr lang="es-ES" sz="1600" u="none" strike="noStrike" dirty="0">
                          <a:effectLst/>
                          <a:latin typeface="+mn-lt"/>
                        </a:rPr>
                        <a:t>8</a:t>
                      </a:r>
                      <a:endParaRPr lang="es-ES" sz="1600" b="0" i="0" u="none" strike="noStrike" dirty="0">
                        <a:effectLst/>
                        <a:latin typeface="+mn-lt"/>
                      </a:endParaRPr>
                    </a:p>
                  </a:txBody>
                  <a:tcPr marL="0" marR="0" marT="0" marB="0" anchor="ctr">
                    <a:solidFill>
                      <a:schemeClr val="accent6">
                        <a:lumMod val="60000"/>
                        <a:lumOff val="40000"/>
                      </a:schemeClr>
                    </a:solidFill>
                  </a:tcPr>
                </a:tc>
                <a:extLst>
                  <a:ext uri="{0D108BD9-81ED-4DB2-BD59-A6C34878D82A}">
                    <a16:rowId xmlns:a16="http://schemas.microsoft.com/office/drawing/2014/main" val="323930282"/>
                  </a:ext>
                </a:extLst>
              </a:tr>
              <a:tr h="463068">
                <a:tc vMerge="1">
                  <a:txBody>
                    <a:bodyPr/>
                    <a:lstStyle/>
                    <a:p>
                      <a:endParaRPr lang="es-CO"/>
                    </a:p>
                  </a:txBody>
                  <a:tcPr/>
                </a:tc>
                <a:tc>
                  <a:txBody>
                    <a:bodyPr/>
                    <a:lstStyle/>
                    <a:p>
                      <a:pPr algn="l" fontAlgn="ctr"/>
                      <a:r>
                        <a:rPr lang="es-ES" sz="1600" u="none" strike="noStrike" dirty="0">
                          <a:effectLst/>
                          <a:latin typeface="+mn-lt"/>
                        </a:rPr>
                        <a:t>Libre Nombramiento y Remoción</a:t>
                      </a:r>
                      <a:endParaRPr lang="es-ES" sz="1600" b="0" i="0" u="none" strike="noStrike" dirty="0">
                        <a:effectLst/>
                        <a:latin typeface="+mn-lt"/>
                      </a:endParaRPr>
                    </a:p>
                  </a:txBody>
                  <a:tcPr marL="0" marR="0" marT="0" marB="0" anchor="ctr">
                    <a:solidFill>
                      <a:schemeClr val="accent6">
                        <a:lumMod val="60000"/>
                        <a:lumOff val="40000"/>
                      </a:schemeClr>
                    </a:solidFill>
                  </a:tcPr>
                </a:tc>
                <a:tc>
                  <a:txBody>
                    <a:bodyPr/>
                    <a:lstStyle/>
                    <a:p>
                      <a:pPr algn="ctr" fontAlgn="ctr"/>
                      <a:r>
                        <a:rPr lang="es-ES" sz="1600" u="none" strike="noStrike" dirty="0">
                          <a:effectLst/>
                          <a:latin typeface="+mn-lt"/>
                        </a:rPr>
                        <a:t> </a:t>
                      </a:r>
                      <a:endParaRPr lang="es-ES" sz="1600" b="0" i="0" u="none" strike="noStrike" dirty="0">
                        <a:effectLst/>
                        <a:latin typeface="+mn-lt"/>
                      </a:endParaRPr>
                    </a:p>
                  </a:txBody>
                  <a:tcPr marL="0" marR="0" marT="0" marB="0" anchor="ctr">
                    <a:solidFill>
                      <a:schemeClr val="accent6">
                        <a:lumMod val="60000"/>
                        <a:lumOff val="40000"/>
                      </a:schemeClr>
                    </a:solidFill>
                  </a:tcPr>
                </a:tc>
                <a:tc>
                  <a:txBody>
                    <a:bodyPr/>
                    <a:lstStyle/>
                    <a:p>
                      <a:pPr algn="ctr" fontAlgn="ctr"/>
                      <a:r>
                        <a:rPr lang="es-ES" sz="1600" u="none" strike="noStrike" dirty="0">
                          <a:effectLst/>
                          <a:latin typeface="+mn-lt"/>
                        </a:rPr>
                        <a:t> </a:t>
                      </a:r>
                      <a:endParaRPr lang="es-ES" sz="1600" b="0" i="0" u="none" strike="noStrike" dirty="0">
                        <a:effectLst/>
                        <a:latin typeface="+mn-lt"/>
                      </a:endParaRPr>
                    </a:p>
                  </a:txBody>
                  <a:tcPr marL="0" marR="0" marT="0" marB="0" anchor="ctr">
                    <a:solidFill>
                      <a:schemeClr val="accent6">
                        <a:lumMod val="60000"/>
                        <a:lumOff val="40000"/>
                      </a:schemeClr>
                    </a:solidFill>
                  </a:tcPr>
                </a:tc>
                <a:extLst>
                  <a:ext uri="{0D108BD9-81ED-4DB2-BD59-A6C34878D82A}">
                    <a16:rowId xmlns:a16="http://schemas.microsoft.com/office/drawing/2014/main" val="1408943243"/>
                  </a:ext>
                </a:extLst>
              </a:tr>
              <a:tr h="398604">
                <a:tc vMerge="1">
                  <a:txBody>
                    <a:bodyPr/>
                    <a:lstStyle/>
                    <a:p>
                      <a:endParaRPr lang="es-CO"/>
                    </a:p>
                  </a:txBody>
                  <a:tcPr/>
                </a:tc>
                <a:tc>
                  <a:txBody>
                    <a:bodyPr/>
                    <a:lstStyle/>
                    <a:p>
                      <a:pPr algn="l" fontAlgn="ctr"/>
                      <a:r>
                        <a:rPr lang="es-ES" sz="1600" u="none" strike="noStrike">
                          <a:effectLst/>
                          <a:latin typeface="+mn-lt"/>
                        </a:rPr>
                        <a:t>Carrera Administrativa</a:t>
                      </a:r>
                      <a:endParaRPr lang="es-ES" sz="1600" b="0" i="0" u="none" strike="noStrike">
                        <a:effectLst/>
                        <a:latin typeface="+mn-lt"/>
                      </a:endParaRPr>
                    </a:p>
                  </a:txBody>
                  <a:tcPr marL="0" marR="0" marT="0" marB="0" anchor="ctr">
                    <a:solidFill>
                      <a:schemeClr val="accent6">
                        <a:lumMod val="60000"/>
                        <a:lumOff val="40000"/>
                      </a:schemeClr>
                    </a:solidFill>
                  </a:tcPr>
                </a:tc>
                <a:tc>
                  <a:txBody>
                    <a:bodyPr/>
                    <a:lstStyle/>
                    <a:p>
                      <a:pPr algn="ctr" fontAlgn="ctr"/>
                      <a:r>
                        <a:rPr lang="es-ES" sz="1600" u="none" strike="noStrike" dirty="0">
                          <a:effectLst/>
                          <a:latin typeface="+mn-lt"/>
                        </a:rPr>
                        <a:t>25</a:t>
                      </a:r>
                      <a:endParaRPr lang="es-ES" sz="1600" b="0" i="0" u="none" strike="noStrike" dirty="0">
                        <a:effectLst/>
                        <a:latin typeface="+mn-lt"/>
                      </a:endParaRPr>
                    </a:p>
                  </a:txBody>
                  <a:tcPr marL="0" marR="0" marT="0" marB="0" anchor="ctr">
                    <a:solidFill>
                      <a:schemeClr val="accent6">
                        <a:lumMod val="60000"/>
                        <a:lumOff val="40000"/>
                      </a:schemeClr>
                    </a:solidFill>
                  </a:tcPr>
                </a:tc>
                <a:tc>
                  <a:txBody>
                    <a:bodyPr/>
                    <a:lstStyle/>
                    <a:p>
                      <a:pPr algn="ctr" fontAlgn="ctr"/>
                      <a:r>
                        <a:rPr lang="es-ES" sz="1600" u="none" strike="noStrike" dirty="0">
                          <a:effectLst/>
                          <a:latin typeface="+mn-lt"/>
                        </a:rPr>
                        <a:t>25</a:t>
                      </a:r>
                      <a:endParaRPr lang="es-ES" sz="1600" b="0" i="0" u="none" strike="noStrike" dirty="0">
                        <a:effectLst/>
                        <a:latin typeface="+mn-lt"/>
                      </a:endParaRPr>
                    </a:p>
                  </a:txBody>
                  <a:tcPr marL="0" marR="0" marT="0" marB="0" anchor="ctr">
                    <a:solidFill>
                      <a:schemeClr val="accent6">
                        <a:lumMod val="60000"/>
                        <a:lumOff val="40000"/>
                      </a:schemeClr>
                    </a:solidFill>
                  </a:tcPr>
                </a:tc>
                <a:extLst>
                  <a:ext uri="{0D108BD9-81ED-4DB2-BD59-A6C34878D82A}">
                    <a16:rowId xmlns:a16="http://schemas.microsoft.com/office/drawing/2014/main" val="1995225451"/>
                  </a:ext>
                </a:extLst>
              </a:tr>
              <a:tr h="265290">
                <a:tc vMerge="1">
                  <a:txBody>
                    <a:bodyPr/>
                    <a:lstStyle/>
                    <a:p>
                      <a:endParaRPr lang="es-CO"/>
                    </a:p>
                  </a:txBody>
                  <a:tcPr/>
                </a:tc>
                <a:tc>
                  <a:txBody>
                    <a:bodyPr/>
                    <a:lstStyle/>
                    <a:p>
                      <a:pPr algn="l" fontAlgn="ctr"/>
                      <a:r>
                        <a:rPr lang="es-ES" sz="1600" u="none" strike="noStrike">
                          <a:effectLst/>
                          <a:latin typeface="+mn-lt"/>
                        </a:rPr>
                        <a:t>Vacantes</a:t>
                      </a:r>
                      <a:endParaRPr lang="es-ES" sz="1600" b="0" i="0" u="none" strike="noStrike">
                        <a:effectLst/>
                        <a:latin typeface="+mn-lt"/>
                      </a:endParaRPr>
                    </a:p>
                  </a:txBody>
                  <a:tcPr marL="0" marR="0" marT="0" marB="0" anchor="ctr">
                    <a:solidFill>
                      <a:schemeClr val="accent6">
                        <a:lumMod val="60000"/>
                        <a:lumOff val="40000"/>
                      </a:schemeClr>
                    </a:solidFill>
                  </a:tcPr>
                </a:tc>
                <a:tc>
                  <a:txBody>
                    <a:bodyPr/>
                    <a:lstStyle/>
                    <a:p>
                      <a:pPr algn="ctr" fontAlgn="ctr"/>
                      <a:r>
                        <a:rPr lang="es-ES" sz="1600" u="none" strike="noStrike" dirty="0">
                          <a:effectLst/>
                          <a:latin typeface="+mn-lt"/>
                        </a:rPr>
                        <a:t>37</a:t>
                      </a:r>
                      <a:endParaRPr lang="es-ES" sz="1600" b="0" i="0" u="none" strike="noStrike" dirty="0">
                        <a:effectLst/>
                        <a:latin typeface="+mn-lt"/>
                      </a:endParaRPr>
                    </a:p>
                  </a:txBody>
                  <a:tcPr marL="0" marR="0" marT="0" marB="0" anchor="ctr">
                    <a:solidFill>
                      <a:schemeClr val="accent6">
                        <a:lumMod val="60000"/>
                        <a:lumOff val="40000"/>
                      </a:schemeClr>
                    </a:solidFill>
                  </a:tcPr>
                </a:tc>
                <a:tc>
                  <a:txBody>
                    <a:bodyPr/>
                    <a:lstStyle/>
                    <a:p>
                      <a:pPr algn="ctr" fontAlgn="ctr"/>
                      <a:r>
                        <a:rPr lang="es-ES" sz="1600" u="none" strike="noStrike" dirty="0">
                          <a:effectLst/>
                          <a:latin typeface="+mn-lt"/>
                        </a:rPr>
                        <a:t>37</a:t>
                      </a:r>
                      <a:endParaRPr lang="es-ES" sz="1600" b="0" i="0" u="none" strike="noStrike" dirty="0">
                        <a:effectLst/>
                        <a:latin typeface="+mn-lt"/>
                      </a:endParaRPr>
                    </a:p>
                  </a:txBody>
                  <a:tcPr marL="0" marR="0" marT="0" marB="0" anchor="ctr">
                    <a:solidFill>
                      <a:schemeClr val="accent6">
                        <a:lumMod val="60000"/>
                        <a:lumOff val="40000"/>
                      </a:schemeClr>
                    </a:solidFill>
                  </a:tcPr>
                </a:tc>
                <a:extLst>
                  <a:ext uri="{0D108BD9-81ED-4DB2-BD59-A6C34878D82A}">
                    <a16:rowId xmlns:a16="http://schemas.microsoft.com/office/drawing/2014/main" val="4083022968"/>
                  </a:ext>
                </a:extLst>
              </a:tr>
              <a:tr h="416436">
                <a:tc vMerge="1">
                  <a:txBody>
                    <a:bodyPr/>
                    <a:lstStyle/>
                    <a:p>
                      <a:endParaRPr lang="es-CO"/>
                    </a:p>
                  </a:txBody>
                  <a:tcPr/>
                </a:tc>
                <a:tc>
                  <a:txBody>
                    <a:bodyPr/>
                    <a:lstStyle/>
                    <a:p>
                      <a:pPr algn="l" fontAlgn="ctr"/>
                      <a:r>
                        <a:rPr lang="es-ES" sz="1600" u="none" strike="noStrike" dirty="0">
                          <a:effectLst/>
                          <a:latin typeface="+mn-lt"/>
                        </a:rPr>
                        <a:t>Provisionalidad</a:t>
                      </a:r>
                      <a:endParaRPr lang="es-ES" sz="1600" b="0" i="0" u="none" strike="noStrike" dirty="0">
                        <a:effectLst/>
                        <a:latin typeface="+mn-lt"/>
                      </a:endParaRPr>
                    </a:p>
                  </a:txBody>
                  <a:tcPr marL="0" marR="0" marT="0" marB="0" anchor="ctr">
                    <a:solidFill>
                      <a:schemeClr val="accent6">
                        <a:lumMod val="60000"/>
                        <a:lumOff val="40000"/>
                      </a:schemeClr>
                    </a:solidFill>
                  </a:tcPr>
                </a:tc>
                <a:tc>
                  <a:txBody>
                    <a:bodyPr/>
                    <a:lstStyle/>
                    <a:p>
                      <a:pPr algn="ctr" fontAlgn="ctr"/>
                      <a:r>
                        <a:rPr lang="es-ES" sz="1600" u="none" strike="noStrike" dirty="0">
                          <a:effectLst/>
                          <a:latin typeface="+mn-lt"/>
                        </a:rPr>
                        <a:t>27</a:t>
                      </a:r>
                      <a:endParaRPr lang="es-ES" sz="1600" b="0" i="0" u="none" strike="noStrike" dirty="0">
                        <a:effectLst/>
                        <a:latin typeface="+mn-lt"/>
                      </a:endParaRPr>
                    </a:p>
                  </a:txBody>
                  <a:tcPr marL="0" marR="0" marT="0" marB="0" anchor="ctr">
                    <a:solidFill>
                      <a:schemeClr val="accent6">
                        <a:lumMod val="60000"/>
                        <a:lumOff val="40000"/>
                      </a:schemeClr>
                    </a:solidFill>
                  </a:tcPr>
                </a:tc>
                <a:tc>
                  <a:txBody>
                    <a:bodyPr/>
                    <a:lstStyle/>
                    <a:p>
                      <a:pPr algn="ctr" fontAlgn="ctr"/>
                      <a:r>
                        <a:rPr lang="es-ES" sz="1600" u="none" strike="noStrike" dirty="0">
                          <a:effectLst/>
                          <a:latin typeface="+mn-lt"/>
                        </a:rPr>
                        <a:t>27</a:t>
                      </a:r>
                      <a:endParaRPr lang="es-ES" sz="1600" b="0" i="0" u="none" strike="noStrike" dirty="0">
                        <a:effectLst/>
                        <a:latin typeface="+mn-lt"/>
                      </a:endParaRPr>
                    </a:p>
                  </a:txBody>
                  <a:tcPr marL="0" marR="0" marT="0" marB="0" anchor="ctr">
                    <a:solidFill>
                      <a:schemeClr val="accent6">
                        <a:lumMod val="60000"/>
                        <a:lumOff val="40000"/>
                      </a:schemeClr>
                    </a:solidFill>
                  </a:tcPr>
                </a:tc>
                <a:extLst>
                  <a:ext uri="{0D108BD9-81ED-4DB2-BD59-A6C34878D82A}">
                    <a16:rowId xmlns:a16="http://schemas.microsoft.com/office/drawing/2014/main" val="882798560"/>
                  </a:ext>
                </a:extLst>
              </a:tr>
              <a:tr h="388776">
                <a:tc vMerge="1">
                  <a:txBody>
                    <a:bodyPr/>
                    <a:lstStyle/>
                    <a:p>
                      <a:endParaRPr lang="es-CO"/>
                    </a:p>
                  </a:txBody>
                  <a:tcPr/>
                </a:tc>
                <a:tc>
                  <a:txBody>
                    <a:bodyPr/>
                    <a:lstStyle/>
                    <a:p>
                      <a:pPr algn="l" fontAlgn="ctr"/>
                      <a:r>
                        <a:rPr lang="es-ES" sz="1600" u="none" strike="noStrike" dirty="0">
                          <a:effectLst/>
                          <a:latin typeface="+mn-lt"/>
                        </a:rPr>
                        <a:t>Total  Empleados Públicos</a:t>
                      </a:r>
                      <a:endParaRPr lang="es-ES" sz="1600" b="1" i="0" u="none" strike="noStrike" dirty="0">
                        <a:effectLst/>
                        <a:latin typeface="+mn-lt"/>
                      </a:endParaRPr>
                    </a:p>
                  </a:txBody>
                  <a:tcPr marL="0" marR="0" marT="0" marB="0" anchor="ctr">
                    <a:solidFill>
                      <a:schemeClr val="accent6">
                        <a:lumMod val="60000"/>
                        <a:lumOff val="40000"/>
                      </a:schemeClr>
                    </a:solidFill>
                  </a:tcPr>
                </a:tc>
                <a:tc>
                  <a:txBody>
                    <a:bodyPr/>
                    <a:lstStyle/>
                    <a:p>
                      <a:pPr algn="ctr" fontAlgn="ctr"/>
                      <a:r>
                        <a:rPr lang="es-ES" sz="1600" u="none" strike="noStrike" dirty="0">
                          <a:effectLst/>
                          <a:latin typeface="+mn-lt"/>
                        </a:rPr>
                        <a:t>97</a:t>
                      </a:r>
                      <a:endParaRPr lang="es-ES" sz="1600" b="1" i="0" u="none" strike="noStrike" dirty="0">
                        <a:effectLst/>
                        <a:latin typeface="+mn-lt"/>
                      </a:endParaRPr>
                    </a:p>
                  </a:txBody>
                  <a:tcPr marL="0" marR="0" marT="0" marB="0" anchor="ctr">
                    <a:solidFill>
                      <a:schemeClr val="accent6">
                        <a:lumMod val="60000"/>
                        <a:lumOff val="40000"/>
                      </a:schemeClr>
                    </a:solidFill>
                  </a:tcPr>
                </a:tc>
                <a:tc>
                  <a:txBody>
                    <a:bodyPr/>
                    <a:lstStyle/>
                    <a:p>
                      <a:pPr algn="ctr" fontAlgn="ctr"/>
                      <a:r>
                        <a:rPr lang="es-ES" sz="1600" u="none" strike="noStrike" dirty="0">
                          <a:effectLst/>
                          <a:latin typeface="+mn-lt"/>
                        </a:rPr>
                        <a:t>97</a:t>
                      </a:r>
                      <a:endParaRPr lang="es-ES" sz="1600" b="1" i="0" u="none" strike="noStrike" dirty="0">
                        <a:effectLst/>
                        <a:latin typeface="+mn-lt"/>
                      </a:endParaRPr>
                    </a:p>
                  </a:txBody>
                  <a:tcPr marL="0" marR="0" marT="0" marB="0" anchor="ctr">
                    <a:solidFill>
                      <a:schemeClr val="accent6">
                        <a:lumMod val="60000"/>
                        <a:lumOff val="40000"/>
                      </a:schemeClr>
                    </a:solidFill>
                  </a:tcPr>
                </a:tc>
                <a:extLst>
                  <a:ext uri="{0D108BD9-81ED-4DB2-BD59-A6C34878D82A}">
                    <a16:rowId xmlns:a16="http://schemas.microsoft.com/office/drawing/2014/main" val="14504452"/>
                  </a:ext>
                </a:extLst>
              </a:tr>
              <a:tr h="530580">
                <a:tc>
                  <a:txBody>
                    <a:bodyPr/>
                    <a:lstStyle/>
                    <a:p>
                      <a:pPr algn="l" fontAlgn="ctr"/>
                      <a:r>
                        <a:rPr lang="es-ES" sz="1600" b="1" u="none" strike="noStrike" dirty="0">
                          <a:effectLst/>
                          <a:latin typeface="+mn-lt"/>
                        </a:rPr>
                        <a:t>Trabajadores Oficiales</a:t>
                      </a:r>
                      <a:endParaRPr lang="es-ES" sz="1600" b="1" i="0" u="none" strike="noStrike" dirty="0">
                        <a:effectLst/>
                        <a:latin typeface="+mn-lt"/>
                      </a:endParaRPr>
                    </a:p>
                  </a:txBody>
                  <a:tcPr marL="0" marR="0" marT="0" marB="0" anchor="ctr">
                    <a:solidFill>
                      <a:schemeClr val="accent6">
                        <a:lumMod val="60000"/>
                        <a:lumOff val="40000"/>
                      </a:schemeClr>
                    </a:solidFill>
                  </a:tcPr>
                </a:tc>
                <a:tc>
                  <a:txBody>
                    <a:bodyPr/>
                    <a:lstStyle/>
                    <a:p>
                      <a:pPr algn="l" fontAlgn="ctr"/>
                      <a:r>
                        <a:rPr lang="es-ES" sz="1600" u="none" strike="noStrike" dirty="0">
                          <a:effectLst/>
                          <a:latin typeface="+mn-lt"/>
                        </a:rPr>
                        <a:t>Trabajadores Oficiales</a:t>
                      </a:r>
                      <a:endParaRPr lang="es-ES" sz="1600" b="0" i="0" u="none" strike="noStrike" dirty="0">
                        <a:effectLst/>
                        <a:latin typeface="+mn-lt"/>
                      </a:endParaRPr>
                    </a:p>
                  </a:txBody>
                  <a:tcPr marL="0" marR="0" marT="0" marB="0" anchor="ctr">
                    <a:solidFill>
                      <a:schemeClr val="accent6">
                        <a:lumMod val="60000"/>
                        <a:lumOff val="40000"/>
                      </a:schemeClr>
                    </a:solidFill>
                  </a:tcPr>
                </a:tc>
                <a:tc>
                  <a:txBody>
                    <a:bodyPr/>
                    <a:lstStyle/>
                    <a:p>
                      <a:pPr algn="ctr" fontAlgn="ctr"/>
                      <a:r>
                        <a:rPr lang="es-ES" sz="1600" u="none" strike="noStrike" dirty="0">
                          <a:effectLst/>
                          <a:latin typeface="+mn-lt"/>
                        </a:rPr>
                        <a:t>5</a:t>
                      </a:r>
                      <a:endParaRPr lang="es-ES" sz="1600" b="0" i="0" u="none" strike="noStrike" dirty="0">
                        <a:effectLst/>
                        <a:latin typeface="+mn-lt"/>
                      </a:endParaRPr>
                    </a:p>
                  </a:txBody>
                  <a:tcPr marL="0" marR="0" marT="0" marB="0" anchor="ctr">
                    <a:solidFill>
                      <a:schemeClr val="accent6">
                        <a:lumMod val="60000"/>
                        <a:lumOff val="40000"/>
                      </a:schemeClr>
                    </a:solidFill>
                  </a:tcPr>
                </a:tc>
                <a:tc>
                  <a:txBody>
                    <a:bodyPr/>
                    <a:lstStyle/>
                    <a:p>
                      <a:pPr algn="ctr" fontAlgn="ctr"/>
                      <a:r>
                        <a:rPr lang="es-ES" sz="1600" u="none" strike="noStrike" dirty="0">
                          <a:effectLst/>
                          <a:latin typeface="+mn-lt"/>
                        </a:rPr>
                        <a:t>5</a:t>
                      </a:r>
                      <a:endParaRPr lang="es-ES" sz="1600" b="0" i="0" u="none" strike="noStrike" dirty="0">
                        <a:effectLst/>
                        <a:latin typeface="+mn-lt"/>
                      </a:endParaRPr>
                    </a:p>
                  </a:txBody>
                  <a:tcPr marL="0" marR="0" marT="0" marB="0" anchor="ctr">
                    <a:solidFill>
                      <a:schemeClr val="accent6">
                        <a:lumMod val="60000"/>
                        <a:lumOff val="40000"/>
                      </a:schemeClr>
                    </a:solidFill>
                  </a:tcPr>
                </a:tc>
                <a:extLst>
                  <a:ext uri="{0D108BD9-81ED-4DB2-BD59-A6C34878D82A}">
                    <a16:rowId xmlns:a16="http://schemas.microsoft.com/office/drawing/2014/main" val="3593315038"/>
                  </a:ext>
                </a:extLst>
              </a:tr>
              <a:tr h="265290">
                <a:tc>
                  <a:txBody>
                    <a:bodyPr/>
                    <a:lstStyle/>
                    <a:p>
                      <a:pPr algn="ctr" fontAlgn="ctr"/>
                      <a:r>
                        <a:rPr lang="es-ES" sz="1600" u="none" strike="noStrike">
                          <a:effectLst/>
                          <a:latin typeface="+mn-lt"/>
                        </a:rPr>
                        <a:t> </a:t>
                      </a:r>
                      <a:endParaRPr lang="es-ES" sz="1600" b="1" i="0" u="none" strike="noStrike">
                        <a:effectLst/>
                        <a:latin typeface="+mn-lt"/>
                      </a:endParaRPr>
                    </a:p>
                  </a:txBody>
                  <a:tcPr marL="0" marR="0" marT="0" marB="0" anchor="ctr">
                    <a:solidFill>
                      <a:schemeClr val="accent6">
                        <a:lumMod val="60000"/>
                        <a:lumOff val="40000"/>
                      </a:schemeClr>
                    </a:solidFill>
                  </a:tcPr>
                </a:tc>
                <a:tc>
                  <a:txBody>
                    <a:bodyPr/>
                    <a:lstStyle/>
                    <a:p>
                      <a:pPr algn="ctr" fontAlgn="ctr"/>
                      <a:r>
                        <a:rPr lang="es-ES" sz="1600" u="none" strike="noStrike" dirty="0">
                          <a:effectLst/>
                          <a:latin typeface="+mn-lt"/>
                        </a:rPr>
                        <a:t>Total Planta</a:t>
                      </a:r>
                      <a:endParaRPr lang="es-ES" sz="1600" b="1" i="0" u="none" strike="noStrike" dirty="0">
                        <a:effectLst/>
                        <a:latin typeface="+mn-lt"/>
                      </a:endParaRPr>
                    </a:p>
                  </a:txBody>
                  <a:tcPr marL="0" marR="0" marT="0" marB="0" anchor="ctr">
                    <a:solidFill>
                      <a:schemeClr val="accent6">
                        <a:lumMod val="60000"/>
                        <a:lumOff val="40000"/>
                      </a:schemeClr>
                    </a:solidFill>
                  </a:tcPr>
                </a:tc>
                <a:tc>
                  <a:txBody>
                    <a:bodyPr/>
                    <a:lstStyle/>
                    <a:p>
                      <a:pPr algn="ctr" fontAlgn="ctr"/>
                      <a:r>
                        <a:rPr lang="es-ES" sz="1600" u="none" strike="noStrike" dirty="0">
                          <a:effectLst/>
                          <a:latin typeface="+mn-lt"/>
                        </a:rPr>
                        <a:t>102</a:t>
                      </a:r>
                      <a:endParaRPr lang="es-ES" sz="1600" b="1" i="0" u="none" strike="noStrike" dirty="0">
                        <a:effectLst/>
                        <a:latin typeface="+mn-lt"/>
                      </a:endParaRPr>
                    </a:p>
                  </a:txBody>
                  <a:tcPr marL="0" marR="0" marT="0" marB="0" anchor="ctr">
                    <a:solidFill>
                      <a:schemeClr val="accent6">
                        <a:lumMod val="60000"/>
                        <a:lumOff val="40000"/>
                      </a:schemeClr>
                    </a:solidFill>
                  </a:tcPr>
                </a:tc>
                <a:tc>
                  <a:txBody>
                    <a:bodyPr/>
                    <a:lstStyle/>
                    <a:p>
                      <a:pPr algn="ctr" fontAlgn="ctr"/>
                      <a:r>
                        <a:rPr lang="es-ES" sz="1600" u="none" strike="noStrike" dirty="0">
                          <a:effectLst/>
                          <a:latin typeface="+mn-lt"/>
                        </a:rPr>
                        <a:t>102</a:t>
                      </a:r>
                      <a:endParaRPr lang="es-ES" sz="1600" b="1" i="0" u="none" strike="noStrike" dirty="0">
                        <a:effectLst/>
                        <a:latin typeface="+mn-lt"/>
                      </a:endParaRPr>
                    </a:p>
                  </a:txBody>
                  <a:tcPr marL="0" marR="0" marT="0" marB="0" anchor="ctr">
                    <a:solidFill>
                      <a:schemeClr val="accent6">
                        <a:lumMod val="60000"/>
                        <a:lumOff val="40000"/>
                      </a:schemeClr>
                    </a:solidFill>
                  </a:tcPr>
                </a:tc>
                <a:extLst>
                  <a:ext uri="{0D108BD9-81ED-4DB2-BD59-A6C34878D82A}">
                    <a16:rowId xmlns:a16="http://schemas.microsoft.com/office/drawing/2014/main" val="728720239"/>
                  </a:ext>
                </a:extLst>
              </a:tr>
              <a:tr h="265290">
                <a:tc rowSpan="2">
                  <a:txBody>
                    <a:bodyPr/>
                    <a:lstStyle/>
                    <a:p>
                      <a:pPr algn="ctr" fontAlgn="ctr"/>
                      <a:r>
                        <a:rPr lang="es-ES" sz="1600" b="1" i="0" u="none" strike="noStrike" dirty="0">
                          <a:effectLst/>
                          <a:latin typeface="+mn-lt"/>
                        </a:rPr>
                        <a:t>Supernumerarios</a:t>
                      </a:r>
                    </a:p>
                  </a:txBody>
                  <a:tcPr marL="0" marR="0" marT="0" marB="0" anchor="ctr">
                    <a:solidFill>
                      <a:schemeClr val="accent6">
                        <a:lumMod val="60000"/>
                        <a:lumOff val="40000"/>
                      </a:schemeClr>
                    </a:solidFill>
                  </a:tcPr>
                </a:tc>
                <a:tc>
                  <a:txBody>
                    <a:bodyPr/>
                    <a:lstStyle/>
                    <a:p>
                      <a:pPr algn="l" fontAlgn="ctr"/>
                      <a:r>
                        <a:rPr lang="es-ES" sz="1600" u="none" strike="noStrike" kern="1200" dirty="0">
                          <a:solidFill>
                            <a:schemeClr val="dk1"/>
                          </a:solidFill>
                          <a:effectLst/>
                          <a:latin typeface="+mn-lt"/>
                          <a:ea typeface="+mn-ea"/>
                          <a:cs typeface="+mn-cs"/>
                        </a:rPr>
                        <a:t>Administrativos</a:t>
                      </a:r>
                    </a:p>
                  </a:txBody>
                  <a:tcPr marL="0" marR="0" marT="0" marB="0" anchor="ctr">
                    <a:solidFill>
                      <a:schemeClr val="accent6">
                        <a:lumMod val="60000"/>
                        <a:lumOff val="40000"/>
                      </a:schemeClr>
                    </a:solidFill>
                  </a:tcPr>
                </a:tc>
                <a:tc>
                  <a:txBody>
                    <a:bodyPr/>
                    <a:lstStyle/>
                    <a:p>
                      <a:pPr algn="ctr" fontAlgn="ctr"/>
                      <a:r>
                        <a:rPr lang="es-ES" sz="1600" u="none" strike="noStrike" kern="1200" dirty="0">
                          <a:solidFill>
                            <a:schemeClr val="dk1"/>
                          </a:solidFill>
                          <a:effectLst/>
                          <a:latin typeface="+mn-lt"/>
                          <a:ea typeface="+mn-ea"/>
                          <a:cs typeface="+mn-cs"/>
                        </a:rPr>
                        <a:t>35</a:t>
                      </a:r>
                    </a:p>
                  </a:txBody>
                  <a:tcPr marL="0" marR="0" marT="0" marB="0" anchor="ctr">
                    <a:solidFill>
                      <a:schemeClr val="accent6">
                        <a:lumMod val="60000"/>
                        <a:lumOff val="40000"/>
                      </a:schemeClr>
                    </a:solidFill>
                  </a:tcPr>
                </a:tc>
                <a:tc>
                  <a:txBody>
                    <a:bodyPr/>
                    <a:lstStyle/>
                    <a:p>
                      <a:pPr algn="ctr" fontAlgn="ctr"/>
                      <a:r>
                        <a:rPr lang="es-ES" sz="1600" b="0" i="0" u="none" strike="noStrike" dirty="0">
                          <a:effectLst/>
                          <a:latin typeface="+mn-lt"/>
                        </a:rPr>
                        <a:t>49</a:t>
                      </a:r>
                    </a:p>
                  </a:txBody>
                  <a:tcPr marL="0" marR="0" marT="0" marB="0" anchor="ctr">
                    <a:solidFill>
                      <a:schemeClr val="accent6">
                        <a:lumMod val="60000"/>
                        <a:lumOff val="40000"/>
                      </a:schemeClr>
                    </a:solidFill>
                  </a:tcPr>
                </a:tc>
                <a:extLst>
                  <a:ext uri="{0D108BD9-81ED-4DB2-BD59-A6C34878D82A}">
                    <a16:rowId xmlns:a16="http://schemas.microsoft.com/office/drawing/2014/main" val="453898004"/>
                  </a:ext>
                </a:extLst>
              </a:tr>
              <a:tr h="265290">
                <a:tc vMerge="1">
                  <a:txBody>
                    <a:bodyPr/>
                    <a:lstStyle/>
                    <a:p>
                      <a:pPr algn="ctr" fontAlgn="ctr"/>
                      <a:endParaRPr lang="es-ES" sz="1600" b="1" i="0" u="none" strike="noStrike" dirty="0">
                        <a:effectLst/>
                        <a:latin typeface="+mn-lt"/>
                      </a:endParaRPr>
                    </a:p>
                  </a:txBody>
                  <a:tcPr marL="0" marR="0" marT="0" marB="0" anchor="ctr">
                    <a:solidFill>
                      <a:schemeClr val="accent6">
                        <a:lumMod val="60000"/>
                        <a:lumOff val="40000"/>
                      </a:schemeClr>
                    </a:solidFill>
                  </a:tcPr>
                </a:tc>
                <a:tc>
                  <a:txBody>
                    <a:bodyPr/>
                    <a:lstStyle/>
                    <a:p>
                      <a:pPr algn="l" fontAlgn="ctr"/>
                      <a:r>
                        <a:rPr lang="es-ES" sz="1600" u="none" strike="noStrike" kern="1200" dirty="0">
                          <a:solidFill>
                            <a:schemeClr val="dk1"/>
                          </a:solidFill>
                          <a:effectLst/>
                          <a:latin typeface="+mn-lt"/>
                          <a:ea typeface="+mn-ea"/>
                          <a:cs typeface="+mn-cs"/>
                        </a:rPr>
                        <a:t>Asistenciales</a:t>
                      </a:r>
                    </a:p>
                  </a:txBody>
                  <a:tcPr marL="0" marR="0" marT="0" marB="0" anchor="ctr">
                    <a:solidFill>
                      <a:schemeClr val="accent6">
                        <a:lumMod val="60000"/>
                        <a:lumOff val="40000"/>
                      </a:schemeClr>
                    </a:solidFill>
                  </a:tcPr>
                </a:tc>
                <a:tc>
                  <a:txBody>
                    <a:bodyPr/>
                    <a:lstStyle/>
                    <a:p>
                      <a:pPr algn="ctr" fontAlgn="ctr"/>
                      <a:r>
                        <a:rPr lang="es-ES" sz="1600" u="none" strike="noStrike" kern="1200" dirty="0">
                          <a:solidFill>
                            <a:schemeClr val="dk1"/>
                          </a:solidFill>
                          <a:effectLst/>
                          <a:latin typeface="+mn-lt"/>
                          <a:ea typeface="+mn-ea"/>
                          <a:cs typeface="+mn-cs"/>
                        </a:rPr>
                        <a:t>117</a:t>
                      </a:r>
                    </a:p>
                  </a:txBody>
                  <a:tcPr marL="0" marR="0" marT="0" marB="0" anchor="ctr">
                    <a:solidFill>
                      <a:schemeClr val="accent6">
                        <a:lumMod val="60000"/>
                        <a:lumOff val="40000"/>
                      </a:schemeClr>
                    </a:solidFill>
                  </a:tcPr>
                </a:tc>
                <a:tc>
                  <a:txBody>
                    <a:bodyPr/>
                    <a:lstStyle/>
                    <a:p>
                      <a:pPr algn="ctr" fontAlgn="ctr"/>
                      <a:r>
                        <a:rPr lang="es-ES" sz="1600" b="0" i="0" u="none" strike="noStrike" dirty="0">
                          <a:effectLst/>
                          <a:latin typeface="+mn-lt"/>
                        </a:rPr>
                        <a:t>133</a:t>
                      </a:r>
                    </a:p>
                  </a:txBody>
                  <a:tcPr marL="0" marR="0" marT="0" marB="0" anchor="ctr">
                    <a:solidFill>
                      <a:schemeClr val="accent6">
                        <a:lumMod val="60000"/>
                        <a:lumOff val="40000"/>
                      </a:schemeClr>
                    </a:solidFill>
                  </a:tcPr>
                </a:tc>
                <a:extLst>
                  <a:ext uri="{0D108BD9-81ED-4DB2-BD59-A6C34878D82A}">
                    <a16:rowId xmlns:a16="http://schemas.microsoft.com/office/drawing/2014/main" val="1984874527"/>
                  </a:ext>
                </a:extLst>
              </a:tr>
            </a:tbl>
          </a:graphicData>
        </a:graphic>
      </p:graphicFrame>
    </p:spTree>
    <p:extLst>
      <p:ext uri="{BB962C8B-B14F-4D97-AF65-F5344CB8AC3E}">
        <p14:creationId xmlns:p14="http://schemas.microsoft.com/office/powerpoint/2010/main" val="4663517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endParaRPr lang="es-CO"/>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ángulo 6"/>
          <p:cNvSpPr/>
          <p:nvPr/>
        </p:nvSpPr>
        <p:spPr>
          <a:xfrm>
            <a:off x="-346363" y="104576"/>
            <a:ext cx="8645236" cy="923330"/>
          </a:xfrm>
          <a:prstGeom prst="rect">
            <a:avLst/>
          </a:prstGeom>
        </p:spPr>
        <p:txBody>
          <a:bodyPr wrap="square">
            <a:spAutoFit/>
          </a:bodyPr>
          <a:lstStyle/>
          <a:p>
            <a:pPr algn="ctr"/>
            <a:r>
              <a:rPr lang="es-ES" sz="5400" b="1" dirty="0">
                <a:solidFill>
                  <a:srgbClr val="C00000"/>
                </a:solidFill>
                <a:latin typeface="+mj-lt"/>
              </a:rPr>
              <a:t>EFICIENCIA ADMINISTRATIVA</a:t>
            </a:r>
          </a:p>
        </p:txBody>
      </p:sp>
    </p:spTree>
    <p:extLst>
      <p:ext uri="{BB962C8B-B14F-4D97-AF65-F5344CB8AC3E}">
        <p14:creationId xmlns:p14="http://schemas.microsoft.com/office/powerpoint/2010/main" val="10006039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2A8BABA3-7C39-456C-A796-F8768B684371}"/>
              </a:ext>
            </a:extLst>
          </p:cNvPr>
          <p:cNvSpPr txBox="1"/>
          <p:nvPr/>
        </p:nvSpPr>
        <p:spPr>
          <a:xfrm>
            <a:off x="1224742" y="802092"/>
            <a:ext cx="10241280" cy="646331"/>
          </a:xfrm>
          <a:prstGeom prst="rect">
            <a:avLst/>
          </a:prstGeom>
          <a:noFill/>
        </p:spPr>
        <p:txBody>
          <a:bodyPr wrap="square" rtlCol="0">
            <a:spAutoFit/>
          </a:bodyPr>
          <a:lstStyle/>
          <a:p>
            <a:pPr algn="ctr"/>
            <a:r>
              <a:rPr lang="es-ES" sz="3600" dirty="0">
                <a:ln>
                  <a:solidFill>
                    <a:schemeClr val="tx1"/>
                  </a:solidFill>
                </a:ln>
                <a:solidFill>
                  <a:schemeClr val="accent1">
                    <a:lumMod val="50000"/>
                  </a:schemeClr>
                </a:solidFill>
                <a:latin typeface="Century Gothic" panose="020B0502020202020204" pitchFamily="34" charset="0"/>
              </a:rPr>
              <a:t>CUENTAS POR COBRAR 2016 Vs 2017</a:t>
            </a:r>
          </a:p>
        </p:txBody>
      </p:sp>
      <p:graphicFrame>
        <p:nvGraphicFramePr>
          <p:cNvPr id="3" name="Tabla 2">
            <a:extLst>
              <a:ext uri="{FF2B5EF4-FFF2-40B4-BE49-F238E27FC236}">
                <a16:creationId xmlns:a16="http://schemas.microsoft.com/office/drawing/2014/main" id="{03956E79-3178-4637-8C03-8AF6EB55C543}"/>
              </a:ext>
            </a:extLst>
          </p:cNvPr>
          <p:cNvGraphicFramePr>
            <a:graphicFrameLocks noGrp="1"/>
          </p:cNvGraphicFramePr>
          <p:nvPr>
            <p:extLst>
              <p:ext uri="{D42A27DB-BD31-4B8C-83A1-F6EECF244321}">
                <p14:modId xmlns:p14="http://schemas.microsoft.com/office/powerpoint/2010/main" val="1682759399"/>
              </p:ext>
            </p:extLst>
          </p:nvPr>
        </p:nvGraphicFramePr>
        <p:xfrm>
          <a:off x="725978" y="1448423"/>
          <a:ext cx="10740045" cy="4280258"/>
        </p:xfrm>
        <a:graphic>
          <a:graphicData uri="http://schemas.openxmlformats.org/drawingml/2006/table">
            <a:tbl>
              <a:tblPr/>
              <a:tblGrid>
                <a:gridCol w="2229257">
                  <a:extLst>
                    <a:ext uri="{9D8B030D-6E8A-4147-A177-3AD203B41FA5}">
                      <a16:colId xmlns:a16="http://schemas.microsoft.com/office/drawing/2014/main" val="2621152489"/>
                    </a:ext>
                  </a:extLst>
                </a:gridCol>
                <a:gridCol w="1219200">
                  <a:extLst>
                    <a:ext uri="{9D8B030D-6E8A-4147-A177-3AD203B41FA5}">
                      <a16:colId xmlns:a16="http://schemas.microsoft.com/office/drawing/2014/main" val="1515919511"/>
                    </a:ext>
                  </a:extLst>
                </a:gridCol>
                <a:gridCol w="1166191">
                  <a:extLst>
                    <a:ext uri="{9D8B030D-6E8A-4147-A177-3AD203B41FA5}">
                      <a16:colId xmlns:a16="http://schemas.microsoft.com/office/drawing/2014/main" val="2988777271"/>
                    </a:ext>
                  </a:extLst>
                </a:gridCol>
                <a:gridCol w="1171010">
                  <a:extLst>
                    <a:ext uri="{9D8B030D-6E8A-4147-A177-3AD203B41FA5}">
                      <a16:colId xmlns:a16="http://schemas.microsoft.com/office/drawing/2014/main" val="35789097"/>
                    </a:ext>
                  </a:extLst>
                </a:gridCol>
                <a:gridCol w="1174625">
                  <a:extLst>
                    <a:ext uri="{9D8B030D-6E8A-4147-A177-3AD203B41FA5}">
                      <a16:colId xmlns:a16="http://schemas.microsoft.com/office/drawing/2014/main" val="1028203922"/>
                    </a:ext>
                  </a:extLst>
                </a:gridCol>
                <a:gridCol w="1205948">
                  <a:extLst>
                    <a:ext uri="{9D8B030D-6E8A-4147-A177-3AD203B41FA5}">
                      <a16:colId xmlns:a16="http://schemas.microsoft.com/office/drawing/2014/main" val="4126926813"/>
                    </a:ext>
                  </a:extLst>
                </a:gridCol>
                <a:gridCol w="1192695">
                  <a:extLst>
                    <a:ext uri="{9D8B030D-6E8A-4147-A177-3AD203B41FA5}">
                      <a16:colId xmlns:a16="http://schemas.microsoft.com/office/drawing/2014/main" val="1996307238"/>
                    </a:ext>
                  </a:extLst>
                </a:gridCol>
                <a:gridCol w="1381119">
                  <a:extLst>
                    <a:ext uri="{9D8B030D-6E8A-4147-A177-3AD203B41FA5}">
                      <a16:colId xmlns:a16="http://schemas.microsoft.com/office/drawing/2014/main" val="979857172"/>
                    </a:ext>
                  </a:extLst>
                </a:gridCol>
              </a:tblGrid>
              <a:tr h="1250741">
                <a:tc>
                  <a:txBody>
                    <a:bodyPr/>
                    <a:lstStyle/>
                    <a:p>
                      <a:pPr algn="ctr" fontAlgn="b"/>
                      <a:r>
                        <a:rPr lang="es-CO" sz="1800" b="1" i="0" u="none" strike="noStrike" dirty="0">
                          <a:solidFill>
                            <a:srgbClr val="000000"/>
                          </a:solidFill>
                          <a:effectLst/>
                          <a:latin typeface="Calibri" panose="020F0502020204030204" pitchFamily="34" charset="0"/>
                        </a:rPr>
                        <a:t>SUBCONCEPTO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a:solidFill>
                            <a:srgbClr val="000000"/>
                          </a:solidFill>
                          <a:effectLst/>
                          <a:latin typeface="Calibri" panose="020F0502020204030204" pitchFamily="34" charset="0"/>
                        </a:rPr>
                        <a:t>HASTA60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a:solidFill>
                            <a:srgbClr val="000000"/>
                          </a:solidFill>
                          <a:effectLst/>
                          <a:latin typeface="Calibri" panose="020F0502020204030204" pitchFamily="34" charset="0"/>
                        </a:rPr>
                        <a:t>DE61A90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a:solidFill>
                            <a:srgbClr val="000000"/>
                          </a:solidFill>
                          <a:effectLst/>
                          <a:latin typeface="Calibri" panose="020F0502020204030204" pitchFamily="34" charset="0"/>
                        </a:rPr>
                        <a:t>DE91A180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a:solidFill>
                            <a:srgbClr val="000000"/>
                          </a:solidFill>
                          <a:effectLst/>
                          <a:latin typeface="Calibri" panose="020F0502020204030204" pitchFamily="34" charset="0"/>
                        </a:rPr>
                        <a:t>DE181A360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a:solidFill>
                            <a:srgbClr val="000000"/>
                          </a:solidFill>
                          <a:effectLst/>
                          <a:latin typeface="Calibri" panose="020F0502020204030204" pitchFamily="34" charset="0"/>
                        </a:rPr>
                        <a:t>MAYOR360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a:solidFill>
                            <a:srgbClr val="000000"/>
                          </a:solidFill>
                          <a:effectLst/>
                          <a:latin typeface="Calibri" panose="020F0502020204030204" pitchFamily="34" charset="0"/>
                        </a:rPr>
                        <a:t>TOTAL CARTERA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a:solidFill>
                            <a:srgbClr val="000000"/>
                          </a:solidFill>
                          <a:effectLst/>
                          <a:latin typeface="Calibri" panose="020F0502020204030204" pitchFamily="34" charset="0"/>
                        </a:rPr>
                        <a:t>Pendiente de radicar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202232"/>
                  </a:ext>
                </a:extLst>
              </a:tr>
              <a:tr h="839186">
                <a:tc>
                  <a:txBody>
                    <a:bodyPr/>
                    <a:lstStyle/>
                    <a:p>
                      <a:pPr algn="ctr" fontAlgn="b"/>
                      <a:r>
                        <a:rPr lang="es-CO" sz="1800" b="1" i="0" u="none" strike="noStrike" dirty="0">
                          <a:solidFill>
                            <a:srgbClr val="000000"/>
                          </a:solidFill>
                          <a:effectLst/>
                          <a:latin typeface="Calibri" panose="020F0502020204030204" pitchFamily="34" charset="0"/>
                        </a:rPr>
                        <a:t>TOTAL 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dirty="0">
                          <a:solidFill>
                            <a:srgbClr val="000000"/>
                          </a:solidFill>
                          <a:effectLst/>
                          <a:latin typeface="Calibri" panose="020F0502020204030204" pitchFamily="34" charset="0"/>
                        </a:rPr>
                        <a:t>1.282.353.563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dirty="0">
                          <a:solidFill>
                            <a:srgbClr val="000000"/>
                          </a:solidFill>
                          <a:effectLst/>
                          <a:latin typeface="Calibri" panose="020F0502020204030204" pitchFamily="34" charset="0"/>
                        </a:rPr>
                        <a:t>964.632.233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dirty="0">
                          <a:solidFill>
                            <a:srgbClr val="000000"/>
                          </a:solidFill>
                          <a:effectLst/>
                          <a:latin typeface="Calibri" panose="020F0502020204030204" pitchFamily="34" charset="0"/>
                        </a:rPr>
                        <a:t>2.237.493.353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dirty="0">
                          <a:solidFill>
                            <a:srgbClr val="000000"/>
                          </a:solidFill>
                          <a:effectLst/>
                          <a:latin typeface="Calibri" panose="020F0502020204030204" pitchFamily="34" charset="0"/>
                        </a:rPr>
                        <a:t>3.476.385.720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dirty="0">
                          <a:solidFill>
                            <a:srgbClr val="000000"/>
                          </a:solidFill>
                          <a:effectLst/>
                          <a:latin typeface="Calibri" panose="020F0502020204030204" pitchFamily="34" charset="0"/>
                        </a:rPr>
                        <a:t>7.114.342.604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dirty="0">
                          <a:solidFill>
                            <a:srgbClr val="000000"/>
                          </a:solidFill>
                          <a:effectLst/>
                          <a:latin typeface="Calibri" panose="020F0502020204030204" pitchFamily="34" charset="0"/>
                        </a:rPr>
                        <a:t>15.075.207.473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dirty="0">
                          <a:solidFill>
                            <a:srgbClr val="000000"/>
                          </a:solidFill>
                          <a:effectLst/>
                          <a:latin typeface="Calibri" panose="020F0502020204030204" pitchFamily="34" charset="0"/>
                        </a:rPr>
                        <a:t>1.365.457.539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4267461"/>
                  </a:ext>
                </a:extLst>
              </a:tr>
              <a:tr h="839186">
                <a:tc>
                  <a:txBody>
                    <a:bodyPr/>
                    <a:lstStyle/>
                    <a:p>
                      <a:pPr algn="ctr" fontAlgn="b"/>
                      <a:r>
                        <a:rPr lang="es-CO" sz="1800" b="1" i="0" u="none" strike="noStrike" dirty="0">
                          <a:solidFill>
                            <a:srgbClr val="000000"/>
                          </a:solidFill>
                          <a:effectLst/>
                          <a:latin typeface="Calibri" panose="020F0502020204030204" pitchFamily="34" charset="0"/>
                        </a:rPr>
                        <a:t>TOTAL 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dirty="0">
                          <a:solidFill>
                            <a:srgbClr val="000000"/>
                          </a:solidFill>
                          <a:effectLst/>
                          <a:latin typeface="Calibri" panose="020F0502020204030204" pitchFamily="34" charset="0"/>
                        </a:rPr>
                        <a:t>2.221.291.854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dirty="0">
                          <a:solidFill>
                            <a:srgbClr val="000000"/>
                          </a:solidFill>
                          <a:effectLst/>
                          <a:latin typeface="Calibri" panose="020F0502020204030204" pitchFamily="34" charset="0"/>
                        </a:rPr>
                        <a:t>1.106.685.244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2.478.020.082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4.136.417.865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dirty="0">
                          <a:solidFill>
                            <a:srgbClr val="000000"/>
                          </a:solidFill>
                          <a:effectLst/>
                          <a:latin typeface="Calibri" panose="020F0502020204030204" pitchFamily="34" charset="0"/>
                        </a:rPr>
                        <a:t>10.858.660.450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dirty="0">
                          <a:solidFill>
                            <a:srgbClr val="000000"/>
                          </a:solidFill>
                          <a:effectLst/>
                          <a:latin typeface="Calibri" panose="020F0502020204030204" pitchFamily="34" charset="0"/>
                        </a:rPr>
                        <a:t>20.801.075.495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1.461.311.342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781510"/>
                  </a:ext>
                </a:extLst>
              </a:tr>
              <a:tr h="610100">
                <a:tc>
                  <a:txBody>
                    <a:bodyPr/>
                    <a:lstStyle/>
                    <a:p>
                      <a:pPr algn="ctr" fontAlgn="b"/>
                      <a:r>
                        <a:rPr lang="es-CO" sz="1800" b="1" i="0" u="none" strike="noStrike" dirty="0">
                          <a:solidFill>
                            <a:srgbClr val="000000"/>
                          </a:solidFill>
                          <a:effectLst/>
                          <a:latin typeface="Calibri" panose="020F0502020204030204" pitchFamily="34" charset="0"/>
                        </a:rPr>
                        <a:t>VARIACIÓN ABSOLUTA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-938.938.291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a:solidFill>
                            <a:srgbClr val="000000"/>
                          </a:solidFill>
                          <a:effectLst/>
                          <a:latin typeface="Calibri" panose="020F0502020204030204" pitchFamily="34" charset="0"/>
                        </a:rPr>
                        <a:t>-142.053.011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dirty="0">
                          <a:solidFill>
                            <a:srgbClr val="000000"/>
                          </a:solidFill>
                          <a:effectLst/>
                          <a:latin typeface="Calibri" panose="020F0502020204030204" pitchFamily="34" charset="0"/>
                        </a:rPr>
                        <a:t>-240.526.729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dirty="0">
                          <a:solidFill>
                            <a:srgbClr val="000000"/>
                          </a:solidFill>
                          <a:effectLst/>
                          <a:latin typeface="Calibri" panose="020F0502020204030204" pitchFamily="34" charset="0"/>
                        </a:rPr>
                        <a:t>-660.032.145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dirty="0">
                          <a:solidFill>
                            <a:srgbClr val="000000"/>
                          </a:solidFill>
                          <a:effectLst/>
                          <a:latin typeface="Calibri" panose="020F0502020204030204" pitchFamily="34" charset="0"/>
                        </a:rPr>
                        <a:t>-3.744.317.846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dirty="0">
                          <a:solidFill>
                            <a:srgbClr val="000000"/>
                          </a:solidFill>
                          <a:effectLst/>
                          <a:latin typeface="Calibri" panose="020F0502020204030204" pitchFamily="34" charset="0"/>
                        </a:rPr>
                        <a:t>-5.725.868.022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dirty="0">
                          <a:solidFill>
                            <a:srgbClr val="000000"/>
                          </a:solidFill>
                          <a:effectLst/>
                          <a:latin typeface="Calibri" panose="020F0502020204030204" pitchFamily="34" charset="0"/>
                        </a:rPr>
                        <a:t>-95.853.803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3689707"/>
                  </a:ext>
                </a:extLst>
              </a:tr>
              <a:tr h="427631">
                <a:tc>
                  <a:txBody>
                    <a:bodyPr/>
                    <a:lstStyle/>
                    <a:p>
                      <a:pPr algn="ctr" fontAlgn="b"/>
                      <a:r>
                        <a:rPr lang="es-CO" sz="2400" b="1" i="0" u="none" strike="noStrike" dirty="0">
                          <a:solidFill>
                            <a:srgbClr val="000000"/>
                          </a:solidFill>
                          <a:effectLst/>
                          <a:latin typeface="Calibri" panose="020F0502020204030204" pitchFamily="34" charset="0"/>
                        </a:rPr>
                        <a:t>VARIACIÓN RELATIVA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2400" b="1" i="0" u="none" strike="noStrike" dirty="0">
                          <a:solidFill>
                            <a:srgbClr val="000000"/>
                          </a:solidFill>
                          <a:effectLst/>
                          <a:latin typeface="Calibri" panose="020F0502020204030204" pitchFamily="34" charset="0"/>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2400" b="1" i="0" u="none" strike="noStrike" dirty="0">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2400" b="1" i="0" u="none" strike="noStrike" dirty="0">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2400" b="1" i="0" u="none" strike="noStrike" dirty="0">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2400" b="1" i="0" u="none" strike="noStrike" dirty="0">
                          <a:solidFill>
                            <a:srgbClr val="000000"/>
                          </a:solidFill>
                          <a:effectLst/>
                          <a:latin typeface="Calibri" panose="020F0502020204030204" pitchFamily="34" charset="0"/>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2400" b="1" i="0" u="none" strike="noStrike" dirty="0">
                          <a:solidFill>
                            <a:srgbClr val="000000"/>
                          </a:solidFill>
                          <a:effectLst/>
                          <a:latin typeface="Calibri" panose="020F050202020403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2400" b="1"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9200444"/>
                  </a:ext>
                </a:extLst>
              </a:tr>
            </a:tbl>
          </a:graphicData>
        </a:graphic>
      </p:graphicFrame>
    </p:spTree>
    <p:extLst>
      <p:ext uri="{BB962C8B-B14F-4D97-AF65-F5344CB8AC3E}">
        <p14:creationId xmlns:p14="http://schemas.microsoft.com/office/powerpoint/2010/main" val="346773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5058998" y="445459"/>
            <a:ext cx="3572383" cy="461665"/>
          </a:xfrm>
          <a:prstGeom prst="rect">
            <a:avLst/>
          </a:prstGeom>
        </p:spPr>
        <p:txBody>
          <a:bodyPr wrap="square">
            <a:spAutoFit/>
          </a:bodyPr>
          <a:lstStyle/>
          <a:p>
            <a:pPr algn="ctr">
              <a:defRPr sz="1862" b="0" i="0" u="none" strike="noStrike" kern="1200" spc="0" baseline="0">
                <a:solidFill>
                  <a:prstClr val="black">
                    <a:lumMod val="65000"/>
                    <a:lumOff val="35000"/>
                  </a:prstClr>
                </a:solidFill>
                <a:latin typeface="+mn-lt"/>
                <a:ea typeface="+mn-ea"/>
                <a:cs typeface="+mn-cs"/>
              </a:defRPr>
            </a:pPr>
            <a:r>
              <a:rPr lang="es-CO" sz="2400" b="1" dirty="0"/>
              <a:t>INGRESOS </a:t>
            </a:r>
          </a:p>
        </p:txBody>
      </p:sp>
      <p:graphicFrame>
        <p:nvGraphicFramePr>
          <p:cNvPr id="11" name="Gráfico 10">
            <a:extLst>
              <a:ext uri="{FF2B5EF4-FFF2-40B4-BE49-F238E27FC236}">
                <a16:creationId xmlns:a16="http://schemas.microsoft.com/office/drawing/2014/main" id="{C143BE12-C737-43BC-B552-5C310A740FEA}"/>
              </a:ext>
            </a:extLst>
          </p:cNvPr>
          <p:cNvGraphicFramePr>
            <a:graphicFrameLocks/>
          </p:cNvGraphicFramePr>
          <p:nvPr>
            <p:extLst/>
          </p:nvPr>
        </p:nvGraphicFramePr>
        <p:xfrm>
          <a:off x="629478" y="907124"/>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áfico 11">
            <a:extLst>
              <a:ext uri="{FF2B5EF4-FFF2-40B4-BE49-F238E27FC236}">
                <a16:creationId xmlns:a16="http://schemas.microsoft.com/office/drawing/2014/main" id="{5FCCFC14-8160-47EA-A19B-9C2DB706E3D5}"/>
              </a:ext>
            </a:extLst>
          </p:cNvPr>
          <p:cNvGraphicFramePr>
            <a:graphicFrameLocks/>
          </p:cNvGraphicFramePr>
          <p:nvPr>
            <p:extLst/>
          </p:nvPr>
        </p:nvGraphicFramePr>
        <p:xfrm>
          <a:off x="6345381" y="907124"/>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7A6460CE-1F46-45EF-AEDF-BD3D7F15198C}"/>
              </a:ext>
            </a:extLst>
          </p:cNvPr>
          <p:cNvGraphicFramePr>
            <a:graphicFrameLocks/>
          </p:cNvGraphicFramePr>
          <p:nvPr>
            <p:extLst/>
          </p:nvPr>
        </p:nvGraphicFramePr>
        <p:xfrm>
          <a:off x="3560619" y="3650323"/>
          <a:ext cx="5070761" cy="27622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53482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15EAC9F3-BA5F-42BF-BC69-516F30ED11C8}"/>
              </a:ext>
            </a:extLst>
          </p:cNvPr>
          <p:cNvGraphicFramePr>
            <a:graphicFrameLocks noGrp="1"/>
          </p:cNvGraphicFramePr>
          <p:nvPr>
            <p:extLst/>
          </p:nvPr>
        </p:nvGraphicFramePr>
        <p:xfrm>
          <a:off x="360218" y="1189380"/>
          <a:ext cx="11471564" cy="5223161"/>
        </p:xfrm>
        <a:graphic>
          <a:graphicData uri="http://schemas.openxmlformats.org/drawingml/2006/table">
            <a:tbl>
              <a:tblPr>
                <a:tableStyleId>{5C22544A-7EE6-4342-B048-85BDC9FD1C3A}</a:tableStyleId>
              </a:tblPr>
              <a:tblGrid>
                <a:gridCol w="2462259">
                  <a:extLst>
                    <a:ext uri="{9D8B030D-6E8A-4147-A177-3AD203B41FA5}">
                      <a16:colId xmlns:a16="http://schemas.microsoft.com/office/drawing/2014/main" val="3162954028"/>
                    </a:ext>
                  </a:extLst>
                </a:gridCol>
                <a:gridCol w="1195548">
                  <a:extLst>
                    <a:ext uri="{9D8B030D-6E8A-4147-A177-3AD203B41FA5}">
                      <a16:colId xmlns:a16="http://schemas.microsoft.com/office/drawing/2014/main" val="65578432"/>
                    </a:ext>
                  </a:extLst>
                </a:gridCol>
                <a:gridCol w="1181314">
                  <a:extLst>
                    <a:ext uri="{9D8B030D-6E8A-4147-A177-3AD203B41FA5}">
                      <a16:colId xmlns:a16="http://schemas.microsoft.com/office/drawing/2014/main" val="3270057675"/>
                    </a:ext>
                  </a:extLst>
                </a:gridCol>
                <a:gridCol w="953591">
                  <a:extLst>
                    <a:ext uri="{9D8B030D-6E8A-4147-A177-3AD203B41FA5}">
                      <a16:colId xmlns:a16="http://schemas.microsoft.com/office/drawing/2014/main" val="3200810037"/>
                    </a:ext>
                  </a:extLst>
                </a:gridCol>
                <a:gridCol w="1038988">
                  <a:extLst>
                    <a:ext uri="{9D8B030D-6E8A-4147-A177-3AD203B41FA5}">
                      <a16:colId xmlns:a16="http://schemas.microsoft.com/office/drawing/2014/main" val="2357386750"/>
                    </a:ext>
                  </a:extLst>
                </a:gridCol>
                <a:gridCol w="1152849">
                  <a:extLst>
                    <a:ext uri="{9D8B030D-6E8A-4147-A177-3AD203B41FA5}">
                      <a16:colId xmlns:a16="http://schemas.microsoft.com/office/drawing/2014/main" val="3887959246"/>
                    </a:ext>
                  </a:extLst>
                </a:gridCol>
                <a:gridCol w="1152850">
                  <a:extLst>
                    <a:ext uri="{9D8B030D-6E8A-4147-A177-3AD203B41FA5}">
                      <a16:colId xmlns:a16="http://schemas.microsoft.com/office/drawing/2014/main" val="1793103058"/>
                    </a:ext>
                  </a:extLst>
                </a:gridCol>
                <a:gridCol w="540842">
                  <a:extLst>
                    <a:ext uri="{9D8B030D-6E8A-4147-A177-3AD203B41FA5}">
                      <a16:colId xmlns:a16="http://schemas.microsoft.com/office/drawing/2014/main" val="2686179307"/>
                    </a:ext>
                  </a:extLst>
                </a:gridCol>
                <a:gridCol w="597774">
                  <a:extLst>
                    <a:ext uri="{9D8B030D-6E8A-4147-A177-3AD203B41FA5}">
                      <a16:colId xmlns:a16="http://schemas.microsoft.com/office/drawing/2014/main" val="772761728"/>
                    </a:ext>
                  </a:extLst>
                </a:gridCol>
                <a:gridCol w="585949">
                  <a:extLst>
                    <a:ext uri="{9D8B030D-6E8A-4147-A177-3AD203B41FA5}">
                      <a16:colId xmlns:a16="http://schemas.microsoft.com/office/drawing/2014/main" val="822989540"/>
                    </a:ext>
                  </a:extLst>
                </a:gridCol>
                <a:gridCol w="609600">
                  <a:extLst>
                    <a:ext uri="{9D8B030D-6E8A-4147-A177-3AD203B41FA5}">
                      <a16:colId xmlns:a16="http://schemas.microsoft.com/office/drawing/2014/main" val="855434322"/>
                    </a:ext>
                  </a:extLst>
                </a:gridCol>
              </a:tblGrid>
              <a:tr h="916242">
                <a:tc>
                  <a:txBody>
                    <a:bodyPr/>
                    <a:lstStyle/>
                    <a:p>
                      <a:pPr algn="ctr" fontAlgn="ctr"/>
                      <a:r>
                        <a:rPr lang="es-CO" sz="1400" u="none" strike="noStrike">
                          <a:effectLst/>
                        </a:rPr>
                        <a:t>CONCEPTO</a:t>
                      </a:r>
                      <a:endParaRPr lang="es-CO" sz="1400" b="1" i="0" u="none" strike="noStrike">
                        <a:solidFill>
                          <a:srgbClr val="000000"/>
                        </a:solidFill>
                        <a:effectLst/>
                        <a:latin typeface="Arial" panose="020B0604020202020204" pitchFamily="34" charset="0"/>
                      </a:endParaRPr>
                    </a:p>
                  </a:txBody>
                  <a:tcPr marL="8122" marR="8122" marT="8122" marB="0" anchor="ctr"/>
                </a:tc>
                <a:tc>
                  <a:txBody>
                    <a:bodyPr/>
                    <a:lstStyle/>
                    <a:p>
                      <a:pPr algn="ctr" fontAlgn="ctr"/>
                      <a:r>
                        <a:rPr lang="es-CO" sz="1400" u="none" strike="noStrike">
                          <a:effectLst/>
                        </a:rPr>
                        <a:t>FACTURADO 2016</a:t>
                      </a:r>
                      <a:endParaRPr lang="es-CO" sz="1400" b="1" i="0" u="none" strike="noStrike">
                        <a:solidFill>
                          <a:srgbClr val="000000"/>
                        </a:solidFill>
                        <a:effectLst/>
                        <a:latin typeface="Arial" panose="020B0604020202020204" pitchFamily="34" charset="0"/>
                      </a:endParaRPr>
                    </a:p>
                  </a:txBody>
                  <a:tcPr marL="8122" marR="8122" marT="8122" marB="0" anchor="ctr"/>
                </a:tc>
                <a:tc>
                  <a:txBody>
                    <a:bodyPr/>
                    <a:lstStyle/>
                    <a:p>
                      <a:pPr algn="ctr" fontAlgn="ctr"/>
                      <a:r>
                        <a:rPr lang="es-CO" sz="1400" u="none" strike="noStrike">
                          <a:effectLst/>
                        </a:rPr>
                        <a:t>FACTURADO 2017</a:t>
                      </a:r>
                      <a:endParaRPr lang="es-CO" sz="1400" b="1" i="0" u="none" strike="noStrike">
                        <a:solidFill>
                          <a:srgbClr val="000000"/>
                        </a:solidFill>
                        <a:effectLst/>
                        <a:latin typeface="Arial" panose="020B0604020202020204" pitchFamily="34" charset="0"/>
                      </a:endParaRPr>
                    </a:p>
                  </a:txBody>
                  <a:tcPr marL="8122" marR="8122" marT="8122" marB="0" anchor="ctr"/>
                </a:tc>
                <a:tc>
                  <a:txBody>
                    <a:bodyPr/>
                    <a:lstStyle/>
                    <a:p>
                      <a:pPr algn="ctr" fontAlgn="ctr"/>
                      <a:r>
                        <a:rPr lang="es-CO" sz="1400" u="none" strike="noStrike">
                          <a:effectLst/>
                        </a:rPr>
                        <a:t>GOSA 2016</a:t>
                      </a:r>
                      <a:endParaRPr lang="es-CO" sz="1400" b="1" i="0" u="none" strike="noStrike">
                        <a:solidFill>
                          <a:srgbClr val="000000"/>
                        </a:solidFill>
                        <a:effectLst/>
                        <a:latin typeface="Arial" panose="020B0604020202020204" pitchFamily="34" charset="0"/>
                      </a:endParaRPr>
                    </a:p>
                  </a:txBody>
                  <a:tcPr marL="8122" marR="8122" marT="8122" marB="0" anchor="ctr"/>
                </a:tc>
                <a:tc>
                  <a:txBody>
                    <a:bodyPr/>
                    <a:lstStyle/>
                    <a:p>
                      <a:pPr algn="ctr" fontAlgn="ctr"/>
                      <a:r>
                        <a:rPr lang="es-CO" sz="1400" u="none" strike="noStrike">
                          <a:effectLst/>
                        </a:rPr>
                        <a:t>GOSA 2017</a:t>
                      </a:r>
                      <a:endParaRPr lang="es-CO" sz="1400" b="1" i="0" u="none" strike="noStrike">
                        <a:solidFill>
                          <a:srgbClr val="000000"/>
                        </a:solidFill>
                        <a:effectLst/>
                        <a:latin typeface="Arial" panose="020B0604020202020204" pitchFamily="34" charset="0"/>
                      </a:endParaRPr>
                    </a:p>
                  </a:txBody>
                  <a:tcPr marL="8122" marR="8122" marT="8122" marB="0" anchor="ctr"/>
                </a:tc>
                <a:tc>
                  <a:txBody>
                    <a:bodyPr/>
                    <a:lstStyle/>
                    <a:p>
                      <a:pPr algn="ctr" fontAlgn="ctr"/>
                      <a:r>
                        <a:rPr lang="es-CO" sz="1400" u="none" strike="noStrike" dirty="0">
                          <a:effectLst/>
                        </a:rPr>
                        <a:t>OBJETADO 2016</a:t>
                      </a:r>
                      <a:endParaRPr lang="es-CO" sz="1400" b="1" i="0" u="none" strike="noStrike" dirty="0">
                        <a:solidFill>
                          <a:srgbClr val="000000"/>
                        </a:solidFill>
                        <a:effectLst/>
                        <a:latin typeface="Arial" panose="020B0604020202020204" pitchFamily="34" charset="0"/>
                      </a:endParaRPr>
                    </a:p>
                  </a:txBody>
                  <a:tcPr marL="8122" marR="8122" marT="8122" marB="0" anchor="ctr"/>
                </a:tc>
                <a:tc>
                  <a:txBody>
                    <a:bodyPr/>
                    <a:lstStyle/>
                    <a:p>
                      <a:pPr algn="ctr" fontAlgn="ctr"/>
                      <a:r>
                        <a:rPr lang="es-CO" sz="1400" u="none" strike="noStrike" dirty="0">
                          <a:effectLst/>
                        </a:rPr>
                        <a:t>OBJETADO 2017</a:t>
                      </a:r>
                      <a:endParaRPr lang="es-CO" sz="1400" b="1" i="0" u="none" strike="noStrike" dirty="0">
                        <a:solidFill>
                          <a:srgbClr val="000000"/>
                        </a:solidFill>
                        <a:effectLst/>
                        <a:latin typeface="Arial" panose="020B0604020202020204" pitchFamily="34" charset="0"/>
                      </a:endParaRPr>
                    </a:p>
                  </a:txBody>
                  <a:tcPr marL="8122" marR="8122" marT="8122" marB="0" anchor="ctr"/>
                </a:tc>
                <a:tc>
                  <a:txBody>
                    <a:bodyPr/>
                    <a:lstStyle/>
                    <a:p>
                      <a:pPr algn="ctr" fontAlgn="ctr"/>
                      <a:r>
                        <a:rPr lang="es-CO" sz="1400" u="none" strike="noStrike" dirty="0">
                          <a:effectLst/>
                        </a:rPr>
                        <a:t>% GLOSA 2016</a:t>
                      </a:r>
                      <a:endParaRPr lang="es-CO" sz="1400" b="1" i="0" u="none" strike="noStrike" dirty="0">
                        <a:solidFill>
                          <a:srgbClr val="000000"/>
                        </a:solidFill>
                        <a:effectLst/>
                        <a:latin typeface="Arial" panose="020B0604020202020204" pitchFamily="34" charset="0"/>
                      </a:endParaRPr>
                    </a:p>
                  </a:txBody>
                  <a:tcPr marL="8122" marR="8122" marT="8122" marB="0" anchor="ctr"/>
                </a:tc>
                <a:tc>
                  <a:txBody>
                    <a:bodyPr/>
                    <a:lstStyle/>
                    <a:p>
                      <a:pPr algn="ctr" fontAlgn="ctr"/>
                      <a:r>
                        <a:rPr lang="es-CO" sz="1400" u="none" strike="noStrike" dirty="0">
                          <a:effectLst/>
                        </a:rPr>
                        <a:t>% GLOSA 2017</a:t>
                      </a:r>
                      <a:endParaRPr lang="es-CO" sz="1400" b="1" i="0" u="none" strike="noStrike" dirty="0">
                        <a:solidFill>
                          <a:srgbClr val="000000"/>
                        </a:solidFill>
                        <a:effectLst/>
                        <a:latin typeface="Arial" panose="020B0604020202020204" pitchFamily="34" charset="0"/>
                      </a:endParaRPr>
                    </a:p>
                  </a:txBody>
                  <a:tcPr marL="8122" marR="8122" marT="8122" marB="0" anchor="ctr"/>
                </a:tc>
                <a:tc>
                  <a:txBody>
                    <a:bodyPr/>
                    <a:lstStyle/>
                    <a:p>
                      <a:pPr algn="ctr" fontAlgn="ctr"/>
                      <a:r>
                        <a:rPr lang="es-CO" sz="1400" u="none" strike="noStrike" dirty="0">
                          <a:effectLst/>
                        </a:rPr>
                        <a:t>% OBJECIÓN 2016</a:t>
                      </a:r>
                      <a:endParaRPr lang="es-CO" sz="1400" b="1" i="0" u="none" strike="noStrike" dirty="0">
                        <a:solidFill>
                          <a:srgbClr val="000000"/>
                        </a:solidFill>
                        <a:effectLst/>
                        <a:latin typeface="Arial" panose="020B0604020202020204" pitchFamily="34" charset="0"/>
                      </a:endParaRPr>
                    </a:p>
                  </a:txBody>
                  <a:tcPr marL="8122" marR="8122" marT="8122" marB="0" anchor="ctr"/>
                </a:tc>
                <a:tc>
                  <a:txBody>
                    <a:bodyPr/>
                    <a:lstStyle/>
                    <a:p>
                      <a:pPr algn="ctr" fontAlgn="ctr"/>
                      <a:r>
                        <a:rPr lang="es-CO" sz="1400" u="none" strike="noStrike" dirty="0">
                          <a:effectLst/>
                        </a:rPr>
                        <a:t>% OBJECIÓN 2017</a:t>
                      </a:r>
                      <a:endParaRPr lang="es-CO" sz="1400" b="1" i="0" u="none" strike="noStrike" dirty="0">
                        <a:solidFill>
                          <a:srgbClr val="000000"/>
                        </a:solidFill>
                        <a:effectLst/>
                        <a:latin typeface="Arial" panose="020B0604020202020204" pitchFamily="34" charset="0"/>
                      </a:endParaRPr>
                    </a:p>
                  </a:txBody>
                  <a:tcPr marL="8122" marR="8122" marT="8122" marB="0" anchor="ctr"/>
                </a:tc>
                <a:extLst>
                  <a:ext uri="{0D108BD9-81ED-4DB2-BD59-A6C34878D82A}">
                    <a16:rowId xmlns:a16="http://schemas.microsoft.com/office/drawing/2014/main" val="4294628982"/>
                  </a:ext>
                </a:extLst>
              </a:tr>
              <a:tr h="595557">
                <a:tc>
                  <a:txBody>
                    <a:bodyPr/>
                    <a:lstStyle/>
                    <a:p>
                      <a:pPr algn="l" fontAlgn="b"/>
                      <a:r>
                        <a:rPr lang="es-CO" sz="1400" u="none" strike="noStrike">
                          <a:effectLst/>
                        </a:rPr>
                        <a:t>Régimen Contributivo</a:t>
                      </a:r>
                      <a:endParaRPr lang="es-CO" sz="1400" b="0" i="0" u="none" strike="noStrike">
                        <a:solidFill>
                          <a:srgbClr val="000000"/>
                        </a:solidFill>
                        <a:effectLst/>
                        <a:latin typeface="Arial" panose="020B0604020202020204" pitchFamily="34" charset="0"/>
                      </a:endParaRPr>
                    </a:p>
                  </a:txBody>
                  <a:tcPr marL="8122" marR="8122" marT="8122" marB="0" anchor="b"/>
                </a:tc>
                <a:tc>
                  <a:txBody>
                    <a:bodyPr/>
                    <a:lstStyle/>
                    <a:p>
                      <a:pPr algn="r" fontAlgn="b"/>
                      <a:r>
                        <a:rPr lang="es-CO" sz="1400" u="none" strike="noStrike">
                          <a:effectLst/>
                        </a:rPr>
                        <a:t>3.356.838.096</a:t>
                      </a:r>
                      <a:endParaRPr lang="es-CO" sz="1400" b="0" i="0" u="none" strike="noStrike">
                        <a:solidFill>
                          <a:srgbClr val="000000"/>
                        </a:solidFill>
                        <a:effectLst/>
                        <a:latin typeface="Arial" panose="020B0604020202020204" pitchFamily="34" charset="0"/>
                      </a:endParaRPr>
                    </a:p>
                  </a:txBody>
                  <a:tcPr marL="8122" marR="8122" marT="8122" marB="0" anchor="b"/>
                </a:tc>
                <a:tc>
                  <a:txBody>
                    <a:bodyPr/>
                    <a:lstStyle/>
                    <a:p>
                      <a:pPr algn="r" fontAlgn="b"/>
                      <a:r>
                        <a:rPr lang="es-CO" sz="1400" u="none" strike="noStrike" dirty="0">
                          <a:effectLst/>
                        </a:rPr>
                        <a:t>3.363.630.633</a:t>
                      </a:r>
                      <a:endParaRPr lang="es-CO" sz="1400" b="0" i="0" u="none" strike="noStrike" dirty="0">
                        <a:solidFill>
                          <a:srgbClr val="000000"/>
                        </a:solidFill>
                        <a:effectLst/>
                        <a:latin typeface="Arial" panose="020B0604020202020204" pitchFamily="34" charset="0"/>
                      </a:endParaRPr>
                    </a:p>
                  </a:txBody>
                  <a:tcPr marL="8122" marR="8122" marT="8122" marB="0" anchor="b"/>
                </a:tc>
                <a:tc>
                  <a:txBody>
                    <a:bodyPr/>
                    <a:lstStyle/>
                    <a:p>
                      <a:pPr algn="r" fontAlgn="b"/>
                      <a:r>
                        <a:rPr lang="es-CO" sz="1400" u="none" strike="noStrike" dirty="0">
                          <a:effectLst/>
                        </a:rPr>
                        <a:t>17.403.546</a:t>
                      </a:r>
                      <a:endParaRPr lang="es-CO" sz="1400" b="0" i="0" u="none" strike="noStrike" dirty="0">
                        <a:solidFill>
                          <a:srgbClr val="000000"/>
                        </a:solidFill>
                        <a:effectLst/>
                        <a:latin typeface="Arial" panose="020B0604020202020204" pitchFamily="34" charset="0"/>
                      </a:endParaRPr>
                    </a:p>
                  </a:txBody>
                  <a:tcPr marL="8122" marR="8122" marT="8122" marB="0" anchor="b"/>
                </a:tc>
                <a:tc>
                  <a:txBody>
                    <a:bodyPr/>
                    <a:lstStyle/>
                    <a:p>
                      <a:pPr algn="r" fontAlgn="b"/>
                      <a:r>
                        <a:rPr lang="es-CO" sz="1400" u="none" strike="noStrike" kern="1200" dirty="0">
                          <a:solidFill>
                            <a:schemeClr val="dk1"/>
                          </a:solidFill>
                          <a:effectLst/>
                          <a:latin typeface="+mn-lt"/>
                          <a:ea typeface="+mn-ea"/>
                          <a:cs typeface="+mn-cs"/>
                        </a:rPr>
                        <a:t>3.503.707</a:t>
                      </a:r>
                    </a:p>
                  </a:txBody>
                  <a:tcPr marL="9525" marR="9525" marT="9525" marB="0" anchor="b"/>
                </a:tc>
                <a:tc>
                  <a:txBody>
                    <a:bodyPr/>
                    <a:lstStyle/>
                    <a:p>
                      <a:pPr algn="r" fontAlgn="b"/>
                      <a:r>
                        <a:rPr lang="es-CO" sz="1400" u="none" strike="noStrike" dirty="0">
                          <a:effectLst/>
                        </a:rPr>
                        <a:t>304.266.717</a:t>
                      </a:r>
                      <a:endParaRPr lang="es-CO" sz="1400" b="0" i="0" u="none" strike="noStrike" dirty="0">
                        <a:solidFill>
                          <a:srgbClr val="000000"/>
                        </a:solidFill>
                        <a:effectLst/>
                        <a:latin typeface="Arial" panose="020B0604020202020204" pitchFamily="34" charset="0"/>
                      </a:endParaRPr>
                    </a:p>
                  </a:txBody>
                  <a:tcPr marL="8122" marR="8122" marT="8122" marB="0" anchor="b"/>
                </a:tc>
                <a:tc>
                  <a:txBody>
                    <a:bodyPr/>
                    <a:lstStyle/>
                    <a:p>
                      <a:pPr algn="r" fontAlgn="b"/>
                      <a:r>
                        <a:rPr lang="es-CO" sz="1400" u="none" strike="noStrike" kern="1200" dirty="0">
                          <a:solidFill>
                            <a:schemeClr val="dk1"/>
                          </a:solidFill>
                          <a:effectLst/>
                          <a:latin typeface="+mn-lt"/>
                          <a:ea typeface="+mn-ea"/>
                          <a:cs typeface="+mn-cs"/>
                        </a:rPr>
                        <a:t>169.855.749</a:t>
                      </a:r>
                    </a:p>
                  </a:txBody>
                  <a:tcPr marL="9525" marR="9525" marT="9525" marB="0" anchor="b"/>
                </a:tc>
                <a:tc>
                  <a:txBody>
                    <a:bodyPr/>
                    <a:lstStyle/>
                    <a:p>
                      <a:pPr algn="ctr" fontAlgn="ctr"/>
                      <a:r>
                        <a:rPr lang="es-CO" sz="1400" u="none" strike="noStrike" dirty="0">
                          <a:effectLst/>
                        </a:rPr>
                        <a:t>1%</a:t>
                      </a:r>
                      <a:endParaRPr lang="es-CO" sz="1400" b="0" i="0" u="none" strike="noStrike" dirty="0">
                        <a:solidFill>
                          <a:srgbClr val="000000"/>
                        </a:solidFill>
                        <a:effectLst/>
                        <a:latin typeface="Arial" panose="020B0604020202020204" pitchFamily="34" charset="0"/>
                      </a:endParaRPr>
                    </a:p>
                  </a:txBody>
                  <a:tcPr marL="8122" marR="8122" marT="8122" marB="0" anchor="ctr"/>
                </a:tc>
                <a:tc>
                  <a:txBody>
                    <a:bodyPr/>
                    <a:lstStyle/>
                    <a:p>
                      <a:pPr algn="ctr" fontAlgn="ctr"/>
                      <a:r>
                        <a:rPr lang="es-CO" sz="1400" u="none" strike="noStrike" dirty="0">
                          <a:effectLst/>
                        </a:rPr>
                        <a:t>1%</a:t>
                      </a:r>
                      <a:endParaRPr lang="es-CO" sz="1400" b="0" i="0" u="none" strike="noStrike" dirty="0">
                        <a:solidFill>
                          <a:srgbClr val="000000"/>
                        </a:solidFill>
                        <a:effectLst/>
                        <a:latin typeface="Arial" panose="020B0604020202020204" pitchFamily="34" charset="0"/>
                      </a:endParaRPr>
                    </a:p>
                  </a:txBody>
                  <a:tcPr marL="8122" marR="8122" marT="8122" marB="0" anchor="ctr"/>
                </a:tc>
                <a:tc>
                  <a:txBody>
                    <a:bodyPr/>
                    <a:lstStyle/>
                    <a:p>
                      <a:pPr algn="ctr" fontAlgn="ctr"/>
                      <a:r>
                        <a:rPr lang="es-CO" sz="1400" u="none" strike="noStrike">
                          <a:effectLst/>
                        </a:rPr>
                        <a:t>9%</a:t>
                      </a:r>
                      <a:endParaRPr lang="es-CO" sz="1400" b="0" i="0" u="none" strike="noStrike">
                        <a:solidFill>
                          <a:srgbClr val="000000"/>
                        </a:solidFill>
                        <a:effectLst/>
                        <a:latin typeface="Arial" panose="020B0604020202020204" pitchFamily="34" charset="0"/>
                      </a:endParaRPr>
                    </a:p>
                  </a:txBody>
                  <a:tcPr marL="8122" marR="8122" marT="8122" marB="0" anchor="ctr"/>
                </a:tc>
                <a:tc>
                  <a:txBody>
                    <a:bodyPr/>
                    <a:lstStyle/>
                    <a:p>
                      <a:pPr algn="ctr" fontAlgn="ctr"/>
                      <a:r>
                        <a:rPr lang="es-CO" sz="1400" u="none" strike="noStrike">
                          <a:effectLst/>
                        </a:rPr>
                        <a:t>9%</a:t>
                      </a:r>
                      <a:endParaRPr lang="es-CO" sz="1400" b="0" i="0" u="none" strike="noStrike">
                        <a:solidFill>
                          <a:srgbClr val="000000"/>
                        </a:solidFill>
                        <a:effectLst/>
                        <a:latin typeface="Arial" panose="020B0604020202020204" pitchFamily="34" charset="0"/>
                      </a:endParaRPr>
                    </a:p>
                  </a:txBody>
                  <a:tcPr marL="8122" marR="8122" marT="8122" marB="0" anchor="ctr"/>
                </a:tc>
                <a:extLst>
                  <a:ext uri="{0D108BD9-81ED-4DB2-BD59-A6C34878D82A}">
                    <a16:rowId xmlns:a16="http://schemas.microsoft.com/office/drawing/2014/main" val="1489816708"/>
                  </a:ext>
                </a:extLst>
              </a:tr>
              <a:tr h="595557">
                <a:tc>
                  <a:txBody>
                    <a:bodyPr/>
                    <a:lstStyle/>
                    <a:p>
                      <a:pPr algn="l" fontAlgn="b"/>
                      <a:r>
                        <a:rPr lang="es-CO" sz="1400" u="none" strike="noStrike">
                          <a:effectLst/>
                        </a:rPr>
                        <a:t>Régimen Subsidiado</a:t>
                      </a:r>
                      <a:endParaRPr lang="es-CO" sz="1400" b="0" i="0" u="none" strike="noStrike">
                        <a:solidFill>
                          <a:srgbClr val="000000"/>
                        </a:solidFill>
                        <a:effectLst/>
                        <a:latin typeface="Arial" panose="020B0604020202020204" pitchFamily="34" charset="0"/>
                      </a:endParaRPr>
                    </a:p>
                  </a:txBody>
                  <a:tcPr marL="8122" marR="8122" marT="8122" marB="0" anchor="b"/>
                </a:tc>
                <a:tc>
                  <a:txBody>
                    <a:bodyPr/>
                    <a:lstStyle/>
                    <a:p>
                      <a:pPr algn="r" fontAlgn="b"/>
                      <a:r>
                        <a:rPr lang="es-CO" sz="1400" u="none" strike="noStrike">
                          <a:effectLst/>
                        </a:rPr>
                        <a:t>14.637.214.041</a:t>
                      </a:r>
                      <a:endParaRPr lang="es-CO" sz="1400" b="0" i="0" u="none" strike="noStrike">
                        <a:solidFill>
                          <a:srgbClr val="000000"/>
                        </a:solidFill>
                        <a:effectLst/>
                        <a:latin typeface="Arial" panose="020B0604020202020204" pitchFamily="34" charset="0"/>
                      </a:endParaRPr>
                    </a:p>
                  </a:txBody>
                  <a:tcPr marL="8122" marR="8122" marT="8122" marB="0" anchor="b"/>
                </a:tc>
                <a:tc>
                  <a:txBody>
                    <a:bodyPr/>
                    <a:lstStyle/>
                    <a:p>
                      <a:pPr algn="r" fontAlgn="b"/>
                      <a:r>
                        <a:rPr lang="es-CO" sz="1400" u="none" strike="noStrike" dirty="0">
                          <a:effectLst/>
                        </a:rPr>
                        <a:t>14.626.205.646</a:t>
                      </a:r>
                      <a:endParaRPr lang="es-CO" sz="1400" b="0" i="0" u="none" strike="noStrike" dirty="0">
                        <a:solidFill>
                          <a:srgbClr val="000000"/>
                        </a:solidFill>
                        <a:effectLst/>
                        <a:latin typeface="Arial" panose="020B0604020202020204" pitchFamily="34" charset="0"/>
                      </a:endParaRPr>
                    </a:p>
                  </a:txBody>
                  <a:tcPr marL="8122" marR="8122" marT="8122" marB="0" anchor="b"/>
                </a:tc>
                <a:tc>
                  <a:txBody>
                    <a:bodyPr/>
                    <a:lstStyle/>
                    <a:p>
                      <a:pPr algn="r" fontAlgn="b"/>
                      <a:r>
                        <a:rPr lang="es-CO" sz="1400" u="none" strike="noStrike" dirty="0">
                          <a:effectLst/>
                        </a:rPr>
                        <a:t>75.006.106</a:t>
                      </a:r>
                      <a:endParaRPr lang="es-CO" sz="1400" b="0" i="0" u="none" strike="noStrike" dirty="0">
                        <a:solidFill>
                          <a:srgbClr val="000000"/>
                        </a:solidFill>
                        <a:effectLst/>
                        <a:latin typeface="Arial" panose="020B0604020202020204" pitchFamily="34" charset="0"/>
                      </a:endParaRPr>
                    </a:p>
                  </a:txBody>
                  <a:tcPr marL="8122" marR="8122" marT="8122" marB="0" anchor="b"/>
                </a:tc>
                <a:tc>
                  <a:txBody>
                    <a:bodyPr/>
                    <a:lstStyle/>
                    <a:p>
                      <a:pPr algn="r" fontAlgn="b"/>
                      <a:r>
                        <a:rPr lang="es-CO" sz="1400" u="none" strike="noStrike" kern="1200" dirty="0">
                          <a:solidFill>
                            <a:schemeClr val="dk1"/>
                          </a:solidFill>
                          <a:effectLst/>
                          <a:latin typeface="+mn-lt"/>
                          <a:ea typeface="+mn-ea"/>
                          <a:cs typeface="+mn-cs"/>
                        </a:rPr>
                        <a:t>85.157.734</a:t>
                      </a:r>
                    </a:p>
                  </a:txBody>
                  <a:tcPr marL="9525" marR="9525" marT="9525" marB="0" anchor="b"/>
                </a:tc>
                <a:tc>
                  <a:txBody>
                    <a:bodyPr/>
                    <a:lstStyle/>
                    <a:p>
                      <a:pPr algn="r" fontAlgn="b"/>
                      <a:r>
                        <a:rPr lang="es-CO" sz="1400" u="none" strike="noStrike">
                          <a:effectLst/>
                        </a:rPr>
                        <a:t>1.961.137.949</a:t>
                      </a:r>
                      <a:endParaRPr lang="es-CO" sz="1400" b="0" i="0" u="none" strike="noStrike">
                        <a:solidFill>
                          <a:srgbClr val="000000"/>
                        </a:solidFill>
                        <a:effectLst/>
                        <a:latin typeface="Arial" panose="020B0604020202020204" pitchFamily="34" charset="0"/>
                      </a:endParaRPr>
                    </a:p>
                  </a:txBody>
                  <a:tcPr marL="8122" marR="8122" marT="8122" marB="0" anchor="b"/>
                </a:tc>
                <a:tc>
                  <a:txBody>
                    <a:bodyPr/>
                    <a:lstStyle/>
                    <a:p>
                      <a:pPr algn="r" fontAlgn="b"/>
                      <a:r>
                        <a:rPr lang="es-CO" sz="1400" u="none" strike="noStrike" kern="1200" dirty="0">
                          <a:solidFill>
                            <a:schemeClr val="dk1"/>
                          </a:solidFill>
                          <a:effectLst/>
                          <a:latin typeface="+mn-lt"/>
                          <a:ea typeface="+mn-ea"/>
                          <a:cs typeface="+mn-cs"/>
                        </a:rPr>
                        <a:t>500.760.733</a:t>
                      </a:r>
                    </a:p>
                  </a:txBody>
                  <a:tcPr marL="9525" marR="9525" marT="9525" marB="0" anchor="b"/>
                </a:tc>
                <a:tc>
                  <a:txBody>
                    <a:bodyPr/>
                    <a:lstStyle/>
                    <a:p>
                      <a:pPr algn="ctr" fontAlgn="ctr"/>
                      <a:r>
                        <a:rPr lang="es-CO" sz="1400" u="none" strike="noStrike">
                          <a:effectLst/>
                        </a:rPr>
                        <a:t>1%</a:t>
                      </a:r>
                      <a:endParaRPr lang="es-CO" sz="1400" b="0" i="0" u="none" strike="noStrike">
                        <a:solidFill>
                          <a:srgbClr val="000000"/>
                        </a:solidFill>
                        <a:effectLst/>
                        <a:latin typeface="Arial" panose="020B0604020202020204" pitchFamily="34" charset="0"/>
                      </a:endParaRPr>
                    </a:p>
                  </a:txBody>
                  <a:tcPr marL="8122" marR="8122" marT="8122" marB="0" anchor="ctr"/>
                </a:tc>
                <a:tc>
                  <a:txBody>
                    <a:bodyPr/>
                    <a:lstStyle/>
                    <a:p>
                      <a:pPr algn="ctr" fontAlgn="ctr"/>
                      <a:r>
                        <a:rPr lang="es-CO" sz="1400" u="none" strike="noStrike">
                          <a:effectLst/>
                        </a:rPr>
                        <a:t>1%</a:t>
                      </a:r>
                      <a:endParaRPr lang="es-CO" sz="1400" b="0" i="0" u="none" strike="noStrike">
                        <a:solidFill>
                          <a:srgbClr val="000000"/>
                        </a:solidFill>
                        <a:effectLst/>
                        <a:latin typeface="Arial" panose="020B0604020202020204" pitchFamily="34" charset="0"/>
                      </a:endParaRPr>
                    </a:p>
                  </a:txBody>
                  <a:tcPr marL="8122" marR="8122" marT="8122" marB="0" anchor="ctr"/>
                </a:tc>
                <a:tc>
                  <a:txBody>
                    <a:bodyPr/>
                    <a:lstStyle/>
                    <a:p>
                      <a:pPr algn="ctr" fontAlgn="ctr"/>
                      <a:r>
                        <a:rPr lang="es-CO" sz="1400" u="none" strike="noStrike">
                          <a:effectLst/>
                        </a:rPr>
                        <a:t>13%</a:t>
                      </a:r>
                      <a:endParaRPr lang="es-CO" sz="1400" b="0" i="0" u="none" strike="noStrike">
                        <a:solidFill>
                          <a:srgbClr val="000000"/>
                        </a:solidFill>
                        <a:effectLst/>
                        <a:latin typeface="Arial" panose="020B0604020202020204" pitchFamily="34" charset="0"/>
                      </a:endParaRPr>
                    </a:p>
                  </a:txBody>
                  <a:tcPr marL="8122" marR="8122" marT="8122" marB="0" anchor="ctr"/>
                </a:tc>
                <a:tc>
                  <a:txBody>
                    <a:bodyPr/>
                    <a:lstStyle/>
                    <a:p>
                      <a:pPr algn="ctr" fontAlgn="ctr"/>
                      <a:r>
                        <a:rPr lang="es-CO" sz="1400" u="none" strike="noStrike">
                          <a:effectLst/>
                        </a:rPr>
                        <a:t>7%</a:t>
                      </a:r>
                      <a:endParaRPr lang="es-CO" sz="1400" b="0" i="0" u="none" strike="noStrike">
                        <a:solidFill>
                          <a:srgbClr val="000000"/>
                        </a:solidFill>
                        <a:effectLst/>
                        <a:latin typeface="Arial" panose="020B0604020202020204" pitchFamily="34" charset="0"/>
                      </a:endParaRPr>
                    </a:p>
                  </a:txBody>
                  <a:tcPr marL="8122" marR="8122" marT="8122" marB="0" anchor="ctr"/>
                </a:tc>
                <a:extLst>
                  <a:ext uri="{0D108BD9-81ED-4DB2-BD59-A6C34878D82A}">
                    <a16:rowId xmlns:a16="http://schemas.microsoft.com/office/drawing/2014/main" val="3572768093"/>
                  </a:ext>
                </a:extLst>
              </a:tr>
              <a:tr h="664567">
                <a:tc>
                  <a:txBody>
                    <a:bodyPr/>
                    <a:lstStyle/>
                    <a:p>
                      <a:pPr algn="l" fontAlgn="b"/>
                      <a:r>
                        <a:rPr lang="es-CO" sz="1400" u="none" strike="noStrike">
                          <a:effectLst/>
                        </a:rPr>
                        <a:t>Población Pobre en lo No Cubierto con Subsidios a la Demanda</a:t>
                      </a:r>
                      <a:endParaRPr lang="es-CO" sz="1400" b="0" i="0" u="none" strike="noStrike">
                        <a:solidFill>
                          <a:srgbClr val="000000"/>
                        </a:solidFill>
                        <a:effectLst/>
                        <a:latin typeface="Arial" panose="020B0604020202020204" pitchFamily="34" charset="0"/>
                      </a:endParaRPr>
                    </a:p>
                  </a:txBody>
                  <a:tcPr marL="8122" marR="8122" marT="8122" marB="0" anchor="b"/>
                </a:tc>
                <a:tc>
                  <a:txBody>
                    <a:bodyPr/>
                    <a:lstStyle/>
                    <a:p>
                      <a:pPr algn="r" fontAlgn="b"/>
                      <a:r>
                        <a:rPr lang="es-CO" sz="1400" u="none" strike="noStrike">
                          <a:effectLst/>
                        </a:rPr>
                        <a:t>927.909.843</a:t>
                      </a:r>
                      <a:endParaRPr lang="es-CO" sz="1400" b="0" i="0" u="none" strike="noStrike">
                        <a:solidFill>
                          <a:srgbClr val="000000"/>
                        </a:solidFill>
                        <a:effectLst/>
                        <a:latin typeface="Arial" panose="020B0604020202020204" pitchFamily="34" charset="0"/>
                      </a:endParaRPr>
                    </a:p>
                  </a:txBody>
                  <a:tcPr marL="8122" marR="8122" marT="8122" marB="0" anchor="b"/>
                </a:tc>
                <a:tc>
                  <a:txBody>
                    <a:bodyPr/>
                    <a:lstStyle/>
                    <a:p>
                      <a:pPr algn="r" fontAlgn="b"/>
                      <a:r>
                        <a:rPr lang="es-CO" sz="1400" u="none" strike="noStrike">
                          <a:effectLst/>
                        </a:rPr>
                        <a:t>614.313.913</a:t>
                      </a:r>
                      <a:endParaRPr lang="es-CO" sz="1400" b="0" i="0" u="none" strike="noStrike">
                        <a:solidFill>
                          <a:srgbClr val="000000"/>
                        </a:solidFill>
                        <a:effectLst/>
                        <a:latin typeface="Arial" panose="020B0604020202020204" pitchFamily="34" charset="0"/>
                      </a:endParaRPr>
                    </a:p>
                  </a:txBody>
                  <a:tcPr marL="8122" marR="8122" marT="8122" marB="0" anchor="b"/>
                </a:tc>
                <a:tc>
                  <a:txBody>
                    <a:bodyPr/>
                    <a:lstStyle/>
                    <a:p>
                      <a:pPr algn="r" fontAlgn="b"/>
                      <a:r>
                        <a:rPr lang="es-CO" sz="1400" u="none" strike="noStrike" dirty="0">
                          <a:effectLst/>
                        </a:rPr>
                        <a:t>6.332.844</a:t>
                      </a:r>
                      <a:endParaRPr lang="es-CO" sz="1400" b="0" i="0" u="none" strike="noStrike" dirty="0">
                        <a:solidFill>
                          <a:srgbClr val="000000"/>
                        </a:solidFill>
                        <a:effectLst/>
                        <a:latin typeface="Arial" panose="020B0604020202020204" pitchFamily="34" charset="0"/>
                      </a:endParaRPr>
                    </a:p>
                  </a:txBody>
                  <a:tcPr marL="8122" marR="8122" marT="8122" marB="0" anchor="b"/>
                </a:tc>
                <a:tc>
                  <a:txBody>
                    <a:bodyPr/>
                    <a:lstStyle/>
                    <a:p>
                      <a:pPr algn="r" fontAlgn="b"/>
                      <a:r>
                        <a:rPr lang="es-CO" sz="1400" u="none" strike="noStrike" kern="1200" dirty="0">
                          <a:solidFill>
                            <a:schemeClr val="dk1"/>
                          </a:solidFill>
                          <a:effectLst/>
                          <a:latin typeface="+mn-lt"/>
                          <a:ea typeface="+mn-ea"/>
                          <a:cs typeface="+mn-cs"/>
                        </a:rPr>
                        <a:t>500.000</a:t>
                      </a:r>
                    </a:p>
                  </a:txBody>
                  <a:tcPr marL="9525" marR="9525" marT="9525" marB="0" anchor="b"/>
                </a:tc>
                <a:tc>
                  <a:txBody>
                    <a:bodyPr/>
                    <a:lstStyle/>
                    <a:p>
                      <a:pPr algn="r" fontAlgn="b"/>
                      <a:r>
                        <a:rPr lang="es-CO" sz="1400" u="none" strike="noStrike" dirty="0">
                          <a:effectLst/>
                        </a:rPr>
                        <a:t>128.115.196</a:t>
                      </a:r>
                      <a:endParaRPr lang="es-CO" sz="1400" b="0" i="0" u="none" strike="noStrike" dirty="0">
                        <a:solidFill>
                          <a:srgbClr val="000000"/>
                        </a:solidFill>
                        <a:effectLst/>
                        <a:latin typeface="Arial" panose="020B0604020202020204" pitchFamily="34" charset="0"/>
                      </a:endParaRPr>
                    </a:p>
                  </a:txBody>
                  <a:tcPr marL="8122" marR="8122" marT="8122" marB="0" anchor="b"/>
                </a:tc>
                <a:tc>
                  <a:txBody>
                    <a:bodyPr/>
                    <a:lstStyle/>
                    <a:p>
                      <a:pPr algn="r" fontAlgn="b"/>
                      <a:r>
                        <a:rPr lang="es-CO" sz="1400" u="none" strike="noStrike" kern="1200" dirty="0">
                          <a:solidFill>
                            <a:schemeClr val="dk1"/>
                          </a:solidFill>
                          <a:effectLst/>
                          <a:latin typeface="+mn-lt"/>
                          <a:ea typeface="+mn-ea"/>
                          <a:cs typeface="+mn-cs"/>
                        </a:rPr>
                        <a:t>32.129.479</a:t>
                      </a:r>
                    </a:p>
                  </a:txBody>
                  <a:tcPr marL="9525" marR="9525" marT="9525" marB="0" anchor="b"/>
                </a:tc>
                <a:tc>
                  <a:txBody>
                    <a:bodyPr/>
                    <a:lstStyle/>
                    <a:p>
                      <a:pPr algn="ctr" fontAlgn="ctr"/>
                      <a:r>
                        <a:rPr lang="es-CO" sz="1400" u="none" strike="noStrike">
                          <a:effectLst/>
                        </a:rPr>
                        <a:t>1%</a:t>
                      </a:r>
                      <a:endParaRPr lang="es-CO" sz="1400" b="0" i="0" u="none" strike="noStrike">
                        <a:solidFill>
                          <a:srgbClr val="000000"/>
                        </a:solidFill>
                        <a:effectLst/>
                        <a:latin typeface="Arial" panose="020B0604020202020204" pitchFamily="34" charset="0"/>
                      </a:endParaRPr>
                    </a:p>
                  </a:txBody>
                  <a:tcPr marL="8122" marR="8122" marT="8122" marB="0" anchor="ctr"/>
                </a:tc>
                <a:tc>
                  <a:txBody>
                    <a:bodyPr/>
                    <a:lstStyle/>
                    <a:p>
                      <a:pPr algn="ctr" fontAlgn="ctr"/>
                      <a:r>
                        <a:rPr lang="es-CO" sz="1400" u="none" strike="noStrike">
                          <a:effectLst/>
                        </a:rPr>
                        <a:t>0,3%</a:t>
                      </a:r>
                      <a:endParaRPr lang="es-CO" sz="1400" b="0" i="0" u="none" strike="noStrike">
                        <a:solidFill>
                          <a:srgbClr val="000000"/>
                        </a:solidFill>
                        <a:effectLst/>
                        <a:latin typeface="Arial" panose="020B0604020202020204" pitchFamily="34" charset="0"/>
                      </a:endParaRPr>
                    </a:p>
                  </a:txBody>
                  <a:tcPr marL="8122" marR="8122" marT="8122" marB="0" anchor="ctr"/>
                </a:tc>
                <a:tc>
                  <a:txBody>
                    <a:bodyPr/>
                    <a:lstStyle/>
                    <a:p>
                      <a:pPr algn="ctr" fontAlgn="ctr"/>
                      <a:r>
                        <a:rPr lang="es-CO" sz="1400" u="none" strike="noStrike">
                          <a:effectLst/>
                        </a:rPr>
                        <a:t>14%</a:t>
                      </a:r>
                      <a:endParaRPr lang="es-CO" sz="1400" b="0" i="0" u="none" strike="noStrike">
                        <a:solidFill>
                          <a:srgbClr val="000000"/>
                        </a:solidFill>
                        <a:effectLst/>
                        <a:latin typeface="Arial" panose="020B0604020202020204" pitchFamily="34" charset="0"/>
                      </a:endParaRPr>
                    </a:p>
                  </a:txBody>
                  <a:tcPr marL="8122" marR="8122" marT="8122" marB="0" anchor="ctr"/>
                </a:tc>
                <a:tc>
                  <a:txBody>
                    <a:bodyPr/>
                    <a:lstStyle/>
                    <a:p>
                      <a:pPr algn="ctr" fontAlgn="ctr"/>
                      <a:r>
                        <a:rPr lang="es-CO" sz="1400" u="none" strike="noStrike">
                          <a:effectLst/>
                        </a:rPr>
                        <a:t>1%</a:t>
                      </a:r>
                      <a:endParaRPr lang="es-CO" sz="1400" b="0" i="0" u="none" strike="noStrike">
                        <a:solidFill>
                          <a:srgbClr val="000000"/>
                        </a:solidFill>
                        <a:effectLst/>
                        <a:latin typeface="Arial" panose="020B0604020202020204" pitchFamily="34" charset="0"/>
                      </a:endParaRPr>
                    </a:p>
                  </a:txBody>
                  <a:tcPr marL="8122" marR="8122" marT="8122" marB="0" anchor="ctr"/>
                </a:tc>
                <a:extLst>
                  <a:ext uri="{0D108BD9-81ED-4DB2-BD59-A6C34878D82A}">
                    <a16:rowId xmlns:a16="http://schemas.microsoft.com/office/drawing/2014/main" val="3058615833"/>
                  </a:ext>
                </a:extLst>
              </a:tr>
              <a:tr h="664567">
                <a:tc>
                  <a:txBody>
                    <a:bodyPr/>
                    <a:lstStyle/>
                    <a:p>
                      <a:pPr algn="l" fontAlgn="b"/>
                      <a:r>
                        <a:rPr lang="es-CO" sz="1400" u="none" strike="noStrike">
                          <a:effectLst/>
                        </a:rPr>
                        <a:t>...Servicios y tecnologias sin cobertrua en el POS a los afiliados al Régimen Subsidiado</a:t>
                      </a:r>
                      <a:endParaRPr lang="es-CO" sz="1400" b="0" i="0" u="none" strike="noStrike">
                        <a:solidFill>
                          <a:srgbClr val="000000"/>
                        </a:solidFill>
                        <a:effectLst/>
                        <a:latin typeface="Arial" panose="020B0604020202020204" pitchFamily="34" charset="0"/>
                      </a:endParaRPr>
                    </a:p>
                  </a:txBody>
                  <a:tcPr marL="8122" marR="8122" marT="8122" marB="0" anchor="b"/>
                </a:tc>
                <a:tc>
                  <a:txBody>
                    <a:bodyPr/>
                    <a:lstStyle/>
                    <a:p>
                      <a:pPr algn="r" fontAlgn="b"/>
                      <a:r>
                        <a:rPr lang="es-CO" sz="1400" u="none" strike="noStrike">
                          <a:effectLst/>
                        </a:rPr>
                        <a:t>927.909.843</a:t>
                      </a:r>
                      <a:endParaRPr lang="es-CO" sz="1400" b="0" i="0" u="none" strike="noStrike">
                        <a:solidFill>
                          <a:srgbClr val="000000"/>
                        </a:solidFill>
                        <a:effectLst/>
                        <a:latin typeface="Arial" panose="020B0604020202020204" pitchFamily="34" charset="0"/>
                      </a:endParaRPr>
                    </a:p>
                  </a:txBody>
                  <a:tcPr marL="8122" marR="8122" marT="8122" marB="0" anchor="b"/>
                </a:tc>
                <a:tc>
                  <a:txBody>
                    <a:bodyPr/>
                    <a:lstStyle/>
                    <a:p>
                      <a:pPr algn="r" fontAlgn="b"/>
                      <a:r>
                        <a:rPr lang="es-CO" sz="1400" u="none" strike="noStrike">
                          <a:effectLst/>
                        </a:rPr>
                        <a:t>614.313.913</a:t>
                      </a:r>
                      <a:endParaRPr lang="es-CO" sz="1400" b="0" i="0" u="none" strike="noStrike">
                        <a:solidFill>
                          <a:srgbClr val="000000"/>
                        </a:solidFill>
                        <a:effectLst/>
                        <a:latin typeface="Arial" panose="020B0604020202020204" pitchFamily="34" charset="0"/>
                      </a:endParaRPr>
                    </a:p>
                  </a:txBody>
                  <a:tcPr marL="8122" marR="8122" marT="8122" marB="0" anchor="b"/>
                </a:tc>
                <a:tc>
                  <a:txBody>
                    <a:bodyPr/>
                    <a:lstStyle/>
                    <a:p>
                      <a:pPr algn="r" fontAlgn="b"/>
                      <a:r>
                        <a:rPr lang="es-CO" sz="1400" u="none" strike="noStrike">
                          <a:effectLst/>
                        </a:rPr>
                        <a:t>6.332.844</a:t>
                      </a:r>
                      <a:endParaRPr lang="es-CO" sz="1400" b="0" i="0" u="none" strike="noStrike">
                        <a:solidFill>
                          <a:srgbClr val="000000"/>
                        </a:solidFill>
                        <a:effectLst/>
                        <a:latin typeface="Arial" panose="020B0604020202020204" pitchFamily="34" charset="0"/>
                      </a:endParaRPr>
                    </a:p>
                  </a:txBody>
                  <a:tcPr marL="8122" marR="8122" marT="8122" marB="0" anchor="b"/>
                </a:tc>
                <a:tc>
                  <a:txBody>
                    <a:bodyPr/>
                    <a:lstStyle/>
                    <a:p>
                      <a:pPr algn="r" fontAlgn="b"/>
                      <a:r>
                        <a:rPr lang="es-CO" sz="1400" u="none" strike="noStrike" kern="1200" dirty="0">
                          <a:solidFill>
                            <a:schemeClr val="dk1"/>
                          </a:solidFill>
                          <a:effectLst/>
                          <a:latin typeface="+mn-lt"/>
                          <a:ea typeface="+mn-ea"/>
                          <a:cs typeface="+mn-cs"/>
                        </a:rPr>
                        <a:t>0</a:t>
                      </a:r>
                    </a:p>
                  </a:txBody>
                  <a:tcPr marL="9525" marR="9525" marT="9525" marB="0" anchor="b"/>
                </a:tc>
                <a:tc>
                  <a:txBody>
                    <a:bodyPr/>
                    <a:lstStyle/>
                    <a:p>
                      <a:pPr algn="r" fontAlgn="b"/>
                      <a:r>
                        <a:rPr lang="es-CO" sz="1400" u="none" strike="noStrike" dirty="0">
                          <a:effectLst/>
                        </a:rPr>
                        <a:t>128.115.196</a:t>
                      </a:r>
                      <a:endParaRPr lang="es-CO" sz="1400" b="0" i="0" u="none" strike="noStrike" dirty="0">
                        <a:solidFill>
                          <a:srgbClr val="000000"/>
                        </a:solidFill>
                        <a:effectLst/>
                        <a:latin typeface="Arial" panose="020B0604020202020204" pitchFamily="34" charset="0"/>
                      </a:endParaRPr>
                    </a:p>
                  </a:txBody>
                  <a:tcPr marL="8122" marR="8122" marT="8122" marB="0" anchor="b"/>
                </a:tc>
                <a:tc>
                  <a:txBody>
                    <a:bodyPr/>
                    <a:lstStyle/>
                    <a:p>
                      <a:pPr algn="r" fontAlgn="b"/>
                      <a:r>
                        <a:rPr lang="es-CO" sz="1400" u="none" strike="noStrike" kern="1200" dirty="0">
                          <a:solidFill>
                            <a:schemeClr val="dk1"/>
                          </a:solidFill>
                          <a:effectLst/>
                          <a:latin typeface="+mn-lt"/>
                          <a:ea typeface="+mn-ea"/>
                          <a:cs typeface="+mn-cs"/>
                        </a:rPr>
                        <a:t>0</a:t>
                      </a:r>
                    </a:p>
                  </a:txBody>
                  <a:tcPr marL="9525" marR="9525" marT="9525" marB="0" anchor="b"/>
                </a:tc>
                <a:tc>
                  <a:txBody>
                    <a:bodyPr/>
                    <a:lstStyle/>
                    <a:p>
                      <a:pPr algn="ctr" fontAlgn="ctr"/>
                      <a:r>
                        <a:rPr lang="es-CO" sz="1400" u="none" strike="noStrike">
                          <a:effectLst/>
                        </a:rPr>
                        <a:t>1%</a:t>
                      </a:r>
                      <a:endParaRPr lang="es-CO" sz="1400" b="0" i="0" u="none" strike="noStrike">
                        <a:solidFill>
                          <a:srgbClr val="000000"/>
                        </a:solidFill>
                        <a:effectLst/>
                        <a:latin typeface="Arial" panose="020B0604020202020204" pitchFamily="34" charset="0"/>
                      </a:endParaRPr>
                    </a:p>
                  </a:txBody>
                  <a:tcPr marL="8122" marR="8122" marT="8122" marB="0" anchor="ctr"/>
                </a:tc>
                <a:tc>
                  <a:txBody>
                    <a:bodyPr/>
                    <a:lstStyle/>
                    <a:p>
                      <a:pPr algn="ctr" fontAlgn="ctr"/>
                      <a:r>
                        <a:rPr lang="es-CO" sz="1400" u="none" strike="noStrike">
                          <a:effectLst/>
                        </a:rPr>
                        <a:t>0,3%</a:t>
                      </a:r>
                      <a:endParaRPr lang="es-CO" sz="1400" b="0" i="0" u="none" strike="noStrike">
                        <a:solidFill>
                          <a:srgbClr val="000000"/>
                        </a:solidFill>
                        <a:effectLst/>
                        <a:latin typeface="Arial" panose="020B0604020202020204" pitchFamily="34" charset="0"/>
                      </a:endParaRPr>
                    </a:p>
                  </a:txBody>
                  <a:tcPr marL="8122" marR="8122" marT="8122" marB="0" anchor="ctr"/>
                </a:tc>
                <a:tc>
                  <a:txBody>
                    <a:bodyPr/>
                    <a:lstStyle/>
                    <a:p>
                      <a:pPr algn="ctr" fontAlgn="ctr"/>
                      <a:r>
                        <a:rPr lang="es-CO" sz="1400" u="none" strike="noStrike">
                          <a:effectLst/>
                        </a:rPr>
                        <a:t>14%</a:t>
                      </a:r>
                      <a:endParaRPr lang="es-CO" sz="1400" b="0" i="0" u="none" strike="noStrike">
                        <a:solidFill>
                          <a:srgbClr val="000000"/>
                        </a:solidFill>
                        <a:effectLst/>
                        <a:latin typeface="Arial" panose="020B0604020202020204" pitchFamily="34" charset="0"/>
                      </a:endParaRPr>
                    </a:p>
                  </a:txBody>
                  <a:tcPr marL="8122" marR="8122" marT="8122" marB="0" anchor="ctr"/>
                </a:tc>
                <a:tc>
                  <a:txBody>
                    <a:bodyPr/>
                    <a:lstStyle/>
                    <a:p>
                      <a:pPr algn="ctr" fontAlgn="ctr"/>
                      <a:r>
                        <a:rPr lang="es-CO" sz="1400" u="none" strike="noStrike">
                          <a:effectLst/>
                        </a:rPr>
                        <a:t>1%</a:t>
                      </a:r>
                      <a:endParaRPr lang="es-CO" sz="1400" b="0" i="0" u="none" strike="noStrike">
                        <a:solidFill>
                          <a:srgbClr val="000000"/>
                        </a:solidFill>
                        <a:effectLst/>
                        <a:latin typeface="Arial" panose="020B0604020202020204" pitchFamily="34" charset="0"/>
                      </a:endParaRPr>
                    </a:p>
                  </a:txBody>
                  <a:tcPr marL="8122" marR="8122" marT="8122" marB="0" anchor="ctr"/>
                </a:tc>
                <a:extLst>
                  <a:ext uri="{0D108BD9-81ED-4DB2-BD59-A6C34878D82A}">
                    <a16:rowId xmlns:a16="http://schemas.microsoft.com/office/drawing/2014/main" val="3068689399"/>
                  </a:ext>
                </a:extLst>
              </a:tr>
              <a:tr h="595557">
                <a:tc>
                  <a:txBody>
                    <a:bodyPr/>
                    <a:lstStyle/>
                    <a:p>
                      <a:pPr algn="l" fontAlgn="b"/>
                      <a:r>
                        <a:rPr lang="es-CO" sz="1400" u="none" strike="noStrike">
                          <a:effectLst/>
                        </a:rPr>
                        <a:t>SOAT (Diferentes a ECAT)</a:t>
                      </a:r>
                      <a:endParaRPr lang="es-CO" sz="1400" b="0" i="0" u="none" strike="noStrike">
                        <a:solidFill>
                          <a:srgbClr val="000000"/>
                        </a:solidFill>
                        <a:effectLst/>
                        <a:latin typeface="Arial" panose="020B0604020202020204" pitchFamily="34" charset="0"/>
                      </a:endParaRPr>
                    </a:p>
                  </a:txBody>
                  <a:tcPr marL="8122" marR="8122" marT="8122" marB="0" anchor="b"/>
                </a:tc>
                <a:tc>
                  <a:txBody>
                    <a:bodyPr/>
                    <a:lstStyle/>
                    <a:p>
                      <a:pPr algn="r" fontAlgn="b"/>
                      <a:r>
                        <a:rPr lang="es-CO" sz="1400" u="none" strike="noStrike">
                          <a:effectLst/>
                        </a:rPr>
                        <a:t>555.476.205</a:t>
                      </a:r>
                      <a:endParaRPr lang="es-CO" sz="1400" b="0" i="0" u="none" strike="noStrike">
                        <a:solidFill>
                          <a:srgbClr val="000000"/>
                        </a:solidFill>
                        <a:effectLst/>
                        <a:latin typeface="Arial" panose="020B0604020202020204" pitchFamily="34" charset="0"/>
                      </a:endParaRPr>
                    </a:p>
                  </a:txBody>
                  <a:tcPr marL="8122" marR="8122" marT="8122" marB="0" anchor="b"/>
                </a:tc>
                <a:tc>
                  <a:txBody>
                    <a:bodyPr/>
                    <a:lstStyle/>
                    <a:p>
                      <a:pPr algn="r" fontAlgn="b"/>
                      <a:r>
                        <a:rPr lang="es-CO" sz="1400" u="none" strike="noStrike">
                          <a:effectLst/>
                        </a:rPr>
                        <a:t>652.119.424</a:t>
                      </a:r>
                      <a:endParaRPr lang="es-CO" sz="1400" b="0" i="0" u="none" strike="noStrike">
                        <a:solidFill>
                          <a:srgbClr val="000000"/>
                        </a:solidFill>
                        <a:effectLst/>
                        <a:latin typeface="Arial" panose="020B0604020202020204" pitchFamily="34" charset="0"/>
                      </a:endParaRPr>
                    </a:p>
                  </a:txBody>
                  <a:tcPr marL="8122" marR="8122" marT="8122" marB="0" anchor="b"/>
                </a:tc>
                <a:tc>
                  <a:txBody>
                    <a:bodyPr/>
                    <a:lstStyle/>
                    <a:p>
                      <a:pPr algn="r" fontAlgn="b"/>
                      <a:r>
                        <a:rPr lang="es-CO" sz="1400" u="none" strike="noStrike">
                          <a:effectLst/>
                        </a:rPr>
                        <a:t>18.162.071</a:t>
                      </a:r>
                      <a:endParaRPr lang="es-CO" sz="1400" b="0" i="0" u="none" strike="noStrike">
                        <a:solidFill>
                          <a:srgbClr val="000000"/>
                        </a:solidFill>
                        <a:effectLst/>
                        <a:latin typeface="Arial" panose="020B0604020202020204" pitchFamily="34" charset="0"/>
                      </a:endParaRPr>
                    </a:p>
                  </a:txBody>
                  <a:tcPr marL="8122" marR="8122" marT="8122"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CO" sz="1400" u="none" strike="noStrike" kern="1200" dirty="0">
                          <a:solidFill>
                            <a:schemeClr val="dk1"/>
                          </a:solidFill>
                          <a:effectLst/>
                          <a:latin typeface="+mn-lt"/>
                          <a:ea typeface="+mn-ea"/>
                          <a:cs typeface="+mn-cs"/>
                        </a:rPr>
                        <a:t>25.489.154</a:t>
                      </a:r>
                    </a:p>
                    <a:p>
                      <a:pPr algn="r" fontAlgn="b"/>
                      <a:endParaRPr lang="es-CO" sz="1400" u="none" strike="noStrike" kern="1200" dirty="0">
                        <a:solidFill>
                          <a:schemeClr val="dk1"/>
                        </a:solidFill>
                        <a:effectLst/>
                        <a:latin typeface="+mn-lt"/>
                        <a:ea typeface="+mn-ea"/>
                        <a:cs typeface="+mn-cs"/>
                      </a:endParaRPr>
                    </a:p>
                  </a:txBody>
                  <a:tcPr marL="9525" marR="9525" marT="9525" marB="0" anchor="b"/>
                </a:tc>
                <a:tc>
                  <a:txBody>
                    <a:bodyPr/>
                    <a:lstStyle/>
                    <a:p>
                      <a:pPr algn="r" fontAlgn="b"/>
                      <a:r>
                        <a:rPr lang="es-CO" sz="1400" u="none" strike="noStrike">
                          <a:effectLst/>
                        </a:rPr>
                        <a:t>247.761.991</a:t>
                      </a:r>
                      <a:endParaRPr lang="es-CO" sz="1400" b="0" i="0" u="none" strike="noStrike">
                        <a:solidFill>
                          <a:srgbClr val="000000"/>
                        </a:solidFill>
                        <a:effectLst/>
                        <a:latin typeface="Arial" panose="020B0604020202020204" pitchFamily="34" charset="0"/>
                      </a:endParaRPr>
                    </a:p>
                  </a:txBody>
                  <a:tcPr marL="8122" marR="8122" marT="8122" marB="0" anchor="b"/>
                </a:tc>
                <a:tc>
                  <a:txBody>
                    <a:bodyPr/>
                    <a:lstStyle/>
                    <a:p>
                      <a:pPr algn="r" fontAlgn="b"/>
                      <a:r>
                        <a:rPr lang="es-CO" sz="1400" u="none" strike="noStrike" kern="1200" dirty="0">
                          <a:solidFill>
                            <a:schemeClr val="dk1"/>
                          </a:solidFill>
                          <a:effectLst/>
                          <a:latin typeface="+mn-lt"/>
                          <a:ea typeface="+mn-ea"/>
                          <a:cs typeface="+mn-cs"/>
                        </a:rPr>
                        <a:t>63.484.695</a:t>
                      </a:r>
                    </a:p>
                  </a:txBody>
                  <a:tcPr marL="9525" marR="9525" marT="9525" marB="0" anchor="b"/>
                </a:tc>
                <a:tc>
                  <a:txBody>
                    <a:bodyPr/>
                    <a:lstStyle/>
                    <a:p>
                      <a:pPr algn="ctr" fontAlgn="ctr"/>
                      <a:r>
                        <a:rPr lang="es-CO" sz="1400" u="none" strike="noStrike">
                          <a:effectLst/>
                        </a:rPr>
                        <a:t>3%</a:t>
                      </a:r>
                      <a:endParaRPr lang="es-CO" sz="1400" b="0" i="0" u="none" strike="noStrike">
                        <a:solidFill>
                          <a:srgbClr val="000000"/>
                        </a:solidFill>
                        <a:effectLst/>
                        <a:latin typeface="Arial" panose="020B0604020202020204" pitchFamily="34" charset="0"/>
                      </a:endParaRPr>
                    </a:p>
                  </a:txBody>
                  <a:tcPr marL="8122" marR="8122" marT="8122" marB="0" anchor="ctr"/>
                </a:tc>
                <a:tc>
                  <a:txBody>
                    <a:bodyPr/>
                    <a:lstStyle/>
                    <a:p>
                      <a:pPr algn="ctr" fontAlgn="ctr"/>
                      <a:r>
                        <a:rPr lang="es-CO" sz="1400" u="none" strike="noStrike">
                          <a:effectLst/>
                        </a:rPr>
                        <a:t>2%</a:t>
                      </a:r>
                      <a:endParaRPr lang="es-CO" sz="1400" b="0" i="0" u="none" strike="noStrike">
                        <a:solidFill>
                          <a:srgbClr val="000000"/>
                        </a:solidFill>
                        <a:effectLst/>
                        <a:latin typeface="Arial" panose="020B0604020202020204" pitchFamily="34" charset="0"/>
                      </a:endParaRPr>
                    </a:p>
                  </a:txBody>
                  <a:tcPr marL="8122" marR="8122" marT="8122" marB="0" anchor="ctr"/>
                </a:tc>
                <a:tc>
                  <a:txBody>
                    <a:bodyPr/>
                    <a:lstStyle/>
                    <a:p>
                      <a:pPr algn="ctr" fontAlgn="ctr"/>
                      <a:r>
                        <a:rPr lang="es-CO" sz="1400" u="none" strike="noStrike">
                          <a:effectLst/>
                        </a:rPr>
                        <a:t>45%</a:t>
                      </a:r>
                      <a:endParaRPr lang="es-CO" sz="1400" b="0" i="0" u="none" strike="noStrike">
                        <a:solidFill>
                          <a:srgbClr val="000000"/>
                        </a:solidFill>
                        <a:effectLst/>
                        <a:latin typeface="Arial" panose="020B0604020202020204" pitchFamily="34" charset="0"/>
                      </a:endParaRPr>
                    </a:p>
                  </a:txBody>
                  <a:tcPr marL="8122" marR="8122" marT="8122" marB="0" anchor="ctr"/>
                </a:tc>
                <a:tc>
                  <a:txBody>
                    <a:bodyPr/>
                    <a:lstStyle/>
                    <a:p>
                      <a:pPr algn="ctr" fontAlgn="ctr"/>
                      <a:r>
                        <a:rPr lang="es-CO" sz="1400" u="none" strike="noStrike">
                          <a:effectLst/>
                        </a:rPr>
                        <a:t>18%</a:t>
                      </a:r>
                      <a:endParaRPr lang="es-CO" sz="1400" b="0" i="0" u="none" strike="noStrike">
                        <a:solidFill>
                          <a:srgbClr val="000000"/>
                        </a:solidFill>
                        <a:effectLst/>
                        <a:latin typeface="Arial" panose="020B0604020202020204" pitchFamily="34" charset="0"/>
                      </a:endParaRPr>
                    </a:p>
                  </a:txBody>
                  <a:tcPr marL="8122" marR="8122" marT="8122" marB="0" anchor="ctr"/>
                </a:tc>
                <a:extLst>
                  <a:ext uri="{0D108BD9-81ED-4DB2-BD59-A6C34878D82A}">
                    <a16:rowId xmlns:a16="http://schemas.microsoft.com/office/drawing/2014/main" val="4040485330"/>
                  </a:ext>
                </a:extLst>
              </a:tr>
              <a:tr h="595557">
                <a:tc>
                  <a:txBody>
                    <a:bodyPr/>
                    <a:lstStyle/>
                    <a:p>
                      <a:pPr algn="l" fontAlgn="b"/>
                      <a:r>
                        <a:rPr lang="es-CO" sz="1400" u="none" strike="noStrike" dirty="0">
                          <a:effectLst/>
                        </a:rPr>
                        <a:t>Otras Ventas de Servicios de Salud</a:t>
                      </a:r>
                      <a:endParaRPr lang="es-CO" sz="1400" b="0" i="0" u="none" strike="noStrike" dirty="0">
                        <a:solidFill>
                          <a:srgbClr val="000000"/>
                        </a:solidFill>
                        <a:effectLst/>
                        <a:latin typeface="Arial" panose="020B0604020202020204" pitchFamily="34" charset="0"/>
                      </a:endParaRPr>
                    </a:p>
                  </a:txBody>
                  <a:tcPr marL="8122" marR="8122" marT="8122" marB="0" anchor="b"/>
                </a:tc>
                <a:tc>
                  <a:txBody>
                    <a:bodyPr/>
                    <a:lstStyle/>
                    <a:p>
                      <a:pPr algn="r" fontAlgn="b"/>
                      <a:r>
                        <a:rPr lang="es-CO" sz="1400" u="none" strike="noStrike">
                          <a:effectLst/>
                        </a:rPr>
                        <a:t>1.677.816.708</a:t>
                      </a:r>
                      <a:endParaRPr lang="es-CO" sz="1400" b="0" i="0" u="none" strike="noStrike">
                        <a:solidFill>
                          <a:srgbClr val="000000"/>
                        </a:solidFill>
                        <a:effectLst/>
                        <a:latin typeface="Arial" panose="020B0604020202020204" pitchFamily="34" charset="0"/>
                      </a:endParaRPr>
                    </a:p>
                  </a:txBody>
                  <a:tcPr marL="8122" marR="8122" marT="8122" marB="0" anchor="b"/>
                </a:tc>
                <a:tc>
                  <a:txBody>
                    <a:bodyPr/>
                    <a:lstStyle/>
                    <a:p>
                      <a:pPr algn="r" fontAlgn="b"/>
                      <a:r>
                        <a:rPr lang="es-CO" sz="1400" u="none" strike="noStrike">
                          <a:effectLst/>
                        </a:rPr>
                        <a:t>639.653.462</a:t>
                      </a:r>
                      <a:endParaRPr lang="es-CO" sz="1400" b="0" i="0" u="none" strike="noStrike">
                        <a:solidFill>
                          <a:srgbClr val="000000"/>
                        </a:solidFill>
                        <a:effectLst/>
                        <a:latin typeface="Arial" panose="020B0604020202020204" pitchFamily="34" charset="0"/>
                      </a:endParaRPr>
                    </a:p>
                  </a:txBody>
                  <a:tcPr marL="8122" marR="8122" marT="8122" marB="0" anchor="b"/>
                </a:tc>
                <a:tc>
                  <a:txBody>
                    <a:bodyPr/>
                    <a:lstStyle/>
                    <a:p>
                      <a:pPr algn="r" fontAlgn="b"/>
                      <a:r>
                        <a:rPr lang="es-CO" sz="1400" u="none" strike="noStrike" dirty="0">
                          <a:effectLst/>
                        </a:rPr>
                        <a:t>22.364.469</a:t>
                      </a:r>
                      <a:endParaRPr lang="es-CO" sz="1400" b="0" i="0" u="none" strike="noStrike" dirty="0">
                        <a:solidFill>
                          <a:srgbClr val="000000"/>
                        </a:solidFill>
                        <a:effectLst/>
                        <a:latin typeface="Arial" panose="020B0604020202020204" pitchFamily="34" charset="0"/>
                      </a:endParaRPr>
                    </a:p>
                  </a:txBody>
                  <a:tcPr marL="8122" marR="8122" marT="8122" marB="0" anchor="b"/>
                </a:tc>
                <a:tc>
                  <a:txBody>
                    <a:bodyPr/>
                    <a:lstStyle/>
                    <a:p>
                      <a:pPr algn="r" fontAlgn="b"/>
                      <a:r>
                        <a:rPr lang="es-CO" sz="1400" u="none" strike="noStrike" kern="1200" dirty="0">
                          <a:solidFill>
                            <a:schemeClr val="dk1"/>
                          </a:solidFill>
                          <a:effectLst/>
                          <a:latin typeface="+mn-lt"/>
                          <a:ea typeface="+mn-ea"/>
                          <a:cs typeface="+mn-cs"/>
                        </a:rPr>
                        <a:t>1.725.076</a:t>
                      </a:r>
                    </a:p>
                  </a:txBody>
                  <a:tcPr marL="9525" marR="9525" marT="9525" marB="0" anchor="b"/>
                </a:tc>
                <a:tc>
                  <a:txBody>
                    <a:bodyPr/>
                    <a:lstStyle/>
                    <a:p>
                      <a:pPr algn="r" fontAlgn="b"/>
                      <a:r>
                        <a:rPr lang="es-CO" sz="1400" u="none" strike="noStrike">
                          <a:effectLst/>
                        </a:rPr>
                        <a:t>411.159.051</a:t>
                      </a:r>
                      <a:endParaRPr lang="es-CO" sz="1400" b="0" i="0" u="none" strike="noStrike">
                        <a:solidFill>
                          <a:srgbClr val="000000"/>
                        </a:solidFill>
                        <a:effectLst/>
                        <a:latin typeface="Arial" panose="020B0604020202020204" pitchFamily="34" charset="0"/>
                      </a:endParaRPr>
                    </a:p>
                  </a:txBody>
                  <a:tcPr marL="8122" marR="8122" marT="8122" marB="0" anchor="b"/>
                </a:tc>
                <a:tc>
                  <a:txBody>
                    <a:bodyPr/>
                    <a:lstStyle/>
                    <a:p>
                      <a:pPr algn="r" fontAlgn="b"/>
                      <a:r>
                        <a:rPr lang="es-CO" sz="1400" u="none" strike="noStrike" kern="1200" dirty="0">
                          <a:solidFill>
                            <a:schemeClr val="dk1"/>
                          </a:solidFill>
                          <a:effectLst/>
                          <a:latin typeface="+mn-lt"/>
                          <a:ea typeface="+mn-ea"/>
                          <a:cs typeface="+mn-cs"/>
                        </a:rPr>
                        <a:t>67.050.631</a:t>
                      </a:r>
                    </a:p>
                  </a:txBody>
                  <a:tcPr marL="9525" marR="9525" marT="9525" marB="0" anchor="b"/>
                </a:tc>
                <a:tc>
                  <a:txBody>
                    <a:bodyPr/>
                    <a:lstStyle/>
                    <a:p>
                      <a:pPr algn="ctr" fontAlgn="ctr"/>
                      <a:r>
                        <a:rPr lang="es-CO" sz="1400" u="none" strike="noStrike">
                          <a:effectLst/>
                        </a:rPr>
                        <a:t>1%</a:t>
                      </a:r>
                      <a:endParaRPr lang="es-CO" sz="1400" b="0" i="0" u="none" strike="noStrike">
                        <a:solidFill>
                          <a:srgbClr val="000000"/>
                        </a:solidFill>
                        <a:effectLst/>
                        <a:latin typeface="Arial" panose="020B0604020202020204" pitchFamily="34" charset="0"/>
                      </a:endParaRPr>
                    </a:p>
                  </a:txBody>
                  <a:tcPr marL="8122" marR="8122" marT="8122" marB="0" anchor="ctr"/>
                </a:tc>
                <a:tc>
                  <a:txBody>
                    <a:bodyPr/>
                    <a:lstStyle/>
                    <a:p>
                      <a:pPr algn="ctr" fontAlgn="ctr"/>
                      <a:r>
                        <a:rPr lang="es-CO" sz="1400" u="none" strike="noStrike" dirty="0">
                          <a:effectLst/>
                        </a:rPr>
                        <a:t>0,3%</a:t>
                      </a:r>
                      <a:endParaRPr lang="es-CO" sz="1400" b="0" i="0" u="none" strike="noStrike" dirty="0">
                        <a:solidFill>
                          <a:srgbClr val="000000"/>
                        </a:solidFill>
                        <a:effectLst/>
                        <a:latin typeface="Arial" panose="020B0604020202020204" pitchFamily="34" charset="0"/>
                      </a:endParaRPr>
                    </a:p>
                  </a:txBody>
                  <a:tcPr marL="8122" marR="8122" marT="8122" marB="0" anchor="ctr"/>
                </a:tc>
                <a:tc>
                  <a:txBody>
                    <a:bodyPr/>
                    <a:lstStyle/>
                    <a:p>
                      <a:pPr algn="ctr" fontAlgn="ctr"/>
                      <a:r>
                        <a:rPr lang="es-CO" sz="1400" u="none" strike="noStrike">
                          <a:effectLst/>
                        </a:rPr>
                        <a:t>25%</a:t>
                      </a:r>
                      <a:endParaRPr lang="es-CO" sz="1400" b="0" i="0" u="none" strike="noStrike">
                        <a:solidFill>
                          <a:srgbClr val="000000"/>
                        </a:solidFill>
                        <a:effectLst/>
                        <a:latin typeface="Arial" panose="020B0604020202020204" pitchFamily="34" charset="0"/>
                      </a:endParaRPr>
                    </a:p>
                  </a:txBody>
                  <a:tcPr marL="8122" marR="8122" marT="8122" marB="0" anchor="ctr"/>
                </a:tc>
                <a:tc>
                  <a:txBody>
                    <a:bodyPr/>
                    <a:lstStyle/>
                    <a:p>
                      <a:pPr algn="ctr" fontAlgn="ctr"/>
                      <a:r>
                        <a:rPr lang="es-CO" sz="1400" u="none" strike="noStrike" dirty="0">
                          <a:effectLst/>
                        </a:rPr>
                        <a:t>10%</a:t>
                      </a:r>
                      <a:endParaRPr lang="es-CO" sz="1400" b="0" i="0" u="none" strike="noStrike" dirty="0">
                        <a:solidFill>
                          <a:srgbClr val="000000"/>
                        </a:solidFill>
                        <a:effectLst/>
                        <a:latin typeface="Arial" panose="020B0604020202020204" pitchFamily="34" charset="0"/>
                      </a:endParaRPr>
                    </a:p>
                  </a:txBody>
                  <a:tcPr marL="8122" marR="8122" marT="8122" marB="0" anchor="ctr"/>
                </a:tc>
                <a:extLst>
                  <a:ext uri="{0D108BD9-81ED-4DB2-BD59-A6C34878D82A}">
                    <a16:rowId xmlns:a16="http://schemas.microsoft.com/office/drawing/2014/main" val="833521948"/>
                  </a:ext>
                </a:extLst>
              </a:tr>
              <a:tr h="595557">
                <a:tc>
                  <a:txBody>
                    <a:bodyPr/>
                    <a:lstStyle/>
                    <a:p>
                      <a:pPr algn="l" fontAlgn="b"/>
                      <a:r>
                        <a:rPr lang="es-CO" sz="1400" u="none" strike="noStrike" dirty="0">
                          <a:effectLst/>
                        </a:rPr>
                        <a:t>Total venta de servicios de salud</a:t>
                      </a:r>
                      <a:endParaRPr lang="es-CO" sz="1400" b="0" i="0" u="none" strike="noStrike" dirty="0">
                        <a:solidFill>
                          <a:srgbClr val="000000"/>
                        </a:solidFill>
                        <a:effectLst/>
                        <a:latin typeface="Arial" panose="020B0604020202020204" pitchFamily="34" charset="0"/>
                      </a:endParaRPr>
                    </a:p>
                  </a:txBody>
                  <a:tcPr marL="8122" marR="8122" marT="8122" marB="0" anchor="b"/>
                </a:tc>
                <a:tc>
                  <a:txBody>
                    <a:bodyPr/>
                    <a:lstStyle/>
                    <a:p>
                      <a:pPr algn="r" fontAlgn="b"/>
                      <a:r>
                        <a:rPr lang="es-CO" sz="1400" u="none" strike="noStrike" dirty="0">
                          <a:effectLst/>
                        </a:rPr>
                        <a:t>23.182.382.076</a:t>
                      </a:r>
                      <a:endParaRPr lang="es-CO" sz="1400" b="0" i="0" u="none" strike="noStrike" dirty="0">
                        <a:solidFill>
                          <a:srgbClr val="000000"/>
                        </a:solidFill>
                        <a:effectLst/>
                        <a:latin typeface="Arial" panose="020B0604020202020204" pitchFamily="34" charset="0"/>
                      </a:endParaRPr>
                    </a:p>
                  </a:txBody>
                  <a:tcPr marL="8122" marR="8122" marT="8122" marB="0" anchor="b"/>
                </a:tc>
                <a:tc>
                  <a:txBody>
                    <a:bodyPr/>
                    <a:lstStyle/>
                    <a:p>
                      <a:pPr algn="r" fontAlgn="b"/>
                      <a:r>
                        <a:rPr lang="es-CO" sz="1400" u="none" strike="noStrike" dirty="0">
                          <a:effectLst/>
                        </a:rPr>
                        <a:t>22.389.951.182</a:t>
                      </a:r>
                      <a:endParaRPr lang="es-CO" sz="1400" b="0" i="0" u="none" strike="noStrike" dirty="0">
                        <a:solidFill>
                          <a:srgbClr val="000000"/>
                        </a:solidFill>
                        <a:effectLst/>
                        <a:latin typeface="Arial" panose="020B0604020202020204" pitchFamily="34" charset="0"/>
                      </a:endParaRPr>
                    </a:p>
                  </a:txBody>
                  <a:tcPr marL="8122" marR="8122" marT="8122" marB="0" anchor="b"/>
                </a:tc>
                <a:tc>
                  <a:txBody>
                    <a:bodyPr/>
                    <a:lstStyle/>
                    <a:p>
                      <a:pPr algn="r" fontAlgn="b"/>
                      <a:r>
                        <a:rPr lang="es-CO" sz="1400" u="none" strike="noStrike" dirty="0">
                          <a:effectLst/>
                        </a:rPr>
                        <a:t>139.269.036</a:t>
                      </a:r>
                      <a:endParaRPr lang="es-CO" sz="1400" b="0" i="0" u="none" strike="noStrike" dirty="0">
                        <a:solidFill>
                          <a:srgbClr val="000000"/>
                        </a:solidFill>
                        <a:effectLst/>
                        <a:latin typeface="Arial" panose="020B0604020202020204" pitchFamily="34" charset="0"/>
                      </a:endParaRPr>
                    </a:p>
                  </a:txBody>
                  <a:tcPr marL="8122" marR="8122" marT="8122" marB="0" anchor="b"/>
                </a:tc>
                <a:tc>
                  <a:txBody>
                    <a:bodyPr/>
                    <a:lstStyle/>
                    <a:p>
                      <a:pPr algn="r" fontAlgn="b"/>
                      <a:r>
                        <a:rPr lang="es-CO" sz="1400" u="none" strike="noStrike" kern="1200" dirty="0">
                          <a:solidFill>
                            <a:schemeClr val="dk1"/>
                          </a:solidFill>
                          <a:effectLst/>
                          <a:latin typeface="+mn-lt"/>
                          <a:ea typeface="+mn-ea"/>
                          <a:cs typeface="+mn-cs"/>
                        </a:rPr>
                        <a:t>116.375.671</a:t>
                      </a:r>
                    </a:p>
                  </a:txBody>
                  <a:tcPr marL="9525" marR="9525" marT="9525" marB="0" anchor="b"/>
                </a:tc>
                <a:tc>
                  <a:txBody>
                    <a:bodyPr/>
                    <a:lstStyle/>
                    <a:p>
                      <a:pPr algn="r" fontAlgn="b"/>
                      <a:r>
                        <a:rPr lang="es-CO" sz="1400" u="none" strike="noStrike" dirty="0">
                          <a:effectLst/>
                        </a:rPr>
                        <a:t>3.052.440.904</a:t>
                      </a:r>
                      <a:endParaRPr lang="es-CO" sz="1400" b="0" i="0" u="none" strike="noStrike" dirty="0">
                        <a:solidFill>
                          <a:srgbClr val="000000"/>
                        </a:solidFill>
                        <a:effectLst/>
                        <a:latin typeface="Arial" panose="020B0604020202020204" pitchFamily="34" charset="0"/>
                      </a:endParaRPr>
                    </a:p>
                  </a:txBody>
                  <a:tcPr marL="8122" marR="8122" marT="8122" marB="0" anchor="b"/>
                </a:tc>
                <a:tc>
                  <a:txBody>
                    <a:bodyPr/>
                    <a:lstStyle/>
                    <a:p>
                      <a:pPr algn="r" fontAlgn="b"/>
                      <a:r>
                        <a:rPr lang="es-CO" sz="1400" u="none" strike="noStrike" kern="1200" dirty="0">
                          <a:solidFill>
                            <a:schemeClr val="dk1"/>
                          </a:solidFill>
                          <a:effectLst/>
                          <a:latin typeface="+mn-lt"/>
                          <a:ea typeface="+mn-ea"/>
                          <a:cs typeface="+mn-cs"/>
                        </a:rPr>
                        <a:t>833.128.287</a:t>
                      </a:r>
                    </a:p>
                  </a:txBody>
                  <a:tcPr marL="9525" marR="9525" marT="9525" marB="0" anchor="b"/>
                </a:tc>
                <a:tc>
                  <a:txBody>
                    <a:bodyPr/>
                    <a:lstStyle/>
                    <a:p>
                      <a:pPr algn="ctr" fontAlgn="ctr"/>
                      <a:r>
                        <a:rPr lang="es-CO" sz="1400" u="none" strike="noStrike" dirty="0">
                          <a:effectLst/>
                        </a:rPr>
                        <a:t>1%</a:t>
                      </a:r>
                      <a:endParaRPr lang="es-CO" sz="1400" b="0" i="0" u="none" strike="noStrike" dirty="0">
                        <a:solidFill>
                          <a:srgbClr val="000000"/>
                        </a:solidFill>
                        <a:effectLst/>
                        <a:latin typeface="Arial" panose="020B0604020202020204" pitchFamily="34" charset="0"/>
                      </a:endParaRPr>
                    </a:p>
                  </a:txBody>
                  <a:tcPr marL="8122" marR="8122" marT="8122" marB="0" anchor="ctr"/>
                </a:tc>
                <a:tc>
                  <a:txBody>
                    <a:bodyPr/>
                    <a:lstStyle/>
                    <a:p>
                      <a:pPr algn="ctr" fontAlgn="ctr"/>
                      <a:r>
                        <a:rPr lang="es-CO" sz="1400" u="none" strike="noStrike" dirty="0">
                          <a:effectLst/>
                        </a:rPr>
                        <a:t>0,5%</a:t>
                      </a:r>
                      <a:endParaRPr lang="es-CO" sz="1400" b="0" i="0" u="none" strike="noStrike" dirty="0">
                        <a:solidFill>
                          <a:srgbClr val="000000"/>
                        </a:solidFill>
                        <a:effectLst/>
                        <a:latin typeface="Arial" panose="020B0604020202020204" pitchFamily="34" charset="0"/>
                      </a:endParaRPr>
                    </a:p>
                  </a:txBody>
                  <a:tcPr marL="8122" marR="8122" marT="8122" marB="0" anchor="ctr"/>
                </a:tc>
                <a:tc>
                  <a:txBody>
                    <a:bodyPr/>
                    <a:lstStyle/>
                    <a:p>
                      <a:pPr algn="ctr" fontAlgn="ctr"/>
                      <a:r>
                        <a:rPr lang="es-CO" sz="1400" u="none" strike="noStrike" dirty="0">
                          <a:effectLst/>
                        </a:rPr>
                        <a:t>13%</a:t>
                      </a:r>
                      <a:endParaRPr lang="es-CO" sz="1400" b="0" i="0" u="none" strike="noStrike" dirty="0">
                        <a:solidFill>
                          <a:srgbClr val="000000"/>
                        </a:solidFill>
                        <a:effectLst/>
                        <a:latin typeface="Arial" panose="020B0604020202020204" pitchFamily="34" charset="0"/>
                      </a:endParaRPr>
                    </a:p>
                  </a:txBody>
                  <a:tcPr marL="8122" marR="8122" marT="8122" marB="0" anchor="ctr"/>
                </a:tc>
                <a:tc>
                  <a:txBody>
                    <a:bodyPr/>
                    <a:lstStyle/>
                    <a:p>
                      <a:pPr algn="ctr" fontAlgn="ctr"/>
                      <a:r>
                        <a:rPr lang="es-CO" sz="1400" u="none" strike="noStrike" dirty="0">
                          <a:effectLst/>
                        </a:rPr>
                        <a:t>4%</a:t>
                      </a:r>
                      <a:endParaRPr lang="es-CO" sz="1400" b="0" i="0" u="none" strike="noStrike" dirty="0">
                        <a:solidFill>
                          <a:srgbClr val="000000"/>
                        </a:solidFill>
                        <a:effectLst/>
                        <a:latin typeface="Arial" panose="020B0604020202020204" pitchFamily="34" charset="0"/>
                      </a:endParaRPr>
                    </a:p>
                  </a:txBody>
                  <a:tcPr marL="8122" marR="8122" marT="8122" marB="0" anchor="ctr"/>
                </a:tc>
                <a:extLst>
                  <a:ext uri="{0D108BD9-81ED-4DB2-BD59-A6C34878D82A}">
                    <a16:rowId xmlns:a16="http://schemas.microsoft.com/office/drawing/2014/main" val="2236497976"/>
                  </a:ext>
                </a:extLst>
              </a:tr>
            </a:tbl>
          </a:graphicData>
        </a:graphic>
      </p:graphicFrame>
      <p:sp>
        <p:nvSpPr>
          <p:cNvPr id="5" name="Rectángulo 4">
            <a:extLst>
              <a:ext uri="{FF2B5EF4-FFF2-40B4-BE49-F238E27FC236}">
                <a16:creationId xmlns:a16="http://schemas.microsoft.com/office/drawing/2014/main" id="{8814304D-D55D-4D9F-930C-6C038892F90A}"/>
              </a:ext>
            </a:extLst>
          </p:cNvPr>
          <p:cNvSpPr/>
          <p:nvPr/>
        </p:nvSpPr>
        <p:spPr>
          <a:xfrm>
            <a:off x="4934307" y="445459"/>
            <a:ext cx="3572383" cy="461665"/>
          </a:xfrm>
          <a:prstGeom prst="rect">
            <a:avLst/>
          </a:prstGeom>
        </p:spPr>
        <p:txBody>
          <a:bodyPr wrap="square">
            <a:spAutoFit/>
          </a:bodyPr>
          <a:lstStyle/>
          <a:p>
            <a:pPr algn="ctr">
              <a:defRPr sz="1862" b="0" i="0" u="none" strike="noStrike" kern="1200" spc="0" baseline="0">
                <a:solidFill>
                  <a:prstClr val="black">
                    <a:lumMod val="65000"/>
                    <a:lumOff val="35000"/>
                  </a:prstClr>
                </a:solidFill>
                <a:latin typeface="+mn-lt"/>
                <a:ea typeface="+mn-ea"/>
                <a:cs typeface="+mn-cs"/>
              </a:defRPr>
            </a:pPr>
            <a:r>
              <a:rPr lang="es-CO" sz="2400" b="1" dirty="0"/>
              <a:t>PORCENTAJE DE GLOSAS</a:t>
            </a:r>
          </a:p>
        </p:txBody>
      </p:sp>
    </p:spTree>
    <p:extLst>
      <p:ext uri="{BB962C8B-B14F-4D97-AF65-F5344CB8AC3E}">
        <p14:creationId xmlns:p14="http://schemas.microsoft.com/office/powerpoint/2010/main" val="16456104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CFFE5099-565F-4981-9B1A-4914D4A7C25F}"/>
              </a:ext>
            </a:extLst>
          </p:cNvPr>
          <p:cNvSpPr/>
          <p:nvPr/>
        </p:nvSpPr>
        <p:spPr>
          <a:xfrm>
            <a:off x="4934307" y="445459"/>
            <a:ext cx="3572383" cy="461665"/>
          </a:xfrm>
          <a:prstGeom prst="rect">
            <a:avLst/>
          </a:prstGeom>
        </p:spPr>
        <p:txBody>
          <a:bodyPr wrap="square">
            <a:spAutoFit/>
          </a:bodyPr>
          <a:lstStyle/>
          <a:p>
            <a:pPr algn="ctr">
              <a:defRPr sz="1862" b="0" i="0" u="none" strike="noStrike" kern="1200" spc="0" baseline="0">
                <a:solidFill>
                  <a:prstClr val="black">
                    <a:lumMod val="65000"/>
                    <a:lumOff val="35000"/>
                  </a:prstClr>
                </a:solidFill>
                <a:latin typeface="+mn-lt"/>
                <a:ea typeface="+mn-ea"/>
                <a:cs typeface="+mn-cs"/>
              </a:defRPr>
            </a:pPr>
            <a:r>
              <a:rPr lang="es-CO" sz="2400" b="1" dirty="0"/>
              <a:t>PORCENTAJE DE GLOSAS</a:t>
            </a:r>
          </a:p>
        </p:txBody>
      </p:sp>
      <mc:AlternateContent xmlns:mc="http://schemas.openxmlformats.org/markup-compatibility/2006" xmlns:cx1="http://schemas.microsoft.com/office/drawing/2015/9/8/chartex">
        <mc:Choice Requires="cx1">
          <p:graphicFrame>
            <p:nvGraphicFramePr>
              <p:cNvPr id="4" name="Gráfico 3">
                <a:extLst>
                  <a:ext uri="{FF2B5EF4-FFF2-40B4-BE49-F238E27FC236}">
                    <a16:creationId xmlns:a16="http://schemas.microsoft.com/office/drawing/2014/main" id="{63DB870F-F44A-426C-B37D-5D2C219F665D}"/>
                  </a:ext>
                </a:extLst>
              </p:cNvPr>
              <p:cNvGraphicFramePr/>
              <p:nvPr>
                <p:extLst/>
              </p:nvPr>
            </p:nvGraphicFramePr>
            <p:xfrm>
              <a:off x="980661" y="907124"/>
              <a:ext cx="10363200" cy="5626198"/>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Gráfico 3">
                <a:extLst>
                  <a:ext uri="{FF2B5EF4-FFF2-40B4-BE49-F238E27FC236}">
                    <a16:creationId xmlns:a16="http://schemas.microsoft.com/office/drawing/2014/main" id="{63DB870F-F44A-426C-B37D-5D2C219F665D}"/>
                  </a:ext>
                </a:extLst>
              </p:cNvPr>
              <p:cNvPicPr>
                <a:picLocks noGrp="1" noRot="1" noChangeAspect="1" noMove="1" noResize="1" noEditPoints="1" noAdjustHandles="1" noChangeArrowheads="1" noChangeShapeType="1"/>
              </p:cNvPicPr>
              <p:nvPr/>
            </p:nvPicPr>
            <p:blipFill>
              <a:blip r:embed="rId3"/>
              <a:stretch>
                <a:fillRect/>
              </a:stretch>
            </p:blipFill>
            <p:spPr>
              <a:xfrm>
                <a:off x="980661" y="907124"/>
                <a:ext cx="10363200" cy="5626198"/>
              </a:xfrm>
              <a:prstGeom prst="rect">
                <a:avLst/>
              </a:prstGeom>
            </p:spPr>
          </p:pic>
        </mc:Fallback>
      </mc:AlternateContent>
    </p:spTree>
    <p:extLst>
      <p:ext uri="{BB962C8B-B14F-4D97-AF65-F5344CB8AC3E}">
        <p14:creationId xmlns:p14="http://schemas.microsoft.com/office/powerpoint/2010/main" val="4282770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endParaRPr lang="es-CO"/>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ángulo 6"/>
          <p:cNvSpPr/>
          <p:nvPr/>
        </p:nvSpPr>
        <p:spPr>
          <a:xfrm>
            <a:off x="-665018" y="0"/>
            <a:ext cx="7964557" cy="1754326"/>
          </a:xfrm>
          <a:prstGeom prst="rect">
            <a:avLst/>
          </a:prstGeom>
        </p:spPr>
        <p:txBody>
          <a:bodyPr wrap="square">
            <a:spAutoFit/>
          </a:bodyPr>
          <a:lstStyle/>
          <a:p>
            <a:pPr algn="ctr"/>
            <a:r>
              <a:rPr lang="es-ES" sz="5400" b="1" dirty="0">
                <a:solidFill>
                  <a:srgbClr val="C00000"/>
                </a:solidFill>
                <a:latin typeface="+mj-lt"/>
              </a:rPr>
              <a:t>INDICADORES PLAN DE GESTIÓN</a:t>
            </a:r>
          </a:p>
        </p:txBody>
      </p:sp>
    </p:spTree>
    <p:extLst>
      <p:ext uri="{BB962C8B-B14F-4D97-AF65-F5344CB8AC3E}">
        <p14:creationId xmlns:p14="http://schemas.microsoft.com/office/powerpoint/2010/main" val="17119444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2BA38300-4D31-4ACE-BAF6-FF6C5D69327E}"/>
              </a:ext>
            </a:extLst>
          </p:cNvPr>
          <p:cNvGraphicFramePr>
            <a:graphicFrameLocks noGrp="1"/>
          </p:cNvGraphicFramePr>
          <p:nvPr>
            <p:extLst>
              <p:ext uri="{D42A27DB-BD31-4B8C-83A1-F6EECF244321}">
                <p14:modId xmlns:p14="http://schemas.microsoft.com/office/powerpoint/2010/main" val="619687064"/>
              </p:ext>
            </p:extLst>
          </p:nvPr>
        </p:nvGraphicFramePr>
        <p:xfrm>
          <a:off x="526473" y="293535"/>
          <a:ext cx="11333019" cy="6381585"/>
        </p:xfrm>
        <a:graphic>
          <a:graphicData uri="http://schemas.openxmlformats.org/drawingml/2006/table">
            <a:tbl>
              <a:tblPr>
                <a:tableStyleId>{5C22544A-7EE6-4342-B048-85BDC9FD1C3A}</a:tableStyleId>
              </a:tblPr>
              <a:tblGrid>
                <a:gridCol w="583363">
                  <a:extLst>
                    <a:ext uri="{9D8B030D-6E8A-4147-A177-3AD203B41FA5}">
                      <a16:colId xmlns:a16="http://schemas.microsoft.com/office/drawing/2014/main" val="4138532323"/>
                    </a:ext>
                  </a:extLst>
                </a:gridCol>
                <a:gridCol w="7980196">
                  <a:extLst>
                    <a:ext uri="{9D8B030D-6E8A-4147-A177-3AD203B41FA5}">
                      <a16:colId xmlns:a16="http://schemas.microsoft.com/office/drawing/2014/main" val="1801613457"/>
                    </a:ext>
                  </a:extLst>
                </a:gridCol>
                <a:gridCol w="2769460">
                  <a:extLst>
                    <a:ext uri="{9D8B030D-6E8A-4147-A177-3AD203B41FA5}">
                      <a16:colId xmlns:a16="http://schemas.microsoft.com/office/drawing/2014/main" val="436473321"/>
                    </a:ext>
                  </a:extLst>
                </a:gridCol>
              </a:tblGrid>
              <a:tr h="350039">
                <a:tc>
                  <a:txBody>
                    <a:bodyPr/>
                    <a:lstStyle/>
                    <a:p>
                      <a:pPr algn="ctr" rtl="0" fontAlgn="ctr"/>
                      <a:r>
                        <a:rPr lang="es-CO" sz="1200" b="1" u="none" strike="noStrike" dirty="0">
                          <a:effectLst/>
                        </a:rPr>
                        <a:t>No</a:t>
                      </a:r>
                      <a:endParaRPr lang="es-CO" sz="12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O" sz="1200" b="1" u="none" strike="noStrike" dirty="0">
                          <a:effectLst/>
                        </a:rPr>
                        <a:t>Indicador</a:t>
                      </a:r>
                      <a:endParaRPr lang="es-CO" sz="12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O" sz="1200" b="1" u="none" strike="noStrike" dirty="0">
                          <a:effectLst/>
                        </a:rPr>
                        <a:t>Resultado del periodo Evaluado</a:t>
                      </a:r>
                      <a:endParaRPr lang="es-CO" sz="12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0629281"/>
                  </a:ext>
                </a:extLst>
              </a:tr>
              <a:tr h="121752">
                <a:tc>
                  <a:txBody>
                    <a:bodyPr/>
                    <a:lstStyle/>
                    <a:p>
                      <a:pPr algn="ctr" rtl="0" fontAlgn="b"/>
                      <a:r>
                        <a:rPr lang="es-CO" sz="1200" b="1" u="none" strike="noStrike">
                          <a:effectLst/>
                        </a:rPr>
                        <a:t>b</a:t>
                      </a:r>
                      <a:endParaRPr lang="es-CO" sz="12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s-CO" sz="1200" b="1" u="none" strike="noStrike" dirty="0">
                          <a:effectLst/>
                        </a:rPr>
                        <a:t>d</a:t>
                      </a:r>
                      <a:endParaRPr lang="es-CO" sz="1200" b="1"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O" sz="1200" b="1" u="none" strike="noStrike" dirty="0">
                          <a:effectLst/>
                        </a:rPr>
                        <a:t>j</a:t>
                      </a:r>
                      <a:endParaRPr lang="es-CO" sz="12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7417324"/>
                  </a:ext>
                </a:extLst>
              </a:tr>
              <a:tr h="238456">
                <a:tc>
                  <a:txBody>
                    <a:bodyPr/>
                    <a:lstStyle/>
                    <a:p>
                      <a:pPr algn="ctr" rtl="0" fontAlgn="ctr"/>
                      <a:r>
                        <a:rPr lang="es-CO" sz="1200" u="none" strike="noStrike">
                          <a:effectLst/>
                        </a:rPr>
                        <a:t>1</a:t>
                      </a:r>
                      <a:endParaRPr lang="es-CO"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s-CO" sz="1200" u="none" strike="noStrike" dirty="0">
                          <a:effectLst/>
                        </a:rPr>
                        <a:t>Mejoramiento continuo de calidad aplicable a entidades no acreditadas sin autoevaluación en la vigencia anterior</a:t>
                      </a:r>
                      <a:endParaRPr lang="es-CO" sz="12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u="none" strike="noStrike">
                          <a:effectLst/>
                        </a:rPr>
                        <a:t>La ESE en la vigencia evaluada realizo autoevaluacion completa de los estandares que le aplican</a:t>
                      </a:r>
                      <a:endParaRPr lang="es-CO"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3217950"/>
                  </a:ext>
                </a:extLst>
              </a:tr>
              <a:tr h="219155">
                <a:tc>
                  <a:txBody>
                    <a:bodyPr/>
                    <a:lstStyle/>
                    <a:p>
                      <a:pPr algn="ctr" rtl="0" fontAlgn="ctr"/>
                      <a:r>
                        <a:rPr lang="es-CO" sz="1200" u="none" strike="noStrike">
                          <a:effectLst/>
                        </a:rPr>
                        <a:t>2</a:t>
                      </a:r>
                      <a:endParaRPr lang="es-CO"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s-CO" sz="1200" u="none" strike="noStrike" dirty="0">
                          <a:effectLst/>
                        </a:rPr>
                        <a:t>Efectividad en la Auditoría para el Mejoramiento Continuo de la Calidad</a:t>
                      </a:r>
                      <a:endParaRPr lang="es-CO" sz="12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u="none" strike="noStrike">
                          <a:effectLst/>
                        </a:rPr>
                        <a:t>0,82</a:t>
                      </a:r>
                      <a:endParaRPr lang="es-CO"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4028281"/>
                  </a:ext>
                </a:extLst>
              </a:tr>
              <a:tr h="119227">
                <a:tc>
                  <a:txBody>
                    <a:bodyPr/>
                    <a:lstStyle/>
                    <a:p>
                      <a:pPr algn="ctr" rtl="0" fontAlgn="ctr"/>
                      <a:r>
                        <a:rPr lang="es-CO" sz="1200" u="none" strike="noStrike">
                          <a:effectLst/>
                        </a:rPr>
                        <a:t>3</a:t>
                      </a:r>
                      <a:endParaRPr lang="es-CO"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s-CO" sz="1200" u="none" strike="noStrike" dirty="0">
                          <a:effectLst/>
                        </a:rPr>
                        <a:t>Gestión de Ejecución del Plan de Desarrollo Institucional</a:t>
                      </a:r>
                      <a:endParaRPr lang="es-CO" sz="12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u="none" strike="noStrike">
                          <a:effectLst/>
                        </a:rPr>
                        <a:t>0,9</a:t>
                      </a:r>
                      <a:endParaRPr lang="es-CO"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8051515"/>
                  </a:ext>
                </a:extLst>
              </a:tr>
              <a:tr h="167409">
                <a:tc>
                  <a:txBody>
                    <a:bodyPr/>
                    <a:lstStyle/>
                    <a:p>
                      <a:pPr algn="ctr" rtl="0" fontAlgn="ctr"/>
                      <a:r>
                        <a:rPr lang="es-CO" sz="1200" u="none" strike="noStrike">
                          <a:effectLst/>
                        </a:rPr>
                        <a:t>4</a:t>
                      </a:r>
                      <a:endParaRPr lang="es-CO"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s-CO" sz="1200" u="none" strike="noStrike">
                          <a:effectLst/>
                        </a:rPr>
                        <a:t>Riesgo Fiscal y Financiero</a:t>
                      </a:r>
                      <a:endParaRPr lang="es-CO" sz="1200" b="0" i="0" u="none" strike="noStrike">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u="none" strike="noStrike">
                          <a:effectLst/>
                        </a:rPr>
                        <a:t>SIN RIESGO</a:t>
                      </a:r>
                      <a:endParaRPr lang="es-CO"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3897169"/>
                  </a:ext>
                </a:extLst>
              </a:tr>
              <a:tr h="119227">
                <a:tc>
                  <a:txBody>
                    <a:bodyPr/>
                    <a:lstStyle/>
                    <a:p>
                      <a:pPr algn="ctr" rtl="0" fontAlgn="ctr"/>
                      <a:r>
                        <a:rPr lang="es-CO" sz="1200" u="none" strike="noStrike">
                          <a:effectLst/>
                        </a:rPr>
                        <a:t>5</a:t>
                      </a:r>
                      <a:endParaRPr lang="es-CO"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s-CO" sz="1200" u="none" strike="noStrike" dirty="0">
                          <a:effectLst/>
                        </a:rPr>
                        <a:t>Evolución del Gasto por Unidad de Valor Relativo producida </a:t>
                      </a:r>
                      <a:endParaRPr lang="es-CO" sz="12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O" sz="1200" u="none" strike="noStrike">
                          <a:effectLst/>
                        </a:rPr>
                        <a:t>1,06</a:t>
                      </a:r>
                      <a:endParaRPr lang="es-CO"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042441"/>
                  </a:ext>
                </a:extLst>
              </a:tr>
              <a:tr h="438310">
                <a:tc>
                  <a:txBody>
                    <a:bodyPr/>
                    <a:lstStyle/>
                    <a:p>
                      <a:pPr algn="ctr" rtl="0" fontAlgn="ctr"/>
                      <a:r>
                        <a:rPr lang="es-CO" sz="1200" u="none" strike="noStrike">
                          <a:effectLst/>
                        </a:rPr>
                        <a:t>6</a:t>
                      </a:r>
                      <a:endParaRPr lang="es-CO"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s-CO" sz="1200" u="none" strike="noStrike" dirty="0">
                          <a:effectLst/>
                        </a:rPr>
                        <a:t>Proporción de medicamentos y material médico quirúrgico adquiridos mediante los siguientes mecanismos: 1: compras conjuntas; 2: compras a través de Cooperativas de </a:t>
                      </a:r>
                      <a:r>
                        <a:rPr lang="es-CO" sz="1200" u="none" strike="noStrike" dirty="0" err="1">
                          <a:effectLst/>
                        </a:rPr>
                        <a:t>ESEs</a:t>
                      </a:r>
                      <a:r>
                        <a:rPr lang="es-CO" sz="1200" u="none" strike="noStrike" dirty="0">
                          <a:effectLst/>
                        </a:rPr>
                        <a:t>; 3: compras a través de mecanismos electrónicos</a:t>
                      </a:r>
                      <a:endParaRPr lang="es-CO" sz="12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O" sz="1200" u="none" strike="noStrike" dirty="0">
                          <a:effectLst/>
                        </a:rPr>
                        <a:t>0,02</a:t>
                      </a:r>
                      <a:endParaRPr lang="es-CO"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3649311"/>
                  </a:ext>
                </a:extLst>
              </a:tr>
              <a:tr h="328732">
                <a:tc>
                  <a:txBody>
                    <a:bodyPr/>
                    <a:lstStyle/>
                    <a:p>
                      <a:pPr algn="ctr" rtl="0" fontAlgn="ctr"/>
                      <a:r>
                        <a:rPr lang="es-CO" sz="1200" u="none" strike="noStrike">
                          <a:effectLst/>
                        </a:rPr>
                        <a:t>7</a:t>
                      </a:r>
                      <a:endParaRPr lang="es-CO"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s-CO" sz="1200" u="none" strike="noStrike" dirty="0">
                          <a:effectLst/>
                        </a:rPr>
                        <a:t>Monto de la deuda superior a 30 días por concepto de salarios del personal de planta y por concepto de contratación de servicios y variación del monto frente a la vigencia anterior</a:t>
                      </a:r>
                      <a:endParaRPr lang="es-CO" sz="12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O" sz="1200" u="none" strike="noStrike">
                          <a:effectLst/>
                        </a:rPr>
                        <a:t>178.137.470</a:t>
                      </a:r>
                      <a:endParaRPr lang="es-CO"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5489218"/>
                  </a:ext>
                </a:extLst>
              </a:tr>
              <a:tr h="219155">
                <a:tc>
                  <a:txBody>
                    <a:bodyPr/>
                    <a:lstStyle/>
                    <a:p>
                      <a:pPr algn="ctr" rtl="0" fontAlgn="ctr"/>
                      <a:r>
                        <a:rPr lang="es-CO" sz="1200" u="none" strike="noStrike">
                          <a:effectLst/>
                        </a:rPr>
                        <a:t>8</a:t>
                      </a:r>
                      <a:endParaRPr lang="es-CO"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s-CO" sz="1200" u="none" strike="noStrike" dirty="0">
                          <a:effectLst/>
                        </a:rPr>
                        <a:t>Utilización de información de registro individual de prestaciones - </a:t>
                      </a:r>
                      <a:r>
                        <a:rPr lang="es-CO" sz="1200" u="none" strike="noStrike" dirty="0" err="1">
                          <a:effectLst/>
                        </a:rPr>
                        <a:t>RIPS</a:t>
                      </a:r>
                      <a:endParaRPr lang="es-CO" sz="12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O" sz="1200" u="none" strike="noStrike">
                          <a:effectLst/>
                        </a:rPr>
                        <a:t>2</a:t>
                      </a:r>
                      <a:endParaRPr lang="es-CO"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0934590"/>
                  </a:ext>
                </a:extLst>
              </a:tr>
              <a:tr h="228287">
                <a:tc>
                  <a:txBody>
                    <a:bodyPr/>
                    <a:lstStyle/>
                    <a:p>
                      <a:pPr algn="ctr" rtl="0" fontAlgn="ctr"/>
                      <a:r>
                        <a:rPr lang="es-CO" sz="1200" u="none" strike="noStrike">
                          <a:effectLst/>
                        </a:rPr>
                        <a:t>9</a:t>
                      </a:r>
                      <a:endParaRPr lang="es-CO"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s-CO" sz="1200" u="none" strike="noStrike" dirty="0">
                          <a:effectLst/>
                        </a:rPr>
                        <a:t>Resultado Equilibrio presupuestal con recaudo</a:t>
                      </a:r>
                      <a:endParaRPr lang="es-CO" sz="12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u="none" strike="noStrike">
                          <a:effectLst/>
                        </a:rPr>
                        <a:t>0,78</a:t>
                      </a:r>
                      <a:endParaRPr lang="es-CO"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6759963"/>
                  </a:ext>
                </a:extLst>
              </a:tr>
              <a:tr h="479401">
                <a:tc>
                  <a:txBody>
                    <a:bodyPr/>
                    <a:lstStyle/>
                    <a:p>
                      <a:pPr algn="ctr" rtl="0" fontAlgn="ctr"/>
                      <a:r>
                        <a:rPr lang="es-CO" sz="1200" u="none" strike="noStrike">
                          <a:effectLst/>
                        </a:rPr>
                        <a:t>10</a:t>
                      </a:r>
                      <a:endParaRPr lang="es-CO"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s-CO" sz="1200" u="none" strike="noStrike" dirty="0">
                          <a:effectLst/>
                        </a:rPr>
                        <a:t>Oportunidad entrega del reporte de información en cumplimiento de la Circular única expedida por la Superintendencia Nacional de Salud o la norma que lo sustituya</a:t>
                      </a:r>
                      <a:endParaRPr lang="es-CO" sz="12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u="none" strike="noStrike">
                          <a:effectLst/>
                        </a:rPr>
                        <a:t>NO CUMPLE</a:t>
                      </a:r>
                      <a:endParaRPr lang="es-CO"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6162071"/>
                  </a:ext>
                </a:extLst>
              </a:tr>
              <a:tr h="616374">
                <a:tc>
                  <a:txBody>
                    <a:bodyPr/>
                    <a:lstStyle/>
                    <a:p>
                      <a:pPr algn="ctr" rtl="0" fontAlgn="ctr"/>
                      <a:r>
                        <a:rPr lang="es-CO" sz="1200" u="none" strike="noStrike">
                          <a:effectLst/>
                        </a:rPr>
                        <a:t>11</a:t>
                      </a:r>
                      <a:endParaRPr lang="es-CO"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s-CO" sz="1200" u="none" strike="noStrike" dirty="0">
                          <a:effectLst/>
                        </a:rPr>
                        <a:t>Oportunidad reporte de información en cumplimiento del decreto  2193 de 2004 compilado en la sección 2, capitulo 8, Titulo 3, parte 5, del libro 2 del decreto 780 de 2016 - Decreto único reglamentario del sector salud y protección social o la norma que lo sustituya</a:t>
                      </a:r>
                      <a:endParaRPr lang="es-CO" sz="12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u="none" strike="noStrike">
                          <a:effectLst/>
                        </a:rPr>
                        <a:t>CUMPLE</a:t>
                      </a:r>
                      <a:endParaRPr lang="es-CO"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4336545"/>
                  </a:ext>
                </a:extLst>
              </a:tr>
              <a:tr h="328732">
                <a:tc>
                  <a:txBody>
                    <a:bodyPr/>
                    <a:lstStyle/>
                    <a:p>
                      <a:pPr algn="ctr" rtl="0" fontAlgn="ctr"/>
                      <a:r>
                        <a:rPr lang="es-CO" sz="1200" u="none" strike="noStrike">
                          <a:effectLst/>
                        </a:rPr>
                        <a:t>12</a:t>
                      </a:r>
                      <a:endParaRPr lang="es-CO"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s-CO" sz="1200" u="none" strike="noStrike" dirty="0">
                          <a:effectLst/>
                        </a:rPr>
                        <a:t>Evaluación de aplicación de la guia de manejo especifica para hemorragias del tercer trimestre o trastornos hipertensivos de la gestante</a:t>
                      </a:r>
                      <a:endParaRPr lang="es-CO" sz="12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O" sz="1200" u="none" strike="noStrike">
                          <a:effectLst/>
                        </a:rPr>
                        <a:t>0,96</a:t>
                      </a:r>
                      <a:endParaRPr lang="es-CO"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2412300"/>
                  </a:ext>
                </a:extLst>
              </a:tr>
              <a:tr h="219155">
                <a:tc>
                  <a:txBody>
                    <a:bodyPr/>
                    <a:lstStyle/>
                    <a:p>
                      <a:pPr algn="ctr" rtl="0" fontAlgn="ctr"/>
                      <a:r>
                        <a:rPr lang="es-CO" sz="1200" u="none" strike="noStrike">
                          <a:effectLst/>
                        </a:rPr>
                        <a:t>13</a:t>
                      </a:r>
                      <a:endParaRPr lang="es-CO"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s-CO" sz="1200" u="none" strike="noStrike" dirty="0">
                          <a:effectLst/>
                        </a:rPr>
                        <a:t>Evaluación aplicación de la Gia de manejo de la primera causa de egreso hospitalario o de morbilidad atendida</a:t>
                      </a:r>
                      <a:endParaRPr lang="es-CO" sz="12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O" sz="1200" u="none" strike="noStrike">
                          <a:effectLst/>
                        </a:rPr>
                        <a:t>0,84</a:t>
                      </a:r>
                      <a:endParaRPr lang="es-CO"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6037431"/>
                  </a:ext>
                </a:extLst>
              </a:tr>
              <a:tr h="119227">
                <a:tc>
                  <a:txBody>
                    <a:bodyPr/>
                    <a:lstStyle/>
                    <a:p>
                      <a:pPr algn="ctr" rtl="0" fontAlgn="ctr"/>
                      <a:r>
                        <a:rPr lang="es-CO" sz="1200" u="none" strike="noStrike">
                          <a:effectLst/>
                        </a:rPr>
                        <a:t>14</a:t>
                      </a:r>
                      <a:endParaRPr lang="es-CO"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s-CO" sz="1200" u="none" strike="noStrike" dirty="0">
                          <a:effectLst/>
                        </a:rPr>
                        <a:t>Oportunidad en la realización de apendicectomía</a:t>
                      </a:r>
                      <a:endParaRPr lang="es-CO" sz="12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O" sz="1200" u="none" strike="noStrike">
                          <a:effectLst/>
                        </a:rPr>
                        <a:t>0,98</a:t>
                      </a:r>
                      <a:endParaRPr lang="es-CO"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5161537"/>
                  </a:ext>
                </a:extLst>
              </a:tr>
              <a:tr h="357649">
                <a:tc>
                  <a:txBody>
                    <a:bodyPr/>
                    <a:lstStyle/>
                    <a:p>
                      <a:pPr algn="ctr" rtl="0" fontAlgn="ctr"/>
                      <a:r>
                        <a:rPr lang="es-CO" sz="1200" u="none" strike="noStrike">
                          <a:effectLst/>
                        </a:rPr>
                        <a:t>15</a:t>
                      </a:r>
                      <a:endParaRPr lang="es-CO"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s-CO" sz="1200" u="none" strike="noStrike" dirty="0">
                          <a:effectLst/>
                        </a:rPr>
                        <a:t>Número de pacientes pediátricos con  neumonía bronco aspirativa de origen intrahospitalario y variación interanual</a:t>
                      </a:r>
                      <a:endParaRPr lang="es-CO" sz="12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O" sz="1200" u="none" strike="noStrike">
                          <a:effectLst/>
                        </a:rPr>
                        <a:t>0</a:t>
                      </a:r>
                      <a:endParaRPr lang="es-CO"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4821646"/>
                  </a:ext>
                </a:extLst>
              </a:tr>
              <a:tr h="219155">
                <a:tc>
                  <a:txBody>
                    <a:bodyPr/>
                    <a:lstStyle/>
                    <a:p>
                      <a:pPr algn="ctr" rtl="0" fontAlgn="ctr"/>
                      <a:r>
                        <a:rPr lang="es-CO" sz="1200" u="none" strike="noStrike">
                          <a:effectLst/>
                        </a:rPr>
                        <a:t>16</a:t>
                      </a:r>
                      <a:endParaRPr lang="es-CO"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s-CO" sz="1200" u="none" strike="noStrike" dirty="0">
                          <a:effectLst/>
                        </a:rPr>
                        <a:t>Oportunidad en la atención específica de pacientes con diagnostico al egreso de infarto agudo del miocardio (</a:t>
                      </a:r>
                      <a:r>
                        <a:rPr lang="es-CO" sz="1200" u="none" strike="noStrike" dirty="0" err="1">
                          <a:effectLst/>
                        </a:rPr>
                        <a:t>IAM</a:t>
                      </a:r>
                      <a:r>
                        <a:rPr lang="es-CO" sz="1200" u="none" strike="noStrike" dirty="0">
                          <a:effectLst/>
                        </a:rPr>
                        <a:t>)</a:t>
                      </a:r>
                      <a:endParaRPr lang="es-CO" sz="12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O" sz="1200" u="none" strike="noStrike">
                          <a:effectLst/>
                        </a:rPr>
                        <a:t>0,93</a:t>
                      </a:r>
                      <a:endParaRPr lang="es-CO"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1186512"/>
                  </a:ext>
                </a:extLst>
              </a:tr>
              <a:tr h="175020">
                <a:tc>
                  <a:txBody>
                    <a:bodyPr/>
                    <a:lstStyle/>
                    <a:p>
                      <a:pPr algn="ctr" rtl="0" fontAlgn="ctr"/>
                      <a:r>
                        <a:rPr lang="es-CO" sz="1200" u="none" strike="noStrike">
                          <a:effectLst/>
                        </a:rPr>
                        <a:t>17</a:t>
                      </a:r>
                      <a:endParaRPr lang="es-CO"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s-CO" sz="1200" u="none" strike="noStrike" dirty="0">
                          <a:effectLst/>
                        </a:rPr>
                        <a:t>Análisis de mortalidad intrahospitalaria</a:t>
                      </a:r>
                      <a:endParaRPr lang="es-CO" sz="12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O" sz="1200" u="none" strike="noStrike">
                          <a:effectLst/>
                        </a:rPr>
                        <a:t>1</a:t>
                      </a:r>
                      <a:endParaRPr lang="es-CO"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2362526"/>
                  </a:ext>
                </a:extLst>
              </a:tr>
              <a:tr h="219155">
                <a:tc>
                  <a:txBody>
                    <a:bodyPr/>
                    <a:lstStyle/>
                    <a:p>
                      <a:pPr algn="ctr" rtl="0" fontAlgn="ctr"/>
                      <a:r>
                        <a:rPr lang="es-CO" sz="1200" u="none" strike="noStrike">
                          <a:effectLst/>
                        </a:rPr>
                        <a:t>18</a:t>
                      </a:r>
                      <a:endParaRPr lang="es-CO"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s-CO" sz="1200" u="none" strike="noStrike" dirty="0">
                          <a:effectLst/>
                        </a:rPr>
                        <a:t>Tiempo promedio de espera para la asignación de cita de pediatría</a:t>
                      </a:r>
                      <a:endParaRPr lang="es-CO" sz="12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O" sz="1200" u="none" strike="noStrike">
                          <a:effectLst/>
                        </a:rPr>
                        <a:t>6,28</a:t>
                      </a:r>
                      <a:endParaRPr lang="es-CO"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7680176"/>
                  </a:ext>
                </a:extLst>
              </a:tr>
              <a:tr h="219155">
                <a:tc>
                  <a:txBody>
                    <a:bodyPr/>
                    <a:lstStyle/>
                    <a:p>
                      <a:pPr algn="ctr" rtl="0" fontAlgn="ctr"/>
                      <a:r>
                        <a:rPr lang="es-CO" sz="1200" u="none" strike="noStrike">
                          <a:effectLst/>
                        </a:rPr>
                        <a:t>19</a:t>
                      </a:r>
                      <a:endParaRPr lang="es-CO"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s-CO" sz="1200" u="none" strike="noStrike" dirty="0">
                          <a:effectLst/>
                        </a:rPr>
                        <a:t>Tiempo promedio de espera para la asignación de cita de obstetricia</a:t>
                      </a:r>
                      <a:endParaRPr lang="es-CO" sz="12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O" sz="1200" u="none" strike="noStrike">
                          <a:effectLst/>
                        </a:rPr>
                        <a:t>7,9</a:t>
                      </a:r>
                      <a:endParaRPr lang="es-CO"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4881431"/>
                  </a:ext>
                </a:extLst>
              </a:tr>
              <a:tr h="219155">
                <a:tc>
                  <a:txBody>
                    <a:bodyPr/>
                    <a:lstStyle/>
                    <a:p>
                      <a:pPr algn="ctr" rtl="0" fontAlgn="ctr"/>
                      <a:r>
                        <a:rPr lang="es-CO" sz="1200" u="none" strike="noStrike">
                          <a:effectLst/>
                        </a:rPr>
                        <a:t>20</a:t>
                      </a:r>
                      <a:endParaRPr lang="es-CO"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s-CO" sz="1200" u="none" strike="noStrike" dirty="0">
                          <a:effectLst/>
                        </a:rPr>
                        <a:t>Tiempo promedio de espera para la asignación de cita de medicina interna</a:t>
                      </a:r>
                      <a:endParaRPr lang="es-CO" sz="12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O" sz="1200" u="none" strike="noStrike" dirty="0">
                          <a:effectLst/>
                        </a:rPr>
                        <a:t>6,17</a:t>
                      </a:r>
                      <a:endParaRPr lang="es-CO"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3208121"/>
                  </a:ext>
                </a:extLst>
              </a:tr>
            </a:tbl>
          </a:graphicData>
        </a:graphic>
      </p:graphicFrame>
    </p:spTree>
    <p:extLst>
      <p:ext uri="{BB962C8B-B14F-4D97-AF65-F5344CB8AC3E}">
        <p14:creationId xmlns:p14="http://schemas.microsoft.com/office/powerpoint/2010/main" val="39210259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endParaRPr lang="es-CO"/>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ángulo 6"/>
          <p:cNvSpPr/>
          <p:nvPr/>
        </p:nvSpPr>
        <p:spPr>
          <a:xfrm>
            <a:off x="-665018" y="0"/>
            <a:ext cx="7964557" cy="923330"/>
          </a:xfrm>
          <a:prstGeom prst="rect">
            <a:avLst/>
          </a:prstGeom>
        </p:spPr>
        <p:txBody>
          <a:bodyPr wrap="square">
            <a:spAutoFit/>
          </a:bodyPr>
          <a:lstStyle/>
          <a:p>
            <a:pPr algn="ctr"/>
            <a:r>
              <a:rPr lang="es-ES" sz="5400" b="1" dirty="0">
                <a:solidFill>
                  <a:srgbClr val="C00000"/>
                </a:solidFill>
                <a:latin typeface="+mj-lt"/>
              </a:rPr>
              <a:t>INDICADORES CALIDAD</a:t>
            </a:r>
          </a:p>
        </p:txBody>
      </p:sp>
    </p:spTree>
    <p:extLst>
      <p:ext uri="{BB962C8B-B14F-4D97-AF65-F5344CB8AC3E}">
        <p14:creationId xmlns:p14="http://schemas.microsoft.com/office/powerpoint/2010/main" val="7309522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3478331629"/>
              </p:ext>
            </p:extLst>
          </p:nvPr>
        </p:nvGraphicFramePr>
        <p:xfrm>
          <a:off x="607869" y="769216"/>
          <a:ext cx="10891404" cy="5953919"/>
        </p:xfrm>
        <a:graphic>
          <a:graphicData uri="http://schemas.openxmlformats.org/drawingml/2006/table">
            <a:tbl>
              <a:tblPr>
                <a:tableStyleId>{5C22544A-7EE6-4342-B048-85BDC9FD1C3A}</a:tableStyleId>
              </a:tblPr>
              <a:tblGrid>
                <a:gridCol w="6544562">
                  <a:extLst>
                    <a:ext uri="{9D8B030D-6E8A-4147-A177-3AD203B41FA5}">
                      <a16:colId xmlns:a16="http://schemas.microsoft.com/office/drawing/2014/main" val="4181780984"/>
                    </a:ext>
                  </a:extLst>
                </a:gridCol>
                <a:gridCol w="1474147">
                  <a:extLst>
                    <a:ext uri="{9D8B030D-6E8A-4147-A177-3AD203B41FA5}">
                      <a16:colId xmlns:a16="http://schemas.microsoft.com/office/drawing/2014/main" val="101308672"/>
                    </a:ext>
                  </a:extLst>
                </a:gridCol>
                <a:gridCol w="1295954">
                  <a:extLst>
                    <a:ext uri="{9D8B030D-6E8A-4147-A177-3AD203B41FA5}">
                      <a16:colId xmlns:a16="http://schemas.microsoft.com/office/drawing/2014/main" val="1735109934"/>
                    </a:ext>
                  </a:extLst>
                </a:gridCol>
                <a:gridCol w="1576741">
                  <a:extLst>
                    <a:ext uri="{9D8B030D-6E8A-4147-A177-3AD203B41FA5}">
                      <a16:colId xmlns:a16="http://schemas.microsoft.com/office/drawing/2014/main" val="4252970708"/>
                    </a:ext>
                  </a:extLst>
                </a:gridCol>
              </a:tblGrid>
              <a:tr h="388347">
                <a:tc>
                  <a:txBody>
                    <a:bodyPr/>
                    <a:lstStyle/>
                    <a:p>
                      <a:pPr algn="ctr" fontAlgn="ctr"/>
                      <a:r>
                        <a:rPr lang="es-CO" sz="1400" u="none" strike="noStrike">
                          <a:effectLst/>
                        </a:rPr>
                        <a:t>Datos</a:t>
                      </a:r>
                      <a:endParaRPr lang="es-CO" sz="1400" b="1" i="0" u="none" strike="noStrike">
                        <a:solidFill>
                          <a:srgbClr val="000000"/>
                        </a:solidFill>
                        <a:effectLst/>
                        <a:latin typeface="Tahoma" panose="020B0604030504040204" pitchFamily="34" charset="0"/>
                      </a:endParaRPr>
                    </a:p>
                  </a:txBody>
                  <a:tcPr marL="7880" marR="7880" marT="7880" marB="37824" anchor="ctr"/>
                </a:tc>
                <a:tc>
                  <a:txBody>
                    <a:bodyPr/>
                    <a:lstStyle/>
                    <a:p>
                      <a:pPr algn="ctr" fontAlgn="ctr"/>
                      <a:r>
                        <a:rPr lang="es-CO" sz="1400" u="none" strike="noStrike">
                          <a:effectLst/>
                        </a:rPr>
                        <a:t>A DICI.2016</a:t>
                      </a:r>
                      <a:endParaRPr lang="es-CO" sz="1400" b="1" i="0" u="none" strike="noStrike">
                        <a:solidFill>
                          <a:srgbClr val="000000"/>
                        </a:solidFill>
                        <a:effectLst/>
                        <a:latin typeface="Tahoma" panose="020B0604030504040204" pitchFamily="34" charset="0"/>
                      </a:endParaRPr>
                    </a:p>
                  </a:txBody>
                  <a:tcPr marL="7880" marR="7880" marT="7880" marB="37824" anchor="ctr"/>
                </a:tc>
                <a:tc>
                  <a:txBody>
                    <a:bodyPr/>
                    <a:lstStyle/>
                    <a:p>
                      <a:pPr algn="ctr" fontAlgn="ctr"/>
                      <a:r>
                        <a:rPr lang="es-CO" sz="1400" u="none" strike="noStrike" dirty="0">
                          <a:effectLst/>
                        </a:rPr>
                        <a:t>A DIC.2017</a:t>
                      </a:r>
                      <a:endParaRPr lang="es-CO" sz="1400" b="1" i="0" u="none" strike="noStrike" dirty="0">
                        <a:solidFill>
                          <a:srgbClr val="000000"/>
                        </a:solidFill>
                        <a:effectLst/>
                        <a:latin typeface="Tahoma" panose="020B0604030504040204" pitchFamily="34" charset="0"/>
                      </a:endParaRPr>
                    </a:p>
                  </a:txBody>
                  <a:tcPr marL="7880" marR="7880" marT="7880" marB="37824" anchor="ctr"/>
                </a:tc>
                <a:tc>
                  <a:txBody>
                    <a:bodyPr/>
                    <a:lstStyle/>
                    <a:p>
                      <a:pPr algn="ctr" fontAlgn="ctr"/>
                      <a:r>
                        <a:rPr lang="es-CO" sz="1400" u="none" strike="noStrike">
                          <a:effectLst/>
                        </a:rPr>
                        <a:t>% VARIACION </a:t>
                      </a:r>
                      <a:endParaRPr lang="es-CO" sz="1400" b="1" i="0" u="none" strike="noStrike">
                        <a:solidFill>
                          <a:srgbClr val="000000"/>
                        </a:solidFill>
                        <a:effectLst/>
                        <a:latin typeface="Tahoma" panose="020B0604030504040204" pitchFamily="34" charset="0"/>
                      </a:endParaRPr>
                    </a:p>
                  </a:txBody>
                  <a:tcPr marL="7880" marR="7880" marT="7880" marB="37824" anchor="ctr"/>
                </a:tc>
                <a:extLst>
                  <a:ext uri="{0D108BD9-81ED-4DB2-BD59-A6C34878D82A}">
                    <a16:rowId xmlns:a16="http://schemas.microsoft.com/office/drawing/2014/main" val="3336896693"/>
                  </a:ext>
                </a:extLst>
              </a:tr>
              <a:tr h="223967">
                <a:tc>
                  <a:txBody>
                    <a:bodyPr/>
                    <a:lstStyle/>
                    <a:p>
                      <a:pPr algn="l" fontAlgn="t"/>
                      <a:r>
                        <a:rPr lang="es-CO" sz="1400" u="none" strike="noStrike">
                          <a:effectLst/>
                        </a:rPr>
                        <a:t>Días de espera para consulta de medicina general</a:t>
                      </a:r>
                      <a:endParaRPr lang="es-CO" sz="1400" b="0" i="0" u="none" strike="noStrike">
                        <a:solidFill>
                          <a:srgbClr val="000000"/>
                        </a:solidFill>
                        <a:effectLst/>
                        <a:latin typeface="Tahoma" panose="020B0604030504040204" pitchFamily="34" charset="0"/>
                      </a:endParaRPr>
                    </a:p>
                  </a:txBody>
                  <a:tcPr marL="7880" marR="7880" marT="7880" marB="37824"/>
                </a:tc>
                <a:tc>
                  <a:txBody>
                    <a:bodyPr/>
                    <a:lstStyle/>
                    <a:p>
                      <a:pPr algn="r" rtl="0" fontAlgn="b"/>
                      <a:r>
                        <a:rPr lang="es-CO" sz="1400" b="0" i="0" u="none" strike="noStrike">
                          <a:solidFill>
                            <a:srgbClr val="000000"/>
                          </a:solidFill>
                          <a:effectLst/>
                          <a:latin typeface="Calibri" panose="020F0502020204030204" pitchFamily="34" charset="0"/>
                        </a:rPr>
                        <a:t>1</a:t>
                      </a:r>
                    </a:p>
                  </a:txBody>
                  <a:tcPr marL="9525" marR="9525" marT="9525" marB="0" anchor="b"/>
                </a:tc>
                <a:tc>
                  <a:txBody>
                    <a:bodyPr/>
                    <a:lstStyle/>
                    <a:p>
                      <a:pPr algn="r" rtl="0" fontAlgn="b"/>
                      <a:r>
                        <a:rPr lang="es-CO" sz="1400" b="0" i="0" u="none" strike="noStrike">
                          <a:solidFill>
                            <a:srgbClr val="000000"/>
                          </a:solidFill>
                          <a:effectLst/>
                          <a:latin typeface="Calibri" panose="020F0502020204030204" pitchFamily="34" charset="0"/>
                        </a:rPr>
                        <a:t>1,8</a:t>
                      </a:r>
                    </a:p>
                  </a:txBody>
                  <a:tcPr marL="9525" marR="9525" marT="9525" marB="0" anchor="b"/>
                </a:tc>
                <a:tc>
                  <a:txBody>
                    <a:bodyPr/>
                    <a:lstStyle/>
                    <a:p>
                      <a:pPr algn="ctr" rtl="0" fontAlgn="t"/>
                      <a:r>
                        <a:rPr lang="es-CO" sz="1400" b="0" i="0" u="none" strike="noStrike">
                          <a:solidFill>
                            <a:srgbClr val="000000"/>
                          </a:solidFill>
                          <a:effectLst/>
                          <a:latin typeface="Calibri" panose="020F0502020204030204" pitchFamily="34" charset="0"/>
                        </a:rPr>
                        <a:t>80%</a:t>
                      </a:r>
                    </a:p>
                  </a:txBody>
                  <a:tcPr marL="9525" marR="9525" marT="9525" marB="0"/>
                </a:tc>
                <a:extLst>
                  <a:ext uri="{0D108BD9-81ED-4DB2-BD59-A6C34878D82A}">
                    <a16:rowId xmlns:a16="http://schemas.microsoft.com/office/drawing/2014/main" val="1425129818"/>
                  </a:ext>
                </a:extLst>
              </a:tr>
              <a:tr h="349306">
                <a:tc>
                  <a:txBody>
                    <a:bodyPr/>
                    <a:lstStyle/>
                    <a:p>
                      <a:pPr algn="just" fontAlgn="t"/>
                      <a:r>
                        <a:rPr lang="es-CO" sz="1400" u="none" strike="noStrike">
                          <a:effectLst/>
                        </a:rPr>
                        <a:t>Días de espera para cirugía electiva</a:t>
                      </a:r>
                      <a:endParaRPr lang="es-CO" sz="1400" b="0" i="0" u="none" strike="noStrike">
                        <a:solidFill>
                          <a:srgbClr val="000000"/>
                        </a:solidFill>
                        <a:effectLst/>
                        <a:latin typeface="Tahoma" panose="020B0604030504040204" pitchFamily="34" charset="0"/>
                      </a:endParaRPr>
                    </a:p>
                  </a:txBody>
                  <a:tcPr marL="7880" marR="7880" marT="7880" marB="37824"/>
                </a:tc>
                <a:tc>
                  <a:txBody>
                    <a:bodyPr/>
                    <a:lstStyle/>
                    <a:p>
                      <a:pPr algn="r" rtl="0" fontAlgn="b"/>
                      <a:r>
                        <a:rPr lang="es-CO" sz="1400" b="0" i="0" u="none" strike="noStrike">
                          <a:solidFill>
                            <a:srgbClr val="000000"/>
                          </a:solidFill>
                          <a:effectLst/>
                          <a:latin typeface="Calibri" panose="020F0502020204030204" pitchFamily="34" charset="0"/>
                        </a:rPr>
                        <a:t>9</a:t>
                      </a:r>
                    </a:p>
                  </a:txBody>
                  <a:tcPr marL="9525" marR="9525" marT="9525" marB="0" anchor="b"/>
                </a:tc>
                <a:tc>
                  <a:txBody>
                    <a:bodyPr/>
                    <a:lstStyle/>
                    <a:p>
                      <a:pPr algn="r" rtl="0" fontAlgn="b"/>
                      <a:r>
                        <a:rPr lang="es-CO" sz="1400" b="0" i="0" u="none" strike="noStrike">
                          <a:solidFill>
                            <a:srgbClr val="000000"/>
                          </a:solidFill>
                          <a:effectLst/>
                          <a:latin typeface="Calibri" panose="020F0502020204030204" pitchFamily="34" charset="0"/>
                        </a:rPr>
                        <a:t>14,2</a:t>
                      </a:r>
                    </a:p>
                  </a:txBody>
                  <a:tcPr marL="9525" marR="9525" marT="9525" marB="0" anchor="b"/>
                </a:tc>
                <a:tc>
                  <a:txBody>
                    <a:bodyPr/>
                    <a:lstStyle/>
                    <a:p>
                      <a:pPr algn="ctr" rtl="0" fontAlgn="t"/>
                      <a:r>
                        <a:rPr lang="es-CO" sz="1400" b="0" i="0" u="none" strike="noStrike">
                          <a:solidFill>
                            <a:srgbClr val="000000"/>
                          </a:solidFill>
                          <a:effectLst/>
                          <a:latin typeface="Calibri" panose="020F0502020204030204" pitchFamily="34" charset="0"/>
                        </a:rPr>
                        <a:t>58%</a:t>
                      </a:r>
                    </a:p>
                  </a:txBody>
                  <a:tcPr marL="9525" marR="9525" marT="9525" marB="0"/>
                </a:tc>
                <a:extLst>
                  <a:ext uri="{0D108BD9-81ED-4DB2-BD59-A6C34878D82A}">
                    <a16:rowId xmlns:a16="http://schemas.microsoft.com/office/drawing/2014/main" val="1388049473"/>
                  </a:ext>
                </a:extLst>
              </a:tr>
              <a:tr h="349306">
                <a:tc>
                  <a:txBody>
                    <a:bodyPr/>
                    <a:lstStyle/>
                    <a:p>
                      <a:pPr algn="just" fontAlgn="t"/>
                      <a:r>
                        <a:rPr lang="es-CO" sz="1400" u="none" strike="noStrike">
                          <a:effectLst/>
                        </a:rPr>
                        <a:t>Días de espera para consulta de odontología</a:t>
                      </a:r>
                      <a:endParaRPr lang="es-CO" sz="1400" b="0" i="0" u="none" strike="noStrike">
                        <a:solidFill>
                          <a:srgbClr val="000000"/>
                        </a:solidFill>
                        <a:effectLst/>
                        <a:latin typeface="Tahoma" panose="020B0604030504040204" pitchFamily="34" charset="0"/>
                      </a:endParaRPr>
                    </a:p>
                  </a:txBody>
                  <a:tcPr marL="7880" marR="7880" marT="7880" marB="37824"/>
                </a:tc>
                <a:tc>
                  <a:txBody>
                    <a:bodyPr/>
                    <a:lstStyle/>
                    <a:p>
                      <a:pPr algn="r" rtl="0" fontAlgn="b"/>
                      <a:r>
                        <a:rPr lang="es-CO" sz="1400" b="0" i="0" u="none" strike="noStrike">
                          <a:solidFill>
                            <a:srgbClr val="000000"/>
                          </a:solidFill>
                          <a:effectLst/>
                          <a:latin typeface="Calibri" panose="020F0502020204030204" pitchFamily="34" charset="0"/>
                        </a:rPr>
                        <a:t>1</a:t>
                      </a:r>
                    </a:p>
                  </a:txBody>
                  <a:tcPr marL="9525" marR="9525" marT="9525" marB="0" anchor="b"/>
                </a:tc>
                <a:tc>
                  <a:txBody>
                    <a:bodyPr/>
                    <a:lstStyle/>
                    <a:p>
                      <a:pPr algn="r" rtl="0" fontAlgn="b"/>
                      <a:r>
                        <a:rPr lang="es-CO" sz="1400" b="0" i="0" u="none" strike="noStrike">
                          <a:solidFill>
                            <a:srgbClr val="000000"/>
                          </a:solidFill>
                          <a:effectLst/>
                          <a:latin typeface="Calibri" panose="020F0502020204030204" pitchFamily="34" charset="0"/>
                        </a:rPr>
                        <a:t>0,6</a:t>
                      </a:r>
                    </a:p>
                  </a:txBody>
                  <a:tcPr marL="9525" marR="9525" marT="9525" marB="0" anchor="b"/>
                </a:tc>
                <a:tc>
                  <a:txBody>
                    <a:bodyPr/>
                    <a:lstStyle/>
                    <a:p>
                      <a:pPr algn="ctr" rtl="0" fontAlgn="t"/>
                      <a:r>
                        <a:rPr lang="es-CO" sz="1400" b="0" i="0" u="none" strike="noStrike">
                          <a:solidFill>
                            <a:srgbClr val="000000"/>
                          </a:solidFill>
                          <a:effectLst/>
                          <a:latin typeface="Calibri" panose="020F0502020204030204" pitchFamily="34" charset="0"/>
                        </a:rPr>
                        <a:t>-40%</a:t>
                      </a:r>
                    </a:p>
                  </a:txBody>
                  <a:tcPr marL="9525" marR="9525" marT="9525" marB="0"/>
                </a:tc>
                <a:extLst>
                  <a:ext uri="{0D108BD9-81ED-4DB2-BD59-A6C34878D82A}">
                    <a16:rowId xmlns:a16="http://schemas.microsoft.com/office/drawing/2014/main" val="1840110463"/>
                  </a:ext>
                </a:extLst>
              </a:tr>
              <a:tr h="349306">
                <a:tc>
                  <a:txBody>
                    <a:bodyPr/>
                    <a:lstStyle/>
                    <a:p>
                      <a:pPr algn="just" fontAlgn="t"/>
                      <a:r>
                        <a:rPr lang="es-CO" sz="1400" u="none" strike="noStrike">
                          <a:effectLst/>
                        </a:rPr>
                        <a:t>Evaluación de la satisfacción del usuario</a:t>
                      </a:r>
                      <a:endParaRPr lang="es-CO" sz="1400" b="0" i="0" u="none" strike="noStrike">
                        <a:solidFill>
                          <a:srgbClr val="000000"/>
                        </a:solidFill>
                        <a:effectLst/>
                        <a:latin typeface="Tahoma" panose="020B0604030504040204" pitchFamily="34" charset="0"/>
                      </a:endParaRPr>
                    </a:p>
                  </a:txBody>
                  <a:tcPr marL="7880" marR="7880" marT="7880" marB="37824"/>
                </a:tc>
                <a:tc>
                  <a:txBody>
                    <a:bodyPr/>
                    <a:lstStyle/>
                    <a:p>
                      <a:pPr algn="r" rtl="0" fontAlgn="b"/>
                      <a:r>
                        <a:rPr lang="es-CO" sz="1400" b="0" i="0" u="none" strike="noStrike">
                          <a:solidFill>
                            <a:srgbClr val="000000"/>
                          </a:solidFill>
                          <a:effectLst/>
                          <a:latin typeface="Calibri" panose="020F0502020204030204" pitchFamily="34" charset="0"/>
                        </a:rPr>
                        <a:t>4.450</a:t>
                      </a:r>
                    </a:p>
                  </a:txBody>
                  <a:tcPr marL="9525" marR="9525" marT="9525" marB="0" anchor="b"/>
                </a:tc>
                <a:tc>
                  <a:txBody>
                    <a:bodyPr/>
                    <a:lstStyle/>
                    <a:p>
                      <a:pPr algn="r" rtl="0" fontAlgn="b"/>
                      <a:r>
                        <a:rPr lang="es-CO" sz="1400" b="0" i="0" u="none" strike="noStrike">
                          <a:solidFill>
                            <a:srgbClr val="000000"/>
                          </a:solidFill>
                          <a:effectLst/>
                          <a:latin typeface="Calibri" panose="020F0502020204030204" pitchFamily="34" charset="0"/>
                        </a:rPr>
                        <a:t>5.100</a:t>
                      </a:r>
                    </a:p>
                  </a:txBody>
                  <a:tcPr marL="9525" marR="9525" marT="9525" marB="0" anchor="b"/>
                </a:tc>
                <a:tc>
                  <a:txBody>
                    <a:bodyPr/>
                    <a:lstStyle/>
                    <a:p>
                      <a:pPr algn="ctr" rtl="0" fontAlgn="t"/>
                      <a:r>
                        <a:rPr lang="es-CO" sz="1400" b="0" i="0" u="none" strike="noStrike">
                          <a:solidFill>
                            <a:srgbClr val="000000"/>
                          </a:solidFill>
                          <a:effectLst/>
                          <a:latin typeface="Calibri" panose="020F0502020204030204" pitchFamily="34" charset="0"/>
                        </a:rPr>
                        <a:t>15%</a:t>
                      </a:r>
                    </a:p>
                  </a:txBody>
                  <a:tcPr marL="9525" marR="9525" marT="9525" marB="0"/>
                </a:tc>
                <a:extLst>
                  <a:ext uri="{0D108BD9-81ED-4DB2-BD59-A6C34878D82A}">
                    <a16:rowId xmlns:a16="http://schemas.microsoft.com/office/drawing/2014/main" val="1073462938"/>
                  </a:ext>
                </a:extLst>
              </a:tr>
              <a:tr h="349306">
                <a:tc>
                  <a:txBody>
                    <a:bodyPr/>
                    <a:lstStyle/>
                    <a:p>
                      <a:pPr algn="just" fontAlgn="t"/>
                      <a:r>
                        <a:rPr lang="es-CO" sz="1400" u="none" strike="noStrike">
                          <a:effectLst/>
                        </a:rPr>
                        <a:t>Satisfacción en consulta externa</a:t>
                      </a:r>
                      <a:endParaRPr lang="es-CO" sz="1400" b="0" i="0" u="none" strike="noStrike">
                        <a:solidFill>
                          <a:srgbClr val="000000"/>
                        </a:solidFill>
                        <a:effectLst/>
                        <a:latin typeface="Tahoma" panose="020B0604030504040204" pitchFamily="34" charset="0"/>
                      </a:endParaRPr>
                    </a:p>
                  </a:txBody>
                  <a:tcPr marL="7880" marR="7880" marT="7880" marB="37824"/>
                </a:tc>
                <a:tc>
                  <a:txBody>
                    <a:bodyPr/>
                    <a:lstStyle/>
                    <a:p>
                      <a:pPr algn="r" rtl="0" fontAlgn="b"/>
                      <a:r>
                        <a:rPr lang="es-CO" sz="1400" b="0" i="0" u="none" strike="noStrike">
                          <a:solidFill>
                            <a:srgbClr val="000000"/>
                          </a:solidFill>
                          <a:effectLst/>
                          <a:latin typeface="Calibri" panose="020F0502020204030204" pitchFamily="34" charset="0"/>
                        </a:rPr>
                        <a:t>3.665</a:t>
                      </a:r>
                    </a:p>
                  </a:txBody>
                  <a:tcPr marL="9525" marR="9525" marT="9525" marB="0" anchor="b"/>
                </a:tc>
                <a:tc>
                  <a:txBody>
                    <a:bodyPr/>
                    <a:lstStyle/>
                    <a:p>
                      <a:pPr algn="r" rtl="0" fontAlgn="b"/>
                      <a:r>
                        <a:rPr lang="es-CO" sz="1400" b="0" i="0" u="none" strike="noStrike">
                          <a:solidFill>
                            <a:srgbClr val="000000"/>
                          </a:solidFill>
                          <a:effectLst/>
                          <a:latin typeface="Calibri" panose="020F0502020204030204" pitchFamily="34" charset="0"/>
                        </a:rPr>
                        <a:t>4.442</a:t>
                      </a:r>
                    </a:p>
                  </a:txBody>
                  <a:tcPr marL="9525" marR="9525" marT="9525" marB="0" anchor="b"/>
                </a:tc>
                <a:tc>
                  <a:txBody>
                    <a:bodyPr/>
                    <a:lstStyle/>
                    <a:p>
                      <a:pPr algn="ctr" rtl="0" fontAlgn="t"/>
                      <a:r>
                        <a:rPr lang="es-CO" sz="1400" b="0" i="0" u="none" strike="noStrike">
                          <a:solidFill>
                            <a:srgbClr val="000000"/>
                          </a:solidFill>
                          <a:effectLst/>
                          <a:latin typeface="Calibri" panose="020F0502020204030204" pitchFamily="34" charset="0"/>
                        </a:rPr>
                        <a:t>21%</a:t>
                      </a:r>
                    </a:p>
                  </a:txBody>
                  <a:tcPr marL="9525" marR="9525" marT="9525" marB="0"/>
                </a:tc>
                <a:extLst>
                  <a:ext uri="{0D108BD9-81ED-4DB2-BD59-A6C34878D82A}">
                    <a16:rowId xmlns:a16="http://schemas.microsoft.com/office/drawing/2014/main" val="1051152004"/>
                  </a:ext>
                </a:extLst>
              </a:tr>
              <a:tr h="223967">
                <a:tc>
                  <a:txBody>
                    <a:bodyPr/>
                    <a:lstStyle/>
                    <a:p>
                      <a:pPr algn="l" fontAlgn="t"/>
                      <a:r>
                        <a:rPr lang="es-CO" sz="1400" u="none" strike="noStrike">
                          <a:effectLst/>
                        </a:rPr>
                        <a:t>Proporción de usuarios satisfechos en consulta externa</a:t>
                      </a:r>
                      <a:endParaRPr lang="es-CO" sz="1400" b="0" i="0" u="none" strike="noStrike">
                        <a:solidFill>
                          <a:srgbClr val="000000"/>
                        </a:solidFill>
                        <a:effectLst/>
                        <a:latin typeface="Tahoma" panose="020B0604030504040204" pitchFamily="34" charset="0"/>
                      </a:endParaRPr>
                    </a:p>
                  </a:txBody>
                  <a:tcPr marL="7880" marR="7880" marT="7880" marB="37824"/>
                </a:tc>
                <a:tc>
                  <a:txBody>
                    <a:bodyPr/>
                    <a:lstStyle/>
                    <a:p>
                      <a:pPr algn="r" rtl="0" fontAlgn="t"/>
                      <a:r>
                        <a:rPr lang="es-CO" sz="1400" b="0" i="0" u="none" strike="noStrike">
                          <a:solidFill>
                            <a:srgbClr val="000000"/>
                          </a:solidFill>
                          <a:effectLst/>
                          <a:latin typeface="Calibri" panose="020F0502020204030204" pitchFamily="34" charset="0"/>
                        </a:rPr>
                        <a:t>82%</a:t>
                      </a:r>
                    </a:p>
                  </a:txBody>
                  <a:tcPr marL="9525" marR="9525" marT="9525" marB="0"/>
                </a:tc>
                <a:tc>
                  <a:txBody>
                    <a:bodyPr/>
                    <a:lstStyle/>
                    <a:p>
                      <a:pPr algn="r" rtl="0" fontAlgn="t"/>
                      <a:r>
                        <a:rPr lang="es-CO" sz="1400" b="0" i="0" u="none" strike="noStrike">
                          <a:solidFill>
                            <a:srgbClr val="000000"/>
                          </a:solidFill>
                          <a:effectLst/>
                          <a:latin typeface="Calibri" panose="020F0502020204030204" pitchFamily="34" charset="0"/>
                        </a:rPr>
                        <a:t>92%</a:t>
                      </a:r>
                    </a:p>
                  </a:txBody>
                  <a:tcPr marL="9525" marR="9525" marT="9525" marB="0"/>
                </a:tc>
                <a:tc>
                  <a:txBody>
                    <a:bodyPr/>
                    <a:lstStyle/>
                    <a:p>
                      <a:pPr algn="ctr" rtl="0" fontAlgn="t"/>
                      <a:r>
                        <a:rPr lang="es-CO" sz="1400" b="0" i="0" u="none" strike="noStrike">
                          <a:solidFill>
                            <a:srgbClr val="000000"/>
                          </a:solidFill>
                          <a:effectLst/>
                          <a:latin typeface="Calibri" panose="020F0502020204030204" pitchFamily="34" charset="0"/>
                        </a:rPr>
                        <a:t>12%</a:t>
                      </a:r>
                    </a:p>
                  </a:txBody>
                  <a:tcPr marL="9525" marR="9525" marT="9525" marB="0"/>
                </a:tc>
                <a:extLst>
                  <a:ext uri="{0D108BD9-81ED-4DB2-BD59-A6C34878D82A}">
                    <a16:rowId xmlns:a16="http://schemas.microsoft.com/office/drawing/2014/main" val="4115828593"/>
                  </a:ext>
                </a:extLst>
              </a:tr>
              <a:tr h="349306">
                <a:tc>
                  <a:txBody>
                    <a:bodyPr/>
                    <a:lstStyle/>
                    <a:p>
                      <a:pPr algn="just" fontAlgn="t"/>
                      <a:r>
                        <a:rPr lang="es-CO" sz="1400" u="none" strike="noStrike">
                          <a:effectLst/>
                        </a:rPr>
                        <a:t>Quejas recibidas</a:t>
                      </a:r>
                      <a:endParaRPr lang="es-CO" sz="1400" b="0" i="0" u="none" strike="noStrike">
                        <a:solidFill>
                          <a:srgbClr val="000000"/>
                        </a:solidFill>
                        <a:effectLst/>
                        <a:latin typeface="Tahoma" panose="020B0604030504040204" pitchFamily="34" charset="0"/>
                      </a:endParaRPr>
                    </a:p>
                  </a:txBody>
                  <a:tcPr marL="7880" marR="7880" marT="7880" marB="37824"/>
                </a:tc>
                <a:tc>
                  <a:txBody>
                    <a:bodyPr/>
                    <a:lstStyle/>
                    <a:p>
                      <a:pPr algn="r" rtl="0" fontAlgn="b"/>
                      <a:r>
                        <a:rPr lang="es-CO" sz="1400" b="0" i="0" u="none" strike="noStrike">
                          <a:solidFill>
                            <a:srgbClr val="000000"/>
                          </a:solidFill>
                          <a:effectLst/>
                          <a:latin typeface="Calibri" panose="020F0502020204030204" pitchFamily="34" charset="0"/>
                        </a:rPr>
                        <a:t>148</a:t>
                      </a:r>
                    </a:p>
                  </a:txBody>
                  <a:tcPr marL="9525" marR="9525" marT="9525" marB="0" anchor="b"/>
                </a:tc>
                <a:tc>
                  <a:txBody>
                    <a:bodyPr/>
                    <a:lstStyle/>
                    <a:p>
                      <a:pPr algn="r" rtl="0" fontAlgn="b"/>
                      <a:r>
                        <a:rPr lang="es-CO" sz="1400" b="0" i="0" u="none" strike="noStrike">
                          <a:solidFill>
                            <a:srgbClr val="000000"/>
                          </a:solidFill>
                          <a:effectLst/>
                          <a:latin typeface="Calibri" panose="020F0502020204030204" pitchFamily="34" charset="0"/>
                        </a:rPr>
                        <a:t>98</a:t>
                      </a:r>
                    </a:p>
                  </a:txBody>
                  <a:tcPr marL="9525" marR="9525" marT="9525" marB="0" anchor="b"/>
                </a:tc>
                <a:tc>
                  <a:txBody>
                    <a:bodyPr/>
                    <a:lstStyle/>
                    <a:p>
                      <a:pPr algn="ctr" rtl="0" fontAlgn="t"/>
                      <a:r>
                        <a:rPr lang="es-CO" sz="1400" b="0" i="0" u="none" strike="noStrike">
                          <a:solidFill>
                            <a:srgbClr val="000000"/>
                          </a:solidFill>
                          <a:effectLst/>
                          <a:latin typeface="Calibri" panose="020F0502020204030204" pitchFamily="34" charset="0"/>
                        </a:rPr>
                        <a:t>-34%</a:t>
                      </a:r>
                    </a:p>
                  </a:txBody>
                  <a:tcPr marL="9525" marR="9525" marT="9525" marB="0"/>
                </a:tc>
                <a:extLst>
                  <a:ext uri="{0D108BD9-81ED-4DB2-BD59-A6C34878D82A}">
                    <a16:rowId xmlns:a16="http://schemas.microsoft.com/office/drawing/2014/main" val="3330403685"/>
                  </a:ext>
                </a:extLst>
              </a:tr>
              <a:tr h="349306">
                <a:tc>
                  <a:txBody>
                    <a:bodyPr/>
                    <a:lstStyle/>
                    <a:p>
                      <a:pPr algn="just" fontAlgn="t"/>
                      <a:r>
                        <a:rPr lang="es-CO" sz="1400" u="none" strike="noStrike">
                          <a:effectLst/>
                        </a:rPr>
                        <a:t>Quejas resueltas</a:t>
                      </a:r>
                      <a:endParaRPr lang="es-CO" sz="1400" b="0" i="0" u="none" strike="noStrike">
                        <a:solidFill>
                          <a:srgbClr val="000000"/>
                        </a:solidFill>
                        <a:effectLst/>
                        <a:latin typeface="Tahoma" panose="020B0604030504040204" pitchFamily="34" charset="0"/>
                      </a:endParaRPr>
                    </a:p>
                  </a:txBody>
                  <a:tcPr marL="7880" marR="7880" marT="7880" marB="37824"/>
                </a:tc>
                <a:tc>
                  <a:txBody>
                    <a:bodyPr/>
                    <a:lstStyle/>
                    <a:p>
                      <a:pPr algn="r" rtl="0" fontAlgn="b"/>
                      <a:r>
                        <a:rPr lang="es-CO" sz="1400" b="0" i="0" u="none" strike="noStrike">
                          <a:solidFill>
                            <a:srgbClr val="000000"/>
                          </a:solidFill>
                          <a:effectLst/>
                          <a:latin typeface="Calibri" panose="020F0502020204030204" pitchFamily="34" charset="0"/>
                        </a:rPr>
                        <a:t>137</a:t>
                      </a:r>
                    </a:p>
                  </a:txBody>
                  <a:tcPr marL="9525" marR="9525" marT="9525" marB="0" anchor="b"/>
                </a:tc>
                <a:tc>
                  <a:txBody>
                    <a:bodyPr/>
                    <a:lstStyle/>
                    <a:p>
                      <a:pPr algn="r" rtl="0" fontAlgn="b"/>
                      <a:r>
                        <a:rPr lang="es-CO" sz="1400" b="0" i="0" u="none" strike="noStrike">
                          <a:solidFill>
                            <a:srgbClr val="000000"/>
                          </a:solidFill>
                          <a:effectLst/>
                          <a:latin typeface="Calibri" panose="020F0502020204030204" pitchFamily="34" charset="0"/>
                        </a:rPr>
                        <a:t>87</a:t>
                      </a:r>
                    </a:p>
                  </a:txBody>
                  <a:tcPr marL="9525" marR="9525" marT="9525" marB="0" anchor="b"/>
                </a:tc>
                <a:tc>
                  <a:txBody>
                    <a:bodyPr/>
                    <a:lstStyle/>
                    <a:p>
                      <a:pPr algn="ctr" rtl="0" fontAlgn="t"/>
                      <a:r>
                        <a:rPr lang="es-CO" sz="1400" b="0" i="0" u="none" strike="noStrike">
                          <a:solidFill>
                            <a:srgbClr val="000000"/>
                          </a:solidFill>
                          <a:effectLst/>
                          <a:latin typeface="Calibri" panose="020F0502020204030204" pitchFamily="34" charset="0"/>
                        </a:rPr>
                        <a:t>-36%</a:t>
                      </a:r>
                    </a:p>
                  </a:txBody>
                  <a:tcPr marL="9525" marR="9525" marT="9525" marB="0"/>
                </a:tc>
                <a:extLst>
                  <a:ext uri="{0D108BD9-81ED-4DB2-BD59-A6C34878D82A}">
                    <a16:rowId xmlns:a16="http://schemas.microsoft.com/office/drawing/2014/main" val="4264974343"/>
                  </a:ext>
                </a:extLst>
              </a:tr>
              <a:tr h="223967">
                <a:tc>
                  <a:txBody>
                    <a:bodyPr/>
                    <a:lstStyle/>
                    <a:p>
                      <a:pPr algn="just" fontAlgn="t"/>
                      <a:r>
                        <a:rPr lang="es-CO" sz="1400" u="none" strike="noStrike" dirty="0">
                          <a:effectLst/>
                        </a:rPr>
                        <a:t>% de Quejas resueltas</a:t>
                      </a:r>
                      <a:endParaRPr lang="es-CO" sz="1400" b="0" i="0" u="none" strike="noStrike" dirty="0">
                        <a:solidFill>
                          <a:srgbClr val="000000"/>
                        </a:solidFill>
                        <a:effectLst/>
                        <a:latin typeface="Tahoma" panose="020B0604030504040204" pitchFamily="34" charset="0"/>
                      </a:endParaRPr>
                    </a:p>
                  </a:txBody>
                  <a:tcPr marL="7880" marR="7880" marT="7880" marB="37824"/>
                </a:tc>
                <a:tc>
                  <a:txBody>
                    <a:bodyPr/>
                    <a:lstStyle/>
                    <a:p>
                      <a:pPr algn="r" rtl="0" fontAlgn="t"/>
                      <a:r>
                        <a:rPr lang="es-CO" sz="1400" b="0" i="0" u="none" strike="noStrike">
                          <a:solidFill>
                            <a:srgbClr val="000000"/>
                          </a:solidFill>
                          <a:effectLst/>
                          <a:latin typeface="Calibri" panose="020F0502020204030204" pitchFamily="34" charset="0"/>
                        </a:rPr>
                        <a:t>93%</a:t>
                      </a:r>
                    </a:p>
                  </a:txBody>
                  <a:tcPr marL="9525" marR="9525" marT="9525" marB="0"/>
                </a:tc>
                <a:tc>
                  <a:txBody>
                    <a:bodyPr/>
                    <a:lstStyle/>
                    <a:p>
                      <a:pPr algn="r" rtl="0" fontAlgn="t"/>
                      <a:r>
                        <a:rPr lang="es-CO" sz="1400" b="0" i="0" u="none" strike="noStrike">
                          <a:solidFill>
                            <a:srgbClr val="000000"/>
                          </a:solidFill>
                          <a:effectLst/>
                          <a:latin typeface="Calibri" panose="020F0502020204030204" pitchFamily="34" charset="0"/>
                        </a:rPr>
                        <a:t>89%</a:t>
                      </a:r>
                    </a:p>
                  </a:txBody>
                  <a:tcPr marL="9525" marR="9525" marT="9525" marB="0"/>
                </a:tc>
                <a:tc>
                  <a:txBody>
                    <a:bodyPr/>
                    <a:lstStyle/>
                    <a:p>
                      <a:pPr algn="ctr" rtl="0" fontAlgn="t"/>
                      <a:r>
                        <a:rPr lang="es-CO" sz="1400" b="0" i="0" u="none" strike="noStrike">
                          <a:solidFill>
                            <a:srgbClr val="000000"/>
                          </a:solidFill>
                          <a:effectLst/>
                          <a:latin typeface="Calibri" panose="020F0502020204030204" pitchFamily="34" charset="0"/>
                        </a:rPr>
                        <a:t>-4%</a:t>
                      </a:r>
                    </a:p>
                  </a:txBody>
                  <a:tcPr marL="9525" marR="9525" marT="9525" marB="0"/>
                </a:tc>
                <a:extLst>
                  <a:ext uri="{0D108BD9-81ED-4DB2-BD59-A6C34878D82A}">
                    <a16:rowId xmlns:a16="http://schemas.microsoft.com/office/drawing/2014/main" val="3567495082"/>
                  </a:ext>
                </a:extLst>
              </a:tr>
              <a:tr h="349306">
                <a:tc>
                  <a:txBody>
                    <a:bodyPr/>
                    <a:lstStyle/>
                    <a:p>
                      <a:pPr algn="just" fontAlgn="t"/>
                      <a:r>
                        <a:rPr lang="es-CO" sz="1400" u="none" strike="noStrike">
                          <a:effectLst/>
                        </a:rPr>
                        <a:t>Cirugías programadas</a:t>
                      </a:r>
                      <a:endParaRPr lang="es-CO" sz="1400" b="0" i="0" u="none" strike="noStrike">
                        <a:solidFill>
                          <a:srgbClr val="000000"/>
                        </a:solidFill>
                        <a:effectLst/>
                        <a:latin typeface="Tahoma" panose="020B0604030504040204" pitchFamily="34" charset="0"/>
                      </a:endParaRPr>
                    </a:p>
                  </a:txBody>
                  <a:tcPr marL="7880" marR="7880" marT="7880" marB="37824"/>
                </a:tc>
                <a:tc>
                  <a:txBody>
                    <a:bodyPr/>
                    <a:lstStyle/>
                    <a:p>
                      <a:pPr algn="r" rtl="0" fontAlgn="t"/>
                      <a:r>
                        <a:rPr lang="es-CO" sz="1400" b="0" i="0" u="none" strike="noStrike">
                          <a:solidFill>
                            <a:srgbClr val="000000"/>
                          </a:solidFill>
                          <a:effectLst/>
                          <a:latin typeface="Calibri" panose="020F0502020204030204" pitchFamily="34" charset="0"/>
                        </a:rPr>
                        <a:t>1.640</a:t>
                      </a:r>
                    </a:p>
                  </a:txBody>
                  <a:tcPr marL="9525" marR="9525" marT="9525" marB="0"/>
                </a:tc>
                <a:tc>
                  <a:txBody>
                    <a:bodyPr/>
                    <a:lstStyle/>
                    <a:p>
                      <a:pPr algn="r" rtl="0" fontAlgn="t"/>
                      <a:r>
                        <a:rPr lang="es-CO" sz="1400" b="0" i="0" u="none" strike="noStrike">
                          <a:solidFill>
                            <a:srgbClr val="000000"/>
                          </a:solidFill>
                          <a:effectLst/>
                          <a:latin typeface="Calibri" panose="020F0502020204030204" pitchFamily="34" charset="0"/>
                        </a:rPr>
                        <a:t>1.511</a:t>
                      </a:r>
                    </a:p>
                  </a:txBody>
                  <a:tcPr marL="9525" marR="9525" marT="9525" marB="0"/>
                </a:tc>
                <a:tc>
                  <a:txBody>
                    <a:bodyPr/>
                    <a:lstStyle/>
                    <a:p>
                      <a:pPr algn="ctr" rtl="0" fontAlgn="t"/>
                      <a:r>
                        <a:rPr lang="es-CO" sz="1400" b="0" i="0" u="none" strike="noStrike">
                          <a:solidFill>
                            <a:srgbClr val="000000"/>
                          </a:solidFill>
                          <a:effectLst/>
                          <a:latin typeface="Calibri" panose="020F0502020204030204" pitchFamily="34" charset="0"/>
                        </a:rPr>
                        <a:t>-8%</a:t>
                      </a:r>
                    </a:p>
                  </a:txBody>
                  <a:tcPr marL="9525" marR="9525" marT="9525" marB="0"/>
                </a:tc>
                <a:extLst>
                  <a:ext uri="{0D108BD9-81ED-4DB2-BD59-A6C34878D82A}">
                    <a16:rowId xmlns:a16="http://schemas.microsoft.com/office/drawing/2014/main" val="3022418767"/>
                  </a:ext>
                </a:extLst>
              </a:tr>
              <a:tr h="349306">
                <a:tc>
                  <a:txBody>
                    <a:bodyPr/>
                    <a:lstStyle/>
                    <a:p>
                      <a:pPr algn="just" fontAlgn="t"/>
                      <a:r>
                        <a:rPr lang="es-CO" sz="1400" u="none" strike="noStrike" dirty="0">
                          <a:effectLst/>
                        </a:rPr>
                        <a:t>Cirugía Cancelada</a:t>
                      </a:r>
                      <a:endParaRPr lang="es-CO" sz="1400" b="0" i="0" u="none" strike="noStrike" dirty="0">
                        <a:solidFill>
                          <a:srgbClr val="000000"/>
                        </a:solidFill>
                        <a:effectLst/>
                        <a:latin typeface="Tahoma" panose="020B0604030504040204" pitchFamily="34" charset="0"/>
                      </a:endParaRPr>
                    </a:p>
                  </a:txBody>
                  <a:tcPr marL="7880" marR="7880" marT="7880" marB="37824"/>
                </a:tc>
                <a:tc>
                  <a:txBody>
                    <a:bodyPr/>
                    <a:lstStyle/>
                    <a:p>
                      <a:pPr algn="r" rtl="0" fontAlgn="b"/>
                      <a:r>
                        <a:rPr lang="es-CO" sz="1400" b="0" i="0" u="none" strike="noStrike">
                          <a:solidFill>
                            <a:srgbClr val="000000"/>
                          </a:solidFill>
                          <a:effectLst/>
                          <a:latin typeface="Calibri" panose="020F0502020204030204" pitchFamily="34" charset="0"/>
                        </a:rPr>
                        <a:t>42</a:t>
                      </a:r>
                    </a:p>
                  </a:txBody>
                  <a:tcPr marL="9525" marR="9525" marT="9525" marB="0" anchor="b"/>
                </a:tc>
                <a:tc>
                  <a:txBody>
                    <a:bodyPr/>
                    <a:lstStyle/>
                    <a:p>
                      <a:pPr algn="r" rtl="0" fontAlgn="b"/>
                      <a:r>
                        <a:rPr lang="es-CO" sz="1400" b="0" i="0" u="none" strike="noStrike">
                          <a:solidFill>
                            <a:srgbClr val="000000"/>
                          </a:solidFill>
                          <a:effectLst/>
                          <a:latin typeface="Calibri" panose="020F0502020204030204" pitchFamily="34" charset="0"/>
                        </a:rPr>
                        <a:t>35</a:t>
                      </a:r>
                    </a:p>
                  </a:txBody>
                  <a:tcPr marL="9525" marR="9525" marT="9525" marB="0" anchor="b"/>
                </a:tc>
                <a:tc>
                  <a:txBody>
                    <a:bodyPr/>
                    <a:lstStyle/>
                    <a:p>
                      <a:pPr algn="ctr" rtl="0" fontAlgn="t"/>
                      <a:r>
                        <a:rPr lang="es-CO" sz="1400" b="0" i="0" u="none" strike="noStrike">
                          <a:solidFill>
                            <a:srgbClr val="000000"/>
                          </a:solidFill>
                          <a:effectLst/>
                          <a:latin typeface="Calibri" panose="020F0502020204030204" pitchFamily="34" charset="0"/>
                        </a:rPr>
                        <a:t>-17%</a:t>
                      </a:r>
                    </a:p>
                  </a:txBody>
                  <a:tcPr marL="9525" marR="9525" marT="9525" marB="0"/>
                </a:tc>
                <a:extLst>
                  <a:ext uri="{0D108BD9-81ED-4DB2-BD59-A6C34878D82A}">
                    <a16:rowId xmlns:a16="http://schemas.microsoft.com/office/drawing/2014/main" val="2591724383"/>
                  </a:ext>
                </a:extLst>
              </a:tr>
              <a:tr h="223967">
                <a:tc>
                  <a:txBody>
                    <a:bodyPr/>
                    <a:lstStyle/>
                    <a:p>
                      <a:pPr algn="just" fontAlgn="t"/>
                      <a:r>
                        <a:rPr lang="es-CO" sz="1400" u="none" strike="noStrike">
                          <a:effectLst/>
                        </a:rPr>
                        <a:t>% Cancelación de cirugía</a:t>
                      </a:r>
                      <a:endParaRPr lang="es-CO" sz="1400" b="0" i="0" u="none" strike="noStrike">
                        <a:solidFill>
                          <a:srgbClr val="000000"/>
                        </a:solidFill>
                        <a:effectLst/>
                        <a:latin typeface="Tahoma" panose="020B0604030504040204" pitchFamily="34" charset="0"/>
                      </a:endParaRPr>
                    </a:p>
                  </a:txBody>
                  <a:tcPr marL="7880" marR="7880" marT="7880" marB="37824"/>
                </a:tc>
                <a:tc>
                  <a:txBody>
                    <a:bodyPr/>
                    <a:lstStyle/>
                    <a:p>
                      <a:pPr algn="r" rtl="0" fontAlgn="t"/>
                      <a:r>
                        <a:rPr lang="es-CO" sz="1400" b="0" i="0" u="none" strike="noStrike">
                          <a:solidFill>
                            <a:srgbClr val="000000"/>
                          </a:solidFill>
                          <a:effectLst/>
                          <a:latin typeface="Calibri" panose="020F0502020204030204" pitchFamily="34" charset="0"/>
                        </a:rPr>
                        <a:t>2,60%</a:t>
                      </a:r>
                    </a:p>
                  </a:txBody>
                  <a:tcPr marL="9525" marR="9525" marT="9525" marB="0"/>
                </a:tc>
                <a:tc>
                  <a:txBody>
                    <a:bodyPr/>
                    <a:lstStyle/>
                    <a:p>
                      <a:pPr algn="r" rtl="0" fontAlgn="t"/>
                      <a:r>
                        <a:rPr lang="es-CO" sz="1400" b="0" i="0" u="none" strike="noStrike">
                          <a:solidFill>
                            <a:srgbClr val="000000"/>
                          </a:solidFill>
                          <a:effectLst/>
                          <a:latin typeface="Calibri" panose="020F0502020204030204" pitchFamily="34" charset="0"/>
                        </a:rPr>
                        <a:t>2,32%</a:t>
                      </a:r>
                    </a:p>
                  </a:txBody>
                  <a:tcPr marL="9525" marR="9525" marT="9525" marB="0"/>
                </a:tc>
                <a:tc>
                  <a:txBody>
                    <a:bodyPr/>
                    <a:lstStyle/>
                    <a:p>
                      <a:pPr algn="ctr" rtl="0" fontAlgn="t"/>
                      <a:r>
                        <a:rPr lang="es-CO" sz="1400" b="0" i="0" u="none" strike="noStrike">
                          <a:solidFill>
                            <a:srgbClr val="000000"/>
                          </a:solidFill>
                          <a:effectLst/>
                          <a:latin typeface="Calibri" panose="020F0502020204030204" pitchFamily="34" charset="0"/>
                        </a:rPr>
                        <a:t>-11%</a:t>
                      </a:r>
                    </a:p>
                  </a:txBody>
                  <a:tcPr marL="9525" marR="9525" marT="9525" marB="0"/>
                </a:tc>
                <a:extLst>
                  <a:ext uri="{0D108BD9-81ED-4DB2-BD59-A6C34878D82A}">
                    <a16:rowId xmlns:a16="http://schemas.microsoft.com/office/drawing/2014/main" val="89030314"/>
                  </a:ext>
                </a:extLst>
              </a:tr>
              <a:tr h="223967">
                <a:tc>
                  <a:txBody>
                    <a:bodyPr/>
                    <a:lstStyle/>
                    <a:p>
                      <a:pPr algn="just" fontAlgn="t"/>
                      <a:r>
                        <a:rPr lang="es-CO" sz="1400" u="none" strike="noStrike">
                          <a:effectLst/>
                        </a:rPr>
                        <a:t>No. de infecciones intrahospitalarias</a:t>
                      </a:r>
                      <a:endParaRPr lang="es-CO" sz="1400" b="0" i="0" u="none" strike="noStrike">
                        <a:solidFill>
                          <a:srgbClr val="000000"/>
                        </a:solidFill>
                        <a:effectLst/>
                        <a:latin typeface="Tahoma" panose="020B0604030504040204" pitchFamily="34" charset="0"/>
                      </a:endParaRPr>
                    </a:p>
                  </a:txBody>
                  <a:tcPr marL="7880" marR="7880" marT="7880" marB="37824"/>
                </a:tc>
                <a:tc>
                  <a:txBody>
                    <a:bodyPr/>
                    <a:lstStyle/>
                    <a:p>
                      <a:pPr algn="r" rtl="0" fontAlgn="b"/>
                      <a:r>
                        <a:rPr lang="es-CO" sz="1400" b="0" i="0" u="none" strike="noStrike">
                          <a:solidFill>
                            <a:srgbClr val="000000"/>
                          </a:solidFill>
                          <a:effectLst/>
                          <a:latin typeface="Calibri" panose="020F0502020204030204" pitchFamily="34" charset="0"/>
                        </a:rPr>
                        <a:t>15</a:t>
                      </a:r>
                    </a:p>
                  </a:txBody>
                  <a:tcPr marL="9525" marR="9525" marT="9525" marB="0" anchor="b"/>
                </a:tc>
                <a:tc>
                  <a:txBody>
                    <a:bodyPr/>
                    <a:lstStyle/>
                    <a:p>
                      <a:pPr algn="r" rtl="0" fontAlgn="b"/>
                      <a:r>
                        <a:rPr lang="es-CO" sz="1400" b="0" i="0" u="none" strike="noStrike">
                          <a:solidFill>
                            <a:srgbClr val="000000"/>
                          </a:solidFill>
                          <a:effectLst/>
                          <a:latin typeface="Calibri" panose="020F0502020204030204" pitchFamily="34" charset="0"/>
                        </a:rPr>
                        <a:t>9</a:t>
                      </a:r>
                    </a:p>
                  </a:txBody>
                  <a:tcPr marL="9525" marR="9525" marT="9525" marB="0" anchor="b"/>
                </a:tc>
                <a:tc>
                  <a:txBody>
                    <a:bodyPr/>
                    <a:lstStyle/>
                    <a:p>
                      <a:pPr algn="ctr" rtl="0" fontAlgn="t"/>
                      <a:r>
                        <a:rPr lang="es-CO" sz="1400" b="0" i="0" u="none" strike="noStrike">
                          <a:solidFill>
                            <a:srgbClr val="000000"/>
                          </a:solidFill>
                          <a:effectLst/>
                          <a:latin typeface="Calibri" panose="020F0502020204030204" pitchFamily="34" charset="0"/>
                        </a:rPr>
                        <a:t>-40%</a:t>
                      </a:r>
                    </a:p>
                  </a:txBody>
                  <a:tcPr marL="9525" marR="9525" marT="9525" marB="0"/>
                </a:tc>
                <a:extLst>
                  <a:ext uri="{0D108BD9-81ED-4DB2-BD59-A6C34878D82A}">
                    <a16:rowId xmlns:a16="http://schemas.microsoft.com/office/drawing/2014/main" val="3384454269"/>
                  </a:ext>
                </a:extLst>
              </a:tr>
              <a:tr h="223967">
                <a:tc>
                  <a:txBody>
                    <a:bodyPr/>
                    <a:lstStyle/>
                    <a:p>
                      <a:pPr algn="just" fontAlgn="b"/>
                      <a:r>
                        <a:rPr lang="es-CO" sz="1400" u="none" strike="noStrike">
                          <a:effectLst/>
                        </a:rPr>
                        <a:t>% de Infección IntraHospitalaria</a:t>
                      </a:r>
                      <a:endParaRPr lang="es-CO" sz="1400" b="0" i="0" u="none" strike="noStrike">
                        <a:solidFill>
                          <a:srgbClr val="000000"/>
                        </a:solidFill>
                        <a:effectLst/>
                        <a:latin typeface="Tahoma" panose="020B0604030504040204" pitchFamily="34" charset="0"/>
                      </a:endParaRPr>
                    </a:p>
                  </a:txBody>
                  <a:tcPr marL="7880" marR="7880" marT="7880" marB="37824" anchor="b"/>
                </a:tc>
                <a:tc>
                  <a:txBody>
                    <a:bodyPr/>
                    <a:lstStyle/>
                    <a:p>
                      <a:pPr algn="r" rtl="0" fontAlgn="t"/>
                      <a:r>
                        <a:rPr lang="es-CO" sz="1400" b="0" i="0" u="none" strike="noStrike">
                          <a:solidFill>
                            <a:srgbClr val="000000"/>
                          </a:solidFill>
                          <a:effectLst/>
                          <a:latin typeface="Calibri" panose="020F0502020204030204" pitchFamily="34" charset="0"/>
                        </a:rPr>
                        <a:t>0,20%</a:t>
                      </a:r>
                    </a:p>
                  </a:txBody>
                  <a:tcPr marL="9525" marR="9525" marT="9525" marB="0"/>
                </a:tc>
                <a:tc>
                  <a:txBody>
                    <a:bodyPr/>
                    <a:lstStyle/>
                    <a:p>
                      <a:pPr algn="r" rtl="0" fontAlgn="t"/>
                      <a:r>
                        <a:rPr lang="es-CO" sz="1400" b="0" i="0" u="none" strike="noStrike">
                          <a:solidFill>
                            <a:srgbClr val="000000"/>
                          </a:solidFill>
                          <a:effectLst/>
                          <a:latin typeface="Calibri" panose="020F0502020204030204" pitchFamily="34" charset="0"/>
                        </a:rPr>
                        <a:t>0,17%</a:t>
                      </a:r>
                    </a:p>
                  </a:txBody>
                  <a:tcPr marL="9525" marR="9525" marT="9525" marB="0"/>
                </a:tc>
                <a:tc>
                  <a:txBody>
                    <a:bodyPr/>
                    <a:lstStyle/>
                    <a:p>
                      <a:pPr algn="ctr" rtl="0" fontAlgn="t"/>
                      <a:r>
                        <a:rPr lang="es-CO" sz="1400" b="0" i="0" u="none" strike="noStrike">
                          <a:solidFill>
                            <a:srgbClr val="000000"/>
                          </a:solidFill>
                          <a:effectLst/>
                          <a:latin typeface="Calibri" panose="020F0502020204030204" pitchFamily="34" charset="0"/>
                        </a:rPr>
                        <a:t>-15%</a:t>
                      </a:r>
                    </a:p>
                  </a:txBody>
                  <a:tcPr marL="9525" marR="9525" marT="9525" marB="0"/>
                </a:tc>
                <a:extLst>
                  <a:ext uri="{0D108BD9-81ED-4DB2-BD59-A6C34878D82A}">
                    <a16:rowId xmlns:a16="http://schemas.microsoft.com/office/drawing/2014/main" val="1000224059"/>
                  </a:ext>
                </a:extLst>
              </a:tr>
              <a:tr h="349306">
                <a:tc>
                  <a:txBody>
                    <a:bodyPr/>
                    <a:lstStyle/>
                    <a:p>
                      <a:pPr algn="l" fontAlgn="ctr"/>
                      <a:r>
                        <a:rPr lang="es-CO" sz="1400" u="none" strike="noStrike">
                          <a:effectLst/>
                        </a:rPr>
                        <a:t>Muertes intrahospitalarias &lt; 48 horas</a:t>
                      </a:r>
                      <a:endParaRPr lang="es-CO" sz="1400" b="0" i="0" u="none" strike="noStrike">
                        <a:solidFill>
                          <a:srgbClr val="000000"/>
                        </a:solidFill>
                        <a:effectLst/>
                        <a:latin typeface="Tahoma" panose="020B0604030504040204" pitchFamily="34" charset="0"/>
                      </a:endParaRPr>
                    </a:p>
                  </a:txBody>
                  <a:tcPr marL="7880" marR="7880" marT="7880" marB="37824" anchor="ctr"/>
                </a:tc>
                <a:tc>
                  <a:txBody>
                    <a:bodyPr/>
                    <a:lstStyle/>
                    <a:p>
                      <a:pPr algn="r" rtl="0" fontAlgn="b"/>
                      <a:r>
                        <a:rPr lang="es-CO" sz="1400" b="0" i="0" u="none" strike="noStrike">
                          <a:solidFill>
                            <a:srgbClr val="000000"/>
                          </a:solidFill>
                          <a:effectLst/>
                          <a:latin typeface="Calibri" panose="020F0502020204030204" pitchFamily="34" charset="0"/>
                        </a:rPr>
                        <a:t>9</a:t>
                      </a:r>
                    </a:p>
                  </a:txBody>
                  <a:tcPr marL="9525" marR="9525" marT="9525" marB="0" anchor="b"/>
                </a:tc>
                <a:tc>
                  <a:txBody>
                    <a:bodyPr/>
                    <a:lstStyle/>
                    <a:p>
                      <a:pPr algn="r" rtl="0" fontAlgn="b"/>
                      <a:r>
                        <a:rPr lang="es-CO" sz="1400" b="0" i="0" u="none" strike="noStrike">
                          <a:solidFill>
                            <a:srgbClr val="000000"/>
                          </a:solidFill>
                          <a:effectLst/>
                          <a:latin typeface="Calibri" panose="020F0502020204030204" pitchFamily="34" charset="0"/>
                        </a:rPr>
                        <a:t>11</a:t>
                      </a:r>
                    </a:p>
                  </a:txBody>
                  <a:tcPr marL="9525" marR="9525" marT="9525" marB="0" anchor="b"/>
                </a:tc>
                <a:tc>
                  <a:txBody>
                    <a:bodyPr/>
                    <a:lstStyle/>
                    <a:p>
                      <a:pPr algn="ctr" rtl="0" fontAlgn="t"/>
                      <a:r>
                        <a:rPr lang="es-CO" sz="1400" b="0" i="0" u="none" strike="noStrike">
                          <a:solidFill>
                            <a:srgbClr val="000000"/>
                          </a:solidFill>
                          <a:effectLst/>
                          <a:latin typeface="Calibri" panose="020F0502020204030204" pitchFamily="34" charset="0"/>
                        </a:rPr>
                        <a:t>22%</a:t>
                      </a:r>
                    </a:p>
                  </a:txBody>
                  <a:tcPr marL="9525" marR="9525" marT="9525" marB="0"/>
                </a:tc>
                <a:extLst>
                  <a:ext uri="{0D108BD9-81ED-4DB2-BD59-A6C34878D82A}">
                    <a16:rowId xmlns:a16="http://schemas.microsoft.com/office/drawing/2014/main" val="2019248030"/>
                  </a:ext>
                </a:extLst>
              </a:tr>
              <a:tr h="349306">
                <a:tc>
                  <a:txBody>
                    <a:bodyPr/>
                    <a:lstStyle/>
                    <a:p>
                      <a:pPr algn="l" fontAlgn="ctr"/>
                      <a:r>
                        <a:rPr lang="es-CO" sz="1400" u="none" strike="noStrike">
                          <a:effectLst/>
                        </a:rPr>
                        <a:t>Muertes intrahospitalarias &gt; 48 horas</a:t>
                      </a:r>
                      <a:endParaRPr lang="es-CO" sz="1400" b="0" i="0" u="none" strike="noStrike">
                        <a:solidFill>
                          <a:srgbClr val="000000"/>
                        </a:solidFill>
                        <a:effectLst/>
                        <a:latin typeface="Tahoma" panose="020B0604030504040204" pitchFamily="34" charset="0"/>
                      </a:endParaRPr>
                    </a:p>
                  </a:txBody>
                  <a:tcPr marL="7880" marR="7880" marT="7880" marB="37824" anchor="ctr"/>
                </a:tc>
                <a:tc>
                  <a:txBody>
                    <a:bodyPr/>
                    <a:lstStyle/>
                    <a:p>
                      <a:pPr algn="r" rtl="0" fontAlgn="b"/>
                      <a:r>
                        <a:rPr lang="es-CO" sz="1400" b="0" i="0" u="none" strike="noStrike">
                          <a:solidFill>
                            <a:srgbClr val="000000"/>
                          </a:solidFill>
                          <a:effectLst/>
                          <a:latin typeface="Calibri" panose="020F0502020204030204" pitchFamily="34" charset="0"/>
                        </a:rPr>
                        <a:t>40</a:t>
                      </a:r>
                    </a:p>
                  </a:txBody>
                  <a:tcPr marL="9525" marR="9525" marT="9525" marB="0" anchor="b"/>
                </a:tc>
                <a:tc>
                  <a:txBody>
                    <a:bodyPr/>
                    <a:lstStyle/>
                    <a:p>
                      <a:pPr algn="r" rtl="0" fontAlgn="b"/>
                      <a:r>
                        <a:rPr lang="es-CO" sz="1400" b="0" i="0" u="none" strike="noStrike">
                          <a:solidFill>
                            <a:srgbClr val="000000"/>
                          </a:solidFill>
                          <a:effectLst/>
                          <a:latin typeface="Calibri" panose="020F0502020204030204" pitchFamily="34" charset="0"/>
                        </a:rPr>
                        <a:t>19</a:t>
                      </a:r>
                    </a:p>
                  </a:txBody>
                  <a:tcPr marL="9525" marR="9525" marT="9525" marB="0" anchor="b"/>
                </a:tc>
                <a:tc>
                  <a:txBody>
                    <a:bodyPr/>
                    <a:lstStyle/>
                    <a:p>
                      <a:pPr algn="ctr" rtl="0" fontAlgn="t"/>
                      <a:r>
                        <a:rPr lang="es-CO" sz="1400" b="0" i="0" u="none" strike="noStrike">
                          <a:solidFill>
                            <a:srgbClr val="000000"/>
                          </a:solidFill>
                          <a:effectLst/>
                          <a:latin typeface="Calibri" panose="020F0502020204030204" pitchFamily="34" charset="0"/>
                        </a:rPr>
                        <a:t>-53%</a:t>
                      </a:r>
                    </a:p>
                  </a:txBody>
                  <a:tcPr marL="9525" marR="9525" marT="9525" marB="0"/>
                </a:tc>
                <a:extLst>
                  <a:ext uri="{0D108BD9-81ED-4DB2-BD59-A6C34878D82A}">
                    <a16:rowId xmlns:a16="http://schemas.microsoft.com/office/drawing/2014/main" val="3970491953"/>
                  </a:ext>
                </a:extLst>
              </a:tr>
              <a:tr h="223967">
                <a:tc>
                  <a:txBody>
                    <a:bodyPr/>
                    <a:lstStyle/>
                    <a:p>
                      <a:pPr algn="just" fontAlgn="b"/>
                      <a:r>
                        <a:rPr lang="es-CO" sz="1400" u="none" strike="noStrike">
                          <a:effectLst/>
                        </a:rPr>
                        <a:t>Total Muertes intrahospitalarias</a:t>
                      </a:r>
                      <a:endParaRPr lang="es-CO" sz="1400" b="0" i="0" u="none" strike="noStrike">
                        <a:solidFill>
                          <a:srgbClr val="000000"/>
                        </a:solidFill>
                        <a:effectLst/>
                        <a:latin typeface="Tahoma" panose="020B0604030504040204" pitchFamily="34" charset="0"/>
                      </a:endParaRPr>
                    </a:p>
                  </a:txBody>
                  <a:tcPr marL="7880" marR="7880" marT="7880" marB="37824" anchor="b"/>
                </a:tc>
                <a:tc>
                  <a:txBody>
                    <a:bodyPr/>
                    <a:lstStyle/>
                    <a:p>
                      <a:pPr algn="r" rtl="0" fontAlgn="t"/>
                      <a:r>
                        <a:rPr lang="es-CO" sz="1400" b="0" i="0" u="none" strike="noStrike">
                          <a:solidFill>
                            <a:srgbClr val="000000"/>
                          </a:solidFill>
                          <a:effectLst/>
                          <a:latin typeface="Calibri" panose="020F0502020204030204" pitchFamily="34" charset="0"/>
                        </a:rPr>
                        <a:t>49</a:t>
                      </a:r>
                    </a:p>
                  </a:txBody>
                  <a:tcPr marL="9525" marR="9525" marT="9525" marB="0"/>
                </a:tc>
                <a:tc>
                  <a:txBody>
                    <a:bodyPr/>
                    <a:lstStyle/>
                    <a:p>
                      <a:pPr algn="r" rtl="0" fontAlgn="t"/>
                      <a:r>
                        <a:rPr lang="es-CO" sz="1400" b="0" i="0" u="none" strike="noStrike">
                          <a:solidFill>
                            <a:srgbClr val="000000"/>
                          </a:solidFill>
                          <a:effectLst/>
                          <a:latin typeface="Calibri" panose="020F0502020204030204" pitchFamily="34" charset="0"/>
                        </a:rPr>
                        <a:t>30</a:t>
                      </a:r>
                    </a:p>
                  </a:txBody>
                  <a:tcPr marL="9525" marR="9525" marT="9525" marB="0"/>
                </a:tc>
                <a:tc>
                  <a:txBody>
                    <a:bodyPr/>
                    <a:lstStyle/>
                    <a:p>
                      <a:pPr algn="ctr" rtl="0" fontAlgn="t"/>
                      <a:r>
                        <a:rPr lang="es-CO" sz="1400" b="0" i="0" u="none" strike="noStrike">
                          <a:solidFill>
                            <a:srgbClr val="000000"/>
                          </a:solidFill>
                          <a:effectLst/>
                          <a:latin typeface="Calibri" panose="020F0502020204030204" pitchFamily="34" charset="0"/>
                        </a:rPr>
                        <a:t>-39%</a:t>
                      </a:r>
                    </a:p>
                  </a:txBody>
                  <a:tcPr marL="9525" marR="9525" marT="9525" marB="0"/>
                </a:tc>
                <a:extLst>
                  <a:ext uri="{0D108BD9-81ED-4DB2-BD59-A6C34878D82A}">
                    <a16:rowId xmlns:a16="http://schemas.microsoft.com/office/drawing/2014/main" val="3428874303"/>
                  </a:ext>
                </a:extLst>
              </a:tr>
              <a:tr h="223967">
                <a:tc>
                  <a:txBody>
                    <a:bodyPr/>
                    <a:lstStyle/>
                    <a:p>
                      <a:pPr algn="just" fontAlgn="b"/>
                      <a:r>
                        <a:rPr lang="es-CO" sz="1400" u="none" strike="noStrike">
                          <a:effectLst/>
                        </a:rPr>
                        <a:t>% de Mortalidad intrahospitalaria</a:t>
                      </a:r>
                      <a:endParaRPr lang="es-CO" sz="1400" b="0" i="0" u="none" strike="noStrike">
                        <a:solidFill>
                          <a:srgbClr val="000000"/>
                        </a:solidFill>
                        <a:effectLst/>
                        <a:latin typeface="Tahoma" panose="020B0604030504040204" pitchFamily="34" charset="0"/>
                      </a:endParaRPr>
                    </a:p>
                  </a:txBody>
                  <a:tcPr marL="7880" marR="7880" marT="7880" marB="37824" anchor="b"/>
                </a:tc>
                <a:tc>
                  <a:txBody>
                    <a:bodyPr/>
                    <a:lstStyle/>
                    <a:p>
                      <a:pPr algn="r" rtl="0" fontAlgn="t"/>
                      <a:r>
                        <a:rPr lang="es-CO" sz="1400" b="0" i="0" u="none" strike="noStrike">
                          <a:solidFill>
                            <a:srgbClr val="000000"/>
                          </a:solidFill>
                          <a:effectLst/>
                          <a:latin typeface="Calibri" panose="020F0502020204030204" pitchFamily="34" charset="0"/>
                        </a:rPr>
                        <a:t>0,90%</a:t>
                      </a:r>
                    </a:p>
                  </a:txBody>
                  <a:tcPr marL="9525" marR="9525" marT="9525" marB="0"/>
                </a:tc>
                <a:tc>
                  <a:txBody>
                    <a:bodyPr/>
                    <a:lstStyle/>
                    <a:p>
                      <a:pPr algn="r" rtl="0" fontAlgn="t"/>
                      <a:r>
                        <a:rPr lang="es-CO" sz="1400" b="0" i="0" u="none" strike="noStrike">
                          <a:solidFill>
                            <a:srgbClr val="000000"/>
                          </a:solidFill>
                          <a:effectLst/>
                          <a:latin typeface="Calibri" panose="020F0502020204030204" pitchFamily="34" charset="0"/>
                        </a:rPr>
                        <a:t>0,59%</a:t>
                      </a:r>
                    </a:p>
                  </a:txBody>
                  <a:tcPr marL="9525" marR="9525" marT="9525" marB="0"/>
                </a:tc>
                <a:tc>
                  <a:txBody>
                    <a:bodyPr/>
                    <a:lstStyle/>
                    <a:p>
                      <a:pPr algn="ctr" rtl="0" fontAlgn="t"/>
                      <a:r>
                        <a:rPr lang="es-CO" sz="1400" b="0" i="0" u="none" strike="noStrike" dirty="0">
                          <a:solidFill>
                            <a:srgbClr val="000000"/>
                          </a:solidFill>
                          <a:effectLst/>
                          <a:latin typeface="Calibri" panose="020F0502020204030204" pitchFamily="34" charset="0"/>
                        </a:rPr>
                        <a:t>-34%</a:t>
                      </a:r>
                    </a:p>
                  </a:txBody>
                  <a:tcPr marL="9525" marR="9525" marT="9525" marB="0"/>
                </a:tc>
                <a:extLst>
                  <a:ext uri="{0D108BD9-81ED-4DB2-BD59-A6C34878D82A}">
                    <a16:rowId xmlns:a16="http://schemas.microsoft.com/office/drawing/2014/main" val="3325013876"/>
                  </a:ext>
                </a:extLst>
              </a:tr>
            </a:tbl>
          </a:graphicData>
        </a:graphic>
      </p:graphicFrame>
    </p:spTree>
    <p:extLst>
      <p:ext uri="{BB962C8B-B14F-4D97-AF65-F5344CB8AC3E}">
        <p14:creationId xmlns:p14="http://schemas.microsoft.com/office/powerpoint/2010/main" val="40511987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788894974"/>
              </p:ext>
            </p:extLst>
          </p:nvPr>
        </p:nvGraphicFramePr>
        <p:xfrm>
          <a:off x="609600" y="424069"/>
          <a:ext cx="10827026" cy="6121456"/>
        </p:xfrm>
        <a:graphic>
          <a:graphicData uri="http://schemas.openxmlformats.org/drawingml/2006/table">
            <a:tbl>
              <a:tblPr/>
              <a:tblGrid>
                <a:gridCol w="689113">
                  <a:extLst>
                    <a:ext uri="{9D8B030D-6E8A-4147-A177-3AD203B41FA5}">
                      <a16:colId xmlns:a16="http://schemas.microsoft.com/office/drawing/2014/main" val="1379316529"/>
                    </a:ext>
                  </a:extLst>
                </a:gridCol>
                <a:gridCol w="6904383">
                  <a:extLst>
                    <a:ext uri="{9D8B030D-6E8A-4147-A177-3AD203B41FA5}">
                      <a16:colId xmlns:a16="http://schemas.microsoft.com/office/drawing/2014/main" val="3157707600"/>
                    </a:ext>
                  </a:extLst>
                </a:gridCol>
                <a:gridCol w="1007165">
                  <a:extLst>
                    <a:ext uri="{9D8B030D-6E8A-4147-A177-3AD203B41FA5}">
                      <a16:colId xmlns:a16="http://schemas.microsoft.com/office/drawing/2014/main" val="1627388512"/>
                    </a:ext>
                  </a:extLst>
                </a:gridCol>
                <a:gridCol w="1060174">
                  <a:extLst>
                    <a:ext uri="{9D8B030D-6E8A-4147-A177-3AD203B41FA5}">
                      <a16:colId xmlns:a16="http://schemas.microsoft.com/office/drawing/2014/main" val="1442227106"/>
                    </a:ext>
                  </a:extLst>
                </a:gridCol>
                <a:gridCol w="1166191">
                  <a:extLst>
                    <a:ext uri="{9D8B030D-6E8A-4147-A177-3AD203B41FA5}">
                      <a16:colId xmlns:a16="http://schemas.microsoft.com/office/drawing/2014/main" val="1823373876"/>
                    </a:ext>
                  </a:extLst>
                </a:gridCol>
              </a:tblGrid>
              <a:tr h="219773">
                <a:tc>
                  <a:txBody>
                    <a:bodyPr/>
                    <a:lstStyle/>
                    <a:p>
                      <a:pPr algn="l" rtl="0" fontAlgn="b"/>
                      <a:r>
                        <a:rPr lang="es-CO" sz="1400" b="1" i="0" u="none" strike="noStrike">
                          <a:solidFill>
                            <a:srgbClr val="000000"/>
                          </a:solidFill>
                          <a:effectLst/>
                          <a:latin typeface="Calibri" panose="020F0502020204030204" pitchFamily="34" charset="0"/>
                        </a:rPr>
                        <a:t>Número</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dirty="0">
                          <a:solidFill>
                            <a:srgbClr val="000000"/>
                          </a:solidFill>
                          <a:effectLst/>
                          <a:latin typeface="Calibri" panose="020F0502020204030204" pitchFamily="34" charset="0"/>
                        </a:rPr>
                        <a:t>INDICADOR</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dirty="0">
                          <a:solidFill>
                            <a:srgbClr val="000000"/>
                          </a:solidFill>
                          <a:effectLst/>
                          <a:latin typeface="Calibri" panose="020F0502020204030204" pitchFamily="34" charset="0"/>
                        </a:rPr>
                        <a:t>INDICADOR 2016</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dirty="0">
                          <a:solidFill>
                            <a:srgbClr val="000000"/>
                          </a:solidFill>
                          <a:effectLst/>
                          <a:latin typeface="Calibri" panose="020F0502020204030204" pitchFamily="34" charset="0"/>
                        </a:rPr>
                        <a:t>INDICADOR 2017</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400" b="1" i="0" u="none" strike="noStrike" dirty="0">
                          <a:solidFill>
                            <a:srgbClr val="000000"/>
                          </a:solidFill>
                          <a:effectLst/>
                          <a:latin typeface="Calibri" panose="020F0502020204030204" pitchFamily="34" charset="0"/>
                        </a:rPr>
                        <a:t>MÁXIMO ACEPTABLE</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8260577"/>
                  </a:ext>
                </a:extLst>
              </a:tr>
              <a:tr h="258791">
                <a:tc>
                  <a:txBody>
                    <a:bodyPr/>
                    <a:lstStyle/>
                    <a:p>
                      <a:pPr algn="r" rtl="0" fontAlgn="b"/>
                      <a:r>
                        <a:rPr lang="es-CO" sz="1400" b="0" i="0" u="none" strike="noStrike">
                          <a:solidFill>
                            <a:srgbClr val="000000"/>
                          </a:solidFill>
                          <a:effectLst/>
                          <a:latin typeface="Calibri" panose="020F0502020204030204" pitchFamily="34" charset="0"/>
                        </a:rPr>
                        <a:t>1</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Tiempo de espera en Consulta Médica General (días)</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4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400" b="0" i="0" u="none" strike="noStrike">
                          <a:solidFill>
                            <a:srgbClr val="0000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400" b="0" i="0" u="none" strike="noStrike">
                          <a:solidFill>
                            <a:srgbClr val="000000"/>
                          </a:solidFill>
                          <a:effectLst/>
                          <a:latin typeface="Calibri" panose="020F0502020204030204" pitchFamily="34" charset="0"/>
                        </a:rPr>
                        <a:t>5</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1822464"/>
                  </a:ext>
                </a:extLst>
              </a:tr>
              <a:tr h="377005">
                <a:tc>
                  <a:txBody>
                    <a:bodyPr/>
                    <a:lstStyle/>
                    <a:p>
                      <a:pPr algn="r" rtl="0" fontAlgn="b"/>
                      <a:r>
                        <a:rPr lang="es-CO" sz="1400" b="0" i="0" u="none" strike="noStrike">
                          <a:solidFill>
                            <a:srgbClr val="000000"/>
                          </a:solidFill>
                          <a:effectLst/>
                          <a:latin typeface="Calibri" panose="020F0502020204030204" pitchFamily="34" charset="0"/>
                        </a:rPr>
                        <a:t>2</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Tiempo de espera en Consulta médica especializada Medicina Interna (días)</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400" b="0" i="0" u="none" strike="noStrike">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400" b="0" i="0" u="none" strike="noStrike">
                          <a:solidFill>
                            <a:srgbClr val="000000"/>
                          </a:solidFill>
                          <a:effectLst/>
                          <a:latin typeface="Calibri" panose="020F0502020204030204" pitchFamily="34" charset="0"/>
                        </a:rPr>
                        <a:t>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400" b="0" i="0" u="none" strike="noStrike">
                          <a:solidFill>
                            <a:srgbClr val="000000"/>
                          </a:solidFill>
                          <a:effectLst/>
                          <a:latin typeface="Calibri" panose="020F0502020204030204" pitchFamily="34" charset="0"/>
                        </a:rPr>
                        <a:t>30</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0403752"/>
                  </a:ext>
                </a:extLst>
              </a:tr>
              <a:tr h="377005">
                <a:tc>
                  <a:txBody>
                    <a:bodyPr/>
                    <a:lstStyle/>
                    <a:p>
                      <a:pPr algn="r" rtl="0" fontAlgn="b"/>
                      <a:r>
                        <a:rPr lang="es-CO" sz="1400" b="0" i="0" u="none" strike="noStrike">
                          <a:solidFill>
                            <a:srgbClr val="000000"/>
                          </a:solidFill>
                          <a:effectLst/>
                          <a:latin typeface="Calibri" panose="020F0502020204030204" pitchFamily="34" charset="0"/>
                        </a:rPr>
                        <a:t>3</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Tiempo de espera en Consulta Médica especializada Ginecología (días)</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4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400" b="0" i="0" u="none" strike="noStrike">
                          <a:solidFill>
                            <a:srgbClr val="000000"/>
                          </a:solidFill>
                          <a:effectLst/>
                          <a:latin typeface="Calibri" panose="020F0502020204030204" pitchFamily="34" charset="0"/>
                        </a:rPr>
                        <a:t>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400" b="0" i="0" u="none" strike="noStrike">
                          <a:solidFill>
                            <a:srgbClr val="000000"/>
                          </a:solidFill>
                          <a:effectLst/>
                          <a:latin typeface="Calibri" panose="020F0502020204030204" pitchFamily="34" charset="0"/>
                        </a:rPr>
                        <a:t>15</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1354535"/>
                  </a:ext>
                </a:extLst>
              </a:tr>
              <a:tr h="377005">
                <a:tc>
                  <a:txBody>
                    <a:bodyPr/>
                    <a:lstStyle/>
                    <a:p>
                      <a:pPr algn="r" rtl="0" fontAlgn="b"/>
                      <a:r>
                        <a:rPr lang="es-CO" sz="1400" b="0" i="0" u="none" strike="noStrike">
                          <a:solidFill>
                            <a:srgbClr val="000000"/>
                          </a:solidFill>
                          <a:effectLst/>
                          <a:latin typeface="Calibri" panose="020F0502020204030204" pitchFamily="34" charset="0"/>
                        </a:rPr>
                        <a:t>4</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CO" sz="1400" b="0" i="0" u="none" strike="noStrike" dirty="0">
                          <a:solidFill>
                            <a:srgbClr val="000000"/>
                          </a:solidFill>
                          <a:effectLst/>
                          <a:latin typeface="Calibri" panose="020F0502020204030204" pitchFamily="34" charset="0"/>
                        </a:rPr>
                        <a:t> Tiempo de espera en Consulta Médica especializada de Pediatría (días)</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4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400" b="0" i="0" u="none" strike="noStrike">
                          <a:solidFill>
                            <a:srgbClr val="000000"/>
                          </a:solidFill>
                          <a:effectLst/>
                          <a:latin typeface="Calibri" panose="020F0502020204030204" pitchFamily="34" charset="0"/>
                        </a:rPr>
                        <a:t>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400" b="0" i="0" u="none" strike="noStrike">
                          <a:solidFill>
                            <a:srgbClr val="000000"/>
                          </a:solidFill>
                          <a:effectLst/>
                          <a:latin typeface="Calibri" panose="020F0502020204030204" pitchFamily="34" charset="0"/>
                        </a:rPr>
                        <a:t>5</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9800490"/>
                  </a:ext>
                </a:extLst>
              </a:tr>
              <a:tr h="377005">
                <a:tc>
                  <a:txBody>
                    <a:bodyPr/>
                    <a:lstStyle/>
                    <a:p>
                      <a:pPr algn="r" rtl="0" fontAlgn="b"/>
                      <a:r>
                        <a:rPr lang="es-CO" sz="1400" b="0" i="0" u="none" strike="noStrike">
                          <a:solidFill>
                            <a:srgbClr val="000000"/>
                          </a:solidFill>
                          <a:effectLst/>
                          <a:latin typeface="Calibri" panose="020F0502020204030204" pitchFamily="34" charset="0"/>
                        </a:rPr>
                        <a:t>5</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Tiempo de espera en Consulta Médica especializada de Cirugía General (días)</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4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400" b="0" i="0" u="none" strike="noStrike">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400" b="0" i="0" u="none" strike="noStrike">
                          <a:solidFill>
                            <a:srgbClr val="000000"/>
                          </a:solidFill>
                          <a:effectLst/>
                          <a:latin typeface="Calibri" panose="020F0502020204030204" pitchFamily="34" charset="0"/>
                        </a:rPr>
                        <a:t>20</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8924241"/>
                  </a:ext>
                </a:extLst>
              </a:tr>
              <a:tr h="377005">
                <a:tc>
                  <a:txBody>
                    <a:bodyPr/>
                    <a:lstStyle/>
                    <a:p>
                      <a:pPr algn="r" rtl="0" fontAlgn="b"/>
                      <a:r>
                        <a:rPr lang="es-CO" sz="1400" b="0" i="0" u="none" strike="noStrike">
                          <a:solidFill>
                            <a:srgbClr val="000000"/>
                          </a:solidFill>
                          <a:effectLst/>
                          <a:latin typeface="Calibri" panose="020F0502020204030204" pitchFamily="34" charset="0"/>
                        </a:rPr>
                        <a:t>6</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Tiempo de espera en Consulta Médica especializada de obstetricia (días)</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4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400" b="0" i="0" u="none" strike="noStrike">
                          <a:solidFill>
                            <a:srgbClr val="000000"/>
                          </a:solidFill>
                          <a:effectLst/>
                          <a:latin typeface="Calibri" panose="020F0502020204030204" pitchFamily="34" charset="0"/>
                        </a:rPr>
                        <a:t>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400" b="0" i="0" u="none" strike="noStrike">
                          <a:solidFill>
                            <a:srgbClr val="000000"/>
                          </a:solidFill>
                          <a:effectLst/>
                          <a:latin typeface="Calibri" panose="020F0502020204030204" pitchFamily="34" charset="0"/>
                        </a:rPr>
                        <a:t>5</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4815054"/>
                  </a:ext>
                </a:extLst>
              </a:tr>
              <a:tr h="258791">
                <a:tc>
                  <a:txBody>
                    <a:bodyPr/>
                    <a:lstStyle/>
                    <a:p>
                      <a:pPr algn="r" rtl="0" fontAlgn="b"/>
                      <a:r>
                        <a:rPr lang="es-CO" sz="1400" b="0" i="0" u="none" strike="noStrike">
                          <a:solidFill>
                            <a:srgbClr val="000000"/>
                          </a:solidFill>
                          <a:effectLst/>
                          <a:latin typeface="Calibri" panose="020F0502020204030204" pitchFamily="34" charset="0"/>
                        </a:rPr>
                        <a:t>7</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Tiempo de Consulta Odontología general (días)</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4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400" b="0" i="0" u="none" strike="noStrike">
                          <a:solidFill>
                            <a:srgbClr val="000000"/>
                          </a:solidFill>
                          <a:effectLst/>
                          <a:latin typeface="Calibri" panose="020F0502020204030204" pitchFamily="34" charset="0"/>
                        </a:rPr>
                        <a:t>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400" b="0" i="0" u="none" strike="noStrike">
                          <a:solidFill>
                            <a:srgbClr val="000000"/>
                          </a:solidFill>
                          <a:effectLst/>
                          <a:latin typeface="Calibri" panose="020F0502020204030204" pitchFamily="34" charset="0"/>
                        </a:rPr>
                        <a:t>5</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2665854"/>
                  </a:ext>
                </a:extLst>
              </a:tr>
              <a:tr h="495219">
                <a:tc>
                  <a:txBody>
                    <a:bodyPr/>
                    <a:lstStyle/>
                    <a:p>
                      <a:pPr algn="r" rtl="0" fontAlgn="b"/>
                      <a:r>
                        <a:rPr lang="es-CO" sz="1400" b="0" i="0" u="none" strike="noStrike">
                          <a:solidFill>
                            <a:srgbClr val="000000"/>
                          </a:solidFill>
                          <a:effectLst/>
                          <a:latin typeface="Calibri" panose="020F0502020204030204" pitchFamily="34" charset="0"/>
                        </a:rPr>
                        <a:t>8</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CO" sz="1400" b="0" i="0" u="none" strike="noStrike" dirty="0">
                          <a:solidFill>
                            <a:srgbClr val="000000"/>
                          </a:solidFill>
                          <a:effectLst/>
                          <a:latin typeface="Calibri" panose="020F0502020204030204" pitchFamily="34" charset="0"/>
                        </a:rPr>
                        <a:t>Oportunidad de servicios de imagenología y diagnóstico general radiología simple (días)</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4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400" b="0" i="0" u="none" strike="noStrike">
                          <a:solidFill>
                            <a:srgbClr val="000000"/>
                          </a:solidFill>
                          <a:effectLst/>
                          <a:latin typeface="Calibri" panose="020F0502020204030204" pitchFamily="34" charset="0"/>
                        </a:rPr>
                        <a:t>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400" b="0" i="0" u="none" strike="noStrike">
                          <a:solidFill>
                            <a:srgbClr val="000000"/>
                          </a:solidFill>
                          <a:effectLst/>
                          <a:latin typeface="Calibri" panose="020F0502020204030204" pitchFamily="34" charset="0"/>
                        </a:rPr>
                        <a:t>3</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4485754"/>
                  </a:ext>
                </a:extLst>
              </a:tr>
              <a:tr h="377005">
                <a:tc>
                  <a:txBody>
                    <a:bodyPr/>
                    <a:lstStyle/>
                    <a:p>
                      <a:pPr algn="r" rtl="0" fontAlgn="b"/>
                      <a:r>
                        <a:rPr lang="es-CO" sz="1400" b="0" i="0" u="none" strike="noStrike">
                          <a:solidFill>
                            <a:srgbClr val="000000"/>
                          </a:solidFill>
                          <a:effectLst/>
                          <a:latin typeface="Calibri" panose="020F0502020204030204" pitchFamily="34" charset="0"/>
                        </a:rPr>
                        <a:t>9</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Oportunidad de servicios de imagenología y diagnóstico especializado TAC (días)</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4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400" b="0" i="0" u="none" strike="noStrike">
                          <a:solidFill>
                            <a:srgbClr val="000000"/>
                          </a:solidFill>
                          <a:effectLst/>
                          <a:latin typeface="Calibri" panose="020F0502020204030204" pitchFamily="34" charset="0"/>
                        </a:rPr>
                        <a:t>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400" b="0" i="0" u="none" strike="noStrike">
                          <a:solidFill>
                            <a:srgbClr val="000000"/>
                          </a:solidFill>
                          <a:effectLst/>
                          <a:latin typeface="Calibri" panose="020F0502020204030204" pitchFamily="34" charset="0"/>
                        </a:rPr>
                        <a:t>15</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1339639"/>
                  </a:ext>
                </a:extLst>
              </a:tr>
              <a:tr h="377005">
                <a:tc>
                  <a:txBody>
                    <a:bodyPr/>
                    <a:lstStyle/>
                    <a:p>
                      <a:pPr algn="r" rtl="0" fontAlgn="b"/>
                      <a:r>
                        <a:rPr lang="es-CO" sz="1400" b="0" i="0" u="none" strike="noStrike">
                          <a:solidFill>
                            <a:srgbClr val="000000"/>
                          </a:solidFill>
                          <a:effectLst/>
                          <a:latin typeface="Calibri" panose="020F0502020204030204" pitchFamily="34" charset="0"/>
                        </a:rPr>
                        <a:t>10</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Oportunidad toma de muestras de laboratorio básico (días)</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4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4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400" b="0" i="0" u="none" strike="noStrike">
                          <a:solidFill>
                            <a:srgbClr val="000000"/>
                          </a:solidFill>
                          <a:effectLst/>
                          <a:latin typeface="Calibri" panose="020F0502020204030204" pitchFamily="34" charset="0"/>
                        </a:rPr>
                        <a:t>1</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5659327"/>
                  </a:ext>
                </a:extLst>
              </a:tr>
              <a:tr h="377005">
                <a:tc>
                  <a:txBody>
                    <a:bodyPr/>
                    <a:lstStyle/>
                    <a:p>
                      <a:pPr algn="r" rtl="0" fontAlgn="b"/>
                      <a:r>
                        <a:rPr lang="es-CO" sz="1400" b="0" i="0" u="none" strike="noStrike">
                          <a:solidFill>
                            <a:srgbClr val="000000"/>
                          </a:solidFill>
                          <a:effectLst/>
                          <a:latin typeface="Calibri" panose="020F0502020204030204" pitchFamily="34" charset="0"/>
                        </a:rPr>
                        <a:t>11</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Tiempo de espera en la realización de cirugía programada (días)</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4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400" b="0" i="0" u="none" strike="noStrike">
                          <a:solidFill>
                            <a:srgbClr val="000000"/>
                          </a:solidFill>
                          <a:effectLst/>
                          <a:latin typeface="Calibri" panose="020F0502020204030204" pitchFamily="34" charset="0"/>
                        </a:rPr>
                        <a:t>14,2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400" b="0" i="0" u="none" strike="noStrike">
                          <a:solidFill>
                            <a:srgbClr val="000000"/>
                          </a:solidFill>
                          <a:effectLst/>
                          <a:latin typeface="Calibri" panose="020F0502020204030204" pitchFamily="34" charset="0"/>
                        </a:rPr>
                        <a:t>30</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4023461"/>
                  </a:ext>
                </a:extLst>
              </a:tr>
              <a:tr h="258791">
                <a:tc>
                  <a:txBody>
                    <a:bodyPr/>
                    <a:lstStyle/>
                    <a:p>
                      <a:pPr algn="r" rtl="0" fontAlgn="b"/>
                      <a:r>
                        <a:rPr lang="es-CO" sz="1400" b="0" i="0" u="none" strike="noStrike">
                          <a:solidFill>
                            <a:srgbClr val="000000"/>
                          </a:solidFill>
                          <a:effectLst/>
                          <a:latin typeface="Calibri" panose="020F0502020204030204" pitchFamily="34" charset="0"/>
                        </a:rPr>
                        <a:t>12</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Tasa de infección intrahospitalaria (%)</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4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400" b="0" i="0" u="none" strike="noStrike">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400" b="0" i="0" u="none" strike="noStrike">
                          <a:solidFill>
                            <a:srgbClr val="000000"/>
                          </a:solidFill>
                          <a:effectLst/>
                          <a:latin typeface="Calibri" panose="020F0502020204030204" pitchFamily="34" charset="0"/>
                        </a:rPr>
                        <a:t>5</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5533362"/>
                  </a:ext>
                </a:extLst>
              </a:tr>
              <a:tr h="258791">
                <a:tc>
                  <a:txBody>
                    <a:bodyPr/>
                    <a:lstStyle/>
                    <a:p>
                      <a:pPr algn="r" rtl="0" fontAlgn="b"/>
                      <a:r>
                        <a:rPr lang="es-CO" sz="1400" b="0" i="0" u="none" strike="noStrike">
                          <a:solidFill>
                            <a:srgbClr val="000000"/>
                          </a:solidFill>
                          <a:effectLst/>
                          <a:latin typeface="Calibri" panose="020F0502020204030204" pitchFamily="34" charset="0"/>
                        </a:rPr>
                        <a:t>13</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Tiempo de espera consulta de urgencias triage II (Minutos)</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400" b="0" i="0" u="none" strike="noStrike">
                          <a:solidFill>
                            <a:srgbClr val="000000"/>
                          </a:solidFill>
                          <a:effectLst/>
                          <a:latin typeface="Calibri" panose="020F050202020403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400" b="0" i="0" u="none" strike="noStrike">
                          <a:solidFill>
                            <a:srgbClr val="000000"/>
                          </a:solidFill>
                          <a:effectLst/>
                          <a:latin typeface="Calibri" panose="020F0502020204030204" pitchFamily="34" charset="0"/>
                        </a:rPr>
                        <a:t>16,31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400" b="0" i="0" u="none" strike="noStrike">
                          <a:solidFill>
                            <a:srgbClr val="000000"/>
                          </a:solidFill>
                          <a:effectLst/>
                          <a:latin typeface="Calibri" panose="020F0502020204030204" pitchFamily="34" charset="0"/>
                        </a:rPr>
                        <a:t>30</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4589949"/>
                  </a:ext>
                </a:extLst>
              </a:tr>
              <a:tr h="377005">
                <a:tc>
                  <a:txBody>
                    <a:bodyPr/>
                    <a:lstStyle/>
                    <a:p>
                      <a:pPr algn="r" rtl="0" fontAlgn="b"/>
                      <a:r>
                        <a:rPr lang="es-CO" sz="1400" b="0" i="0" u="none" strike="noStrike">
                          <a:solidFill>
                            <a:srgbClr val="000000"/>
                          </a:solidFill>
                          <a:effectLst/>
                          <a:latin typeface="Calibri" panose="020F0502020204030204" pitchFamily="34" charset="0"/>
                        </a:rPr>
                        <a:t>14</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Razón de Mortalidad Materna  (Por cada 100.000 nacidos vivos)</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400" b="0" i="0" u="none" strike="noStrike">
                          <a:solidFill>
                            <a:srgbClr val="000000"/>
                          </a:solidFill>
                          <a:effectLst/>
                          <a:latin typeface="Calibri" panose="020F0502020204030204" pitchFamily="34" charset="0"/>
                        </a:rPr>
                        <a:t>0,002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400" b="0" i="0" u="none" strike="noStrike">
                          <a:solidFill>
                            <a:srgbClr val="000000"/>
                          </a:solidFill>
                          <a:effectLst/>
                          <a:latin typeface="Calibri" panose="020F0502020204030204" pitchFamily="34" charset="0"/>
                        </a:rPr>
                        <a:t>75</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9303434"/>
                  </a:ext>
                </a:extLst>
              </a:tr>
              <a:tr h="495219">
                <a:tc>
                  <a:txBody>
                    <a:bodyPr/>
                    <a:lstStyle/>
                    <a:p>
                      <a:pPr algn="r" rtl="0" fontAlgn="b"/>
                      <a:r>
                        <a:rPr lang="es-CO" sz="1400" b="0" i="0" u="none" strike="noStrike">
                          <a:solidFill>
                            <a:srgbClr val="000000"/>
                          </a:solidFill>
                          <a:effectLst/>
                          <a:latin typeface="Calibri" panose="020F0502020204030204" pitchFamily="34" charset="0"/>
                        </a:rPr>
                        <a:t>15</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Tasa de mortalidad en menores de 5 años (por cada 100.000 atendidos menores de 5 años)</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s-CO" sz="1400" b="0" i="0" u="none" strike="noStrike">
                        <a:solidFill>
                          <a:srgbClr val="000000"/>
                        </a:solidFill>
                        <a:effectLst/>
                        <a:latin typeface="Arial" panose="020B0604020202020204" pitchFamily="34" charset="0"/>
                      </a:endParaRP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468972"/>
                  </a:ext>
                </a:extLst>
              </a:tr>
              <a:tr h="258791">
                <a:tc>
                  <a:txBody>
                    <a:bodyPr/>
                    <a:lstStyle/>
                    <a:p>
                      <a:pPr algn="r" rtl="0" fontAlgn="b"/>
                      <a:r>
                        <a:rPr lang="es-CO" sz="1400" b="0" i="0" u="none" strike="noStrike">
                          <a:solidFill>
                            <a:srgbClr val="000000"/>
                          </a:solidFill>
                          <a:effectLst/>
                          <a:latin typeface="Calibri" panose="020F0502020204030204" pitchFamily="34" charset="0"/>
                        </a:rPr>
                        <a:t>16</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Tasa de mortalidad infantil (por cada 1.000 nacidos vivos)</a:t>
                      </a: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400" b="0" i="0" u="none" strike="noStrike" dirty="0">
                          <a:solidFill>
                            <a:srgbClr val="000000"/>
                          </a:solidFill>
                          <a:effectLst/>
                          <a:latin typeface="Calibri" panose="020F0502020204030204" pitchFamily="34" charset="0"/>
                        </a:rPr>
                        <a:t>0,81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s-CO" sz="1400" b="0" i="0" u="none" strike="noStrike" dirty="0">
                        <a:solidFill>
                          <a:srgbClr val="000000"/>
                        </a:solidFill>
                        <a:effectLst/>
                        <a:latin typeface="Arial" panose="020B0604020202020204" pitchFamily="34" charset="0"/>
                      </a:endParaRPr>
                    </a:p>
                  </a:txBody>
                  <a:tcPr marL="2982" marR="2982" marT="2982" marB="143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9256897"/>
                  </a:ext>
                </a:extLst>
              </a:tr>
            </a:tbl>
          </a:graphicData>
        </a:graphic>
      </p:graphicFrame>
    </p:spTree>
    <p:extLst>
      <p:ext uri="{BB962C8B-B14F-4D97-AF65-F5344CB8AC3E}">
        <p14:creationId xmlns:p14="http://schemas.microsoft.com/office/powerpoint/2010/main" val="35074310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endParaRPr lang="es-CO"/>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ángulo 6"/>
          <p:cNvSpPr/>
          <p:nvPr/>
        </p:nvSpPr>
        <p:spPr>
          <a:xfrm>
            <a:off x="0" y="0"/>
            <a:ext cx="8714509" cy="923330"/>
          </a:xfrm>
          <a:prstGeom prst="rect">
            <a:avLst/>
          </a:prstGeom>
        </p:spPr>
        <p:txBody>
          <a:bodyPr wrap="square">
            <a:spAutoFit/>
          </a:bodyPr>
          <a:lstStyle/>
          <a:p>
            <a:pPr algn="ctr"/>
            <a:r>
              <a:rPr lang="es-ES" sz="5400" b="1" dirty="0">
                <a:solidFill>
                  <a:srgbClr val="C00000"/>
                </a:solidFill>
                <a:latin typeface="+mj-lt"/>
              </a:rPr>
              <a:t>INFORMES ENTES DE CONTROL</a:t>
            </a:r>
          </a:p>
        </p:txBody>
      </p:sp>
    </p:spTree>
    <p:extLst>
      <p:ext uri="{BB962C8B-B14F-4D97-AF65-F5344CB8AC3E}">
        <p14:creationId xmlns:p14="http://schemas.microsoft.com/office/powerpoint/2010/main" val="14740659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959077D-97FB-45C1-A9B0-E171C8B5EE88}"/>
              </a:ext>
            </a:extLst>
          </p:cNvPr>
          <p:cNvSpPr>
            <a:spLocks noGrp="1"/>
          </p:cNvSpPr>
          <p:nvPr>
            <p:ph idx="1"/>
          </p:nvPr>
        </p:nvSpPr>
        <p:spPr/>
        <p:txBody>
          <a:bodyPr/>
          <a:lstStyle/>
          <a:p>
            <a:r>
              <a:rPr lang="es-CO" dirty="0"/>
              <a:t>Se realizo auditoria de la vigencia 2016 por parte de la contraloría departamental, se establecieron veintinueve (29) hallazgos administrativos, de los cuales Doce (12) tienen incidencia fiscal, por un monto de $695.976.293 y uno (1) con incidencia sancionatoria</a:t>
            </a:r>
          </a:p>
          <a:p>
            <a:endParaRPr lang="es-CO" dirty="0"/>
          </a:p>
          <a:p>
            <a:r>
              <a:rPr lang="es-CO" dirty="0"/>
              <a:t>Se recibió visita de verificación de condiciones de habilitación de la Secretaria de Salud del Tolima.</a:t>
            </a:r>
          </a:p>
        </p:txBody>
      </p:sp>
    </p:spTree>
    <p:extLst>
      <p:ext uri="{BB962C8B-B14F-4D97-AF65-F5344CB8AC3E}">
        <p14:creationId xmlns:p14="http://schemas.microsoft.com/office/powerpoint/2010/main" val="39869246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endParaRPr lang="es-CO"/>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ángulo 6"/>
          <p:cNvSpPr/>
          <p:nvPr/>
        </p:nvSpPr>
        <p:spPr>
          <a:xfrm>
            <a:off x="-1177636" y="104576"/>
            <a:ext cx="7964557" cy="923330"/>
          </a:xfrm>
          <a:prstGeom prst="rect">
            <a:avLst/>
          </a:prstGeom>
        </p:spPr>
        <p:txBody>
          <a:bodyPr wrap="square">
            <a:spAutoFit/>
          </a:bodyPr>
          <a:lstStyle/>
          <a:p>
            <a:pPr algn="ctr"/>
            <a:r>
              <a:rPr lang="es-ES" sz="5400" b="1" dirty="0">
                <a:solidFill>
                  <a:srgbClr val="C00000"/>
                </a:solidFill>
                <a:latin typeface="+mj-lt"/>
              </a:rPr>
              <a:t>CONTRATACION</a:t>
            </a:r>
          </a:p>
        </p:txBody>
      </p:sp>
    </p:spTree>
    <p:extLst>
      <p:ext uri="{BB962C8B-B14F-4D97-AF65-F5344CB8AC3E}">
        <p14:creationId xmlns:p14="http://schemas.microsoft.com/office/powerpoint/2010/main" val="1823657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5058998" y="445459"/>
            <a:ext cx="3572383" cy="461665"/>
          </a:xfrm>
          <a:prstGeom prst="rect">
            <a:avLst/>
          </a:prstGeom>
        </p:spPr>
        <p:txBody>
          <a:bodyPr wrap="square">
            <a:spAutoFit/>
          </a:bodyPr>
          <a:lstStyle/>
          <a:p>
            <a:pPr algn="ctr">
              <a:defRPr sz="1862" b="0" i="0" u="none" strike="noStrike" kern="1200" spc="0" baseline="0">
                <a:solidFill>
                  <a:prstClr val="black">
                    <a:lumMod val="65000"/>
                    <a:lumOff val="35000"/>
                  </a:prstClr>
                </a:solidFill>
                <a:latin typeface="+mn-lt"/>
                <a:ea typeface="+mn-ea"/>
                <a:cs typeface="+mn-cs"/>
              </a:defRPr>
            </a:pPr>
            <a:r>
              <a:rPr lang="es-CO" sz="2400" b="1" dirty="0"/>
              <a:t>PORCENTAJE DE RECAUDO</a:t>
            </a:r>
          </a:p>
        </p:txBody>
      </p:sp>
      <p:graphicFrame>
        <p:nvGraphicFramePr>
          <p:cNvPr id="3" name="Tabla 2">
            <a:extLst>
              <a:ext uri="{FF2B5EF4-FFF2-40B4-BE49-F238E27FC236}">
                <a16:creationId xmlns:a16="http://schemas.microsoft.com/office/drawing/2014/main" id="{30E0230A-A9F8-4DBF-B730-E112E84FAE02}"/>
              </a:ext>
            </a:extLst>
          </p:cNvPr>
          <p:cNvGraphicFramePr>
            <a:graphicFrameLocks noGrp="1"/>
          </p:cNvGraphicFramePr>
          <p:nvPr>
            <p:extLst/>
          </p:nvPr>
        </p:nvGraphicFramePr>
        <p:xfrm>
          <a:off x="1004679" y="907124"/>
          <a:ext cx="10286173" cy="3178185"/>
        </p:xfrm>
        <a:graphic>
          <a:graphicData uri="http://schemas.openxmlformats.org/drawingml/2006/table">
            <a:tbl>
              <a:tblPr>
                <a:tableStyleId>{5C22544A-7EE6-4342-B048-85BDC9FD1C3A}</a:tableStyleId>
              </a:tblPr>
              <a:tblGrid>
                <a:gridCol w="3390681">
                  <a:extLst>
                    <a:ext uri="{9D8B030D-6E8A-4147-A177-3AD203B41FA5}">
                      <a16:colId xmlns:a16="http://schemas.microsoft.com/office/drawing/2014/main" val="3727263578"/>
                    </a:ext>
                  </a:extLst>
                </a:gridCol>
                <a:gridCol w="1477837">
                  <a:extLst>
                    <a:ext uri="{9D8B030D-6E8A-4147-A177-3AD203B41FA5}">
                      <a16:colId xmlns:a16="http://schemas.microsoft.com/office/drawing/2014/main" val="3940154884"/>
                    </a:ext>
                  </a:extLst>
                </a:gridCol>
                <a:gridCol w="1285460">
                  <a:extLst>
                    <a:ext uri="{9D8B030D-6E8A-4147-A177-3AD203B41FA5}">
                      <a16:colId xmlns:a16="http://schemas.microsoft.com/office/drawing/2014/main" val="2732597322"/>
                    </a:ext>
                  </a:extLst>
                </a:gridCol>
                <a:gridCol w="1633994">
                  <a:extLst>
                    <a:ext uri="{9D8B030D-6E8A-4147-A177-3AD203B41FA5}">
                      <a16:colId xmlns:a16="http://schemas.microsoft.com/office/drawing/2014/main" val="3924366537"/>
                    </a:ext>
                  </a:extLst>
                </a:gridCol>
                <a:gridCol w="1294737">
                  <a:extLst>
                    <a:ext uri="{9D8B030D-6E8A-4147-A177-3AD203B41FA5}">
                      <a16:colId xmlns:a16="http://schemas.microsoft.com/office/drawing/2014/main" val="2387828274"/>
                    </a:ext>
                  </a:extLst>
                </a:gridCol>
                <a:gridCol w="1203464">
                  <a:extLst>
                    <a:ext uri="{9D8B030D-6E8A-4147-A177-3AD203B41FA5}">
                      <a16:colId xmlns:a16="http://schemas.microsoft.com/office/drawing/2014/main" val="2947791828"/>
                    </a:ext>
                  </a:extLst>
                </a:gridCol>
              </a:tblGrid>
              <a:tr h="225807">
                <a:tc rowSpan="2">
                  <a:txBody>
                    <a:bodyPr/>
                    <a:lstStyle/>
                    <a:p>
                      <a:pPr algn="ctr" fontAlgn="ctr"/>
                      <a:r>
                        <a:rPr lang="es-CO" sz="1400" u="none" strike="noStrike">
                          <a:effectLst/>
                        </a:rPr>
                        <a:t>CONCEPTO</a:t>
                      </a:r>
                      <a:endParaRPr lang="es-CO" sz="1400" b="1" i="0" u="none" strike="noStrike">
                        <a:solidFill>
                          <a:srgbClr val="000000"/>
                        </a:solidFill>
                        <a:effectLst/>
                        <a:latin typeface="Arial" panose="020B0604020202020204" pitchFamily="34" charset="0"/>
                      </a:endParaRPr>
                    </a:p>
                  </a:txBody>
                  <a:tcPr marL="9525" marR="9525" marT="9525" marB="0" anchor="ctr"/>
                </a:tc>
                <a:tc gridSpan="2">
                  <a:txBody>
                    <a:bodyPr/>
                    <a:lstStyle/>
                    <a:p>
                      <a:pPr algn="ctr" fontAlgn="ctr"/>
                      <a:r>
                        <a:rPr lang="es-CO" sz="1400" u="none" strike="noStrike">
                          <a:effectLst/>
                        </a:rPr>
                        <a:t>2.016</a:t>
                      </a:r>
                      <a:endParaRPr lang="es-CO" sz="1400" b="1" i="0" u="none" strike="noStrike">
                        <a:solidFill>
                          <a:srgbClr val="000000"/>
                        </a:solidFill>
                        <a:effectLst/>
                        <a:latin typeface="Arial" panose="020B0604020202020204" pitchFamily="34" charset="0"/>
                      </a:endParaRPr>
                    </a:p>
                  </a:txBody>
                  <a:tcPr marL="9525" marR="9525" marT="9525" marB="0" anchor="ctr"/>
                </a:tc>
                <a:tc hMerge="1">
                  <a:txBody>
                    <a:bodyPr/>
                    <a:lstStyle/>
                    <a:p>
                      <a:endParaRPr lang="es-CO"/>
                    </a:p>
                  </a:txBody>
                  <a:tcPr/>
                </a:tc>
                <a:tc gridSpan="3">
                  <a:txBody>
                    <a:bodyPr/>
                    <a:lstStyle/>
                    <a:p>
                      <a:pPr algn="ctr" fontAlgn="ctr"/>
                      <a:r>
                        <a:rPr lang="es-CO" sz="1400" u="none" strike="noStrike">
                          <a:effectLst/>
                        </a:rPr>
                        <a:t>2.017</a:t>
                      </a:r>
                      <a:endParaRPr lang="es-CO" sz="1400" b="1" i="0" u="none" strike="noStrike">
                        <a:solidFill>
                          <a:srgbClr val="000000"/>
                        </a:solidFill>
                        <a:effectLst/>
                        <a:latin typeface="Arial" panose="020B0604020202020204" pitchFamily="34" charset="0"/>
                      </a:endParaRPr>
                    </a:p>
                  </a:txBody>
                  <a:tcPr marL="9525" marR="9525" marT="9525" marB="0" anchor="ct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512732832"/>
                  </a:ext>
                </a:extLst>
              </a:tr>
              <a:tr h="1371730">
                <a:tc vMerge="1">
                  <a:txBody>
                    <a:bodyPr/>
                    <a:lstStyle/>
                    <a:p>
                      <a:endParaRPr lang="es-CO"/>
                    </a:p>
                  </a:txBody>
                  <a:tcPr/>
                </a:tc>
                <a:tc>
                  <a:txBody>
                    <a:bodyPr/>
                    <a:lstStyle/>
                    <a:p>
                      <a:pPr algn="ctr" fontAlgn="ctr"/>
                      <a:r>
                        <a:rPr lang="es-CO" sz="1400" u="none" strike="noStrike">
                          <a:effectLst/>
                        </a:rPr>
                        <a:t>TOTAL RECONOCIMIENTO</a:t>
                      </a:r>
                      <a:endParaRPr lang="es-CO" sz="14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CO" sz="1400" u="none" strike="noStrike">
                          <a:effectLst/>
                        </a:rPr>
                        <a:t>% RECAUDO/RECONOCIMIENTO</a:t>
                      </a:r>
                      <a:endParaRPr lang="es-CO" sz="14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CO" sz="1400" u="none" strike="noStrike" dirty="0">
                          <a:effectLst/>
                        </a:rPr>
                        <a:t>TOTAL RECONOCIMIENTO</a:t>
                      </a:r>
                      <a:endParaRPr lang="es-CO"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CO" sz="1400" u="none" strike="noStrike">
                          <a:effectLst/>
                        </a:rPr>
                        <a:t>TOTAL RECAUDADO</a:t>
                      </a:r>
                      <a:endParaRPr lang="es-CO" sz="14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CO" sz="1400" u="none" strike="noStrike">
                          <a:effectLst/>
                        </a:rPr>
                        <a:t>% RECAUDO/RECONOCIMIENTO</a:t>
                      </a:r>
                      <a:endParaRPr lang="es-CO" sz="1400" b="1"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212566373"/>
                  </a:ext>
                </a:extLst>
              </a:tr>
              <a:tr h="225807">
                <a:tc>
                  <a:txBody>
                    <a:bodyPr/>
                    <a:lstStyle/>
                    <a:p>
                      <a:pPr algn="l" fontAlgn="b"/>
                      <a:r>
                        <a:rPr lang="es-CO" sz="1400" u="none" strike="noStrike">
                          <a:effectLst/>
                        </a:rPr>
                        <a:t>...Venta de servicios de salud</a:t>
                      </a:r>
                      <a:endParaRPr lang="es-CO" sz="14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400" u="none" strike="noStrike">
                          <a:effectLst/>
                        </a:rPr>
                        <a:t>22.474.459.869</a:t>
                      </a:r>
                      <a:endParaRPr lang="es-CO" sz="14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400" u="none" strike="noStrike">
                          <a:effectLst/>
                        </a:rPr>
                        <a:t>61%</a:t>
                      </a:r>
                      <a:endParaRPr lang="es-CO" sz="14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400" u="none" strike="noStrike" dirty="0">
                          <a:effectLst/>
                        </a:rPr>
                        <a:t>22.389.951.182</a:t>
                      </a:r>
                      <a:endParaRPr lang="es-CO" sz="14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s-CO" sz="1400" u="none" strike="noStrike" dirty="0">
                          <a:effectLst/>
                        </a:rPr>
                        <a:t>13.468.589.875</a:t>
                      </a:r>
                      <a:endParaRPr lang="es-CO" sz="14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s-CO" sz="1400" u="none" strike="noStrike">
                          <a:effectLst/>
                        </a:rPr>
                        <a:t>60%</a:t>
                      </a:r>
                      <a:endParaRPr lang="es-CO" sz="1400" b="1"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779029254"/>
                  </a:ext>
                </a:extLst>
              </a:tr>
              <a:tr h="451613">
                <a:tc>
                  <a:txBody>
                    <a:bodyPr/>
                    <a:lstStyle/>
                    <a:p>
                      <a:pPr algn="l" fontAlgn="b"/>
                      <a:r>
                        <a:rPr lang="es-CO" sz="1400" u="none" strike="noStrike">
                          <a:effectLst/>
                        </a:rPr>
                        <a:t>...Total Aportes (No ligados a la venta de servicios)</a:t>
                      </a:r>
                      <a:endParaRPr lang="es-CO" sz="14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400" u="none" strike="noStrike">
                          <a:effectLst/>
                        </a:rPr>
                        <a:t>654.503.015</a:t>
                      </a:r>
                      <a:endParaRPr lang="es-CO" sz="14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400" u="none" strike="noStrike">
                          <a:effectLst/>
                        </a:rPr>
                        <a:t>18%</a:t>
                      </a:r>
                      <a:endParaRPr lang="es-CO" sz="14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400" u="none" strike="noStrike" dirty="0">
                          <a:effectLst/>
                        </a:rPr>
                        <a:t>272.179.490</a:t>
                      </a:r>
                      <a:endParaRPr lang="es-CO" sz="14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s-CO" sz="1400" u="none" strike="noStrike" dirty="0">
                          <a:effectLst/>
                        </a:rPr>
                        <a:t>200.000.000</a:t>
                      </a:r>
                      <a:endParaRPr lang="es-CO" sz="14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s-CO" sz="1400" u="none" strike="noStrike">
                          <a:effectLst/>
                        </a:rPr>
                        <a:t>73%</a:t>
                      </a:r>
                      <a:endParaRPr lang="es-CO" sz="1400" b="1"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93379425"/>
                  </a:ext>
                </a:extLst>
              </a:tr>
              <a:tr h="225807">
                <a:tc>
                  <a:txBody>
                    <a:bodyPr/>
                    <a:lstStyle/>
                    <a:p>
                      <a:pPr algn="l" fontAlgn="b"/>
                      <a:r>
                        <a:rPr lang="es-CO" sz="1400" u="none" strike="noStrike">
                          <a:effectLst/>
                        </a:rPr>
                        <a:t>...Otros ingresos corrientes</a:t>
                      </a:r>
                      <a:endParaRPr lang="es-CO" sz="14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400" u="none" strike="noStrike">
                          <a:effectLst/>
                        </a:rPr>
                        <a:t>125.171.757</a:t>
                      </a:r>
                      <a:endParaRPr lang="es-CO" sz="14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400" u="none" strike="noStrike">
                          <a:effectLst/>
                        </a:rPr>
                        <a:t>38%</a:t>
                      </a:r>
                      <a:endParaRPr lang="es-CO" sz="14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400" u="none" strike="noStrike">
                          <a:effectLst/>
                        </a:rPr>
                        <a:t>305.547.130</a:t>
                      </a:r>
                      <a:endParaRPr lang="es-CO" sz="14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400" u="none" strike="noStrike" dirty="0">
                          <a:effectLst/>
                        </a:rPr>
                        <a:t>45.434.927</a:t>
                      </a:r>
                      <a:endParaRPr lang="es-CO" sz="14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s-CO" sz="1400" u="none" strike="noStrike">
                          <a:effectLst/>
                        </a:rPr>
                        <a:t>15%</a:t>
                      </a:r>
                      <a:endParaRPr lang="es-CO" sz="1400" b="1"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152458525"/>
                  </a:ext>
                </a:extLst>
              </a:tr>
              <a:tr h="225807">
                <a:tc>
                  <a:txBody>
                    <a:bodyPr/>
                    <a:lstStyle/>
                    <a:p>
                      <a:pPr algn="l" fontAlgn="b"/>
                      <a:r>
                        <a:rPr lang="es-CO" sz="1400" u="none" strike="noStrike">
                          <a:effectLst/>
                        </a:rPr>
                        <a:t>Otros ingresos</a:t>
                      </a:r>
                      <a:endParaRPr lang="es-CO" sz="14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400" u="none" strike="noStrike">
                          <a:effectLst/>
                        </a:rPr>
                        <a:t>1.065.381</a:t>
                      </a:r>
                      <a:endParaRPr lang="es-CO" sz="14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400" u="none" strike="noStrike">
                          <a:effectLst/>
                        </a:rPr>
                        <a:t>100%</a:t>
                      </a:r>
                      <a:endParaRPr lang="es-CO" sz="14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400" u="none" strike="noStrike">
                          <a:effectLst/>
                        </a:rPr>
                        <a:t>1.549.622</a:t>
                      </a:r>
                      <a:endParaRPr lang="es-CO" sz="14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400" u="none" strike="noStrike" dirty="0">
                          <a:effectLst/>
                        </a:rPr>
                        <a:t>1.549.622</a:t>
                      </a:r>
                      <a:endParaRPr lang="es-CO" sz="14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s-CO" sz="1400" u="none" strike="noStrike" dirty="0">
                          <a:effectLst/>
                        </a:rPr>
                        <a:t>100%</a:t>
                      </a:r>
                      <a:endParaRPr lang="es-CO" sz="14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674338357"/>
                  </a:ext>
                </a:extLst>
              </a:tr>
              <a:tr h="225807">
                <a:tc>
                  <a:txBody>
                    <a:bodyPr/>
                    <a:lstStyle/>
                    <a:p>
                      <a:pPr algn="l" fontAlgn="b"/>
                      <a:r>
                        <a:rPr lang="es-CO" sz="1400" u="none" strike="noStrike">
                          <a:effectLst/>
                        </a:rPr>
                        <a:t>Cuentas por cobrar Otras vigencias</a:t>
                      </a:r>
                      <a:endParaRPr lang="es-CO" sz="14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400" u="none" strike="noStrike">
                          <a:effectLst/>
                        </a:rPr>
                        <a:t>4.900.549.517</a:t>
                      </a:r>
                      <a:endParaRPr lang="es-CO" sz="14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400" u="none" strike="noStrike">
                          <a:effectLst/>
                        </a:rPr>
                        <a:t>100%</a:t>
                      </a:r>
                      <a:endParaRPr lang="es-CO" sz="14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400" u="none" strike="noStrike">
                          <a:effectLst/>
                        </a:rPr>
                        <a:t>7.284.710.589</a:t>
                      </a:r>
                      <a:endParaRPr lang="es-CO" sz="14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400" u="none" strike="noStrike" dirty="0">
                          <a:effectLst/>
                        </a:rPr>
                        <a:t>7.284.710.589</a:t>
                      </a:r>
                      <a:endParaRPr lang="es-CO" sz="14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s-CO" sz="1400" u="none" strike="noStrike" dirty="0">
                          <a:effectLst/>
                        </a:rPr>
                        <a:t>100%</a:t>
                      </a:r>
                      <a:endParaRPr lang="es-CO" sz="14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554033962"/>
                  </a:ext>
                </a:extLst>
              </a:tr>
              <a:tr h="225807">
                <a:tc>
                  <a:txBody>
                    <a:bodyPr/>
                    <a:lstStyle/>
                    <a:p>
                      <a:pPr algn="l" fontAlgn="b"/>
                      <a:r>
                        <a:rPr lang="es-CO" sz="1400" u="none" strike="noStrike">
                          <a:effectLst/>
                        </a:rPr>
                        <a:t>Total de ingresos</a:t>
                      </a:r>
                      <a:endParaRPr lang="es-CO" sz="14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400" u="none" strike="noStrike">
                          <a:effectLst/>
                        </a:rPr>
                        <a:t>28.747.183.694</a:t>
                      </a:r>
                      <a:endParaRPr lang="es-CO" sz="14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400" u="none" strike="noStrike">
                          <a:effectLst/>
                        </a:rPr>
                        <a:t>67%</a:t>
                      </a:r>
                      <a:endParaRPr lang="es-CO" sz="14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400" u="none" strike="noStrike">
                          <a:effectLst/>
                        </a:rPr>
                        <a:t>30.578.774.374</a:t>
                      </a:r>
                      <a:endParaRPr lang="es-CO" sz="14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400" u="none" strike="noStrike" dirty="0">
                          <a:effectLst/>
                        </a:rPr>
                        <a:t>21.325.121.375</a:t>
                      </a:r>
                      <a:endParaRPr lang="es-CO" sz="14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s-CO" sz="1400" u="none" strike="noStrike" dirty="0">
                          <a:effectLst/>
                        </a:rPr>
                        <a:t>70%</a:t>
                      </a:r>
                      <a:endParaRPr lang="es-CO" sz="14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04130045"/>
                  </a:ext>
                </a:extLst>
              </a:tr>
            </a:tbl>
          </a:graphicData>
        </a:graphic>
      </p:graphicFrame>
      <p:graphicFrame>
        <p:nvGraphicFramePr>
          <p:cNvPr id="6" name="Gráfico 5">
            <a:extLst>
              <a:ext uri="{FF2B5EF4-FFF2-40B4-BE49-F238E27FC236}">
                <a16:creationId xmlns:a16="http://schemas.microsoft.com/office/drawing/2014/main" id="{3DC54B3F-259F-4958-9B4E-1B2F9F4F317F}"/>
              </a:ext>
            </a:extLst>
          </p:cNvPr>
          <p:cNvGraphicFramePr>
            <a:graphicFrameLocks/>
          </p:cNvGraphicFramePr>
          <p:nvPr>
            <p:extLst/>
          </p:nvPr>
        </p:nvGraphicFramePr>
        <p:xfrm>
          <a:off x="1921565" y="4114800"/>
          <a:ext cx="7938052"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546508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F0D4286E-D505-4559-8309-437A6785E49E}"/>
              </a:ext>
            </a:extLst>
          </p:cNvPr>
          <p:cNvGraphicFramePr>
            <a:graphicFrameLocks noGrp="1"/>
          </p:cNvGraphicFramePr>
          <p:nvPr>
            <p:extLst>
              <p:ext uri="{D42A27DB-BD31-4B8C-83A1-F6EECF244321}">
                <p14:modId xmlns:p14="http://schemas.microsoft.com/office/powerpoint/2010/main" val="29042001"/>
              </p:ext>
            </p:extLst>
          </p:nvPr>
        </p:nvGraphicFramePr>
        <p:xfrm>
          <a:off x="563218" y="537667"/>
          <a:ext cx="11065564" cy="5782666"/>
        </p:xfrm>
        <a:graphic>
          <a:graphicData uri="http://schemas.openxmlformats.org/drawingml/2006/table">
            <a:tbl>
              <a:tblPr firstRow="1" firstCol="1" bandRow="1">
                <a:tableStyleId>{5C22544A-7EE6-4342-B048-85BDC9FD1C3A}</a:tableStyleId>
              </a:tblPr>
              <a:tblGrid>
                <a:gridCol w="4810540">
                  <a:extLst>
                    <a:ext uri="{9D8B030D-6E8A-4147-A177-3AD203B41FA5}">
                      <a16:colId xmlns:a16="http://schemas.microsoft.com/office/drawing/2014/main" val="2589577512"/>
                    </a:ext>
                  </a:extLst>
                </a:gridCol>
                <a:gridCol w="1961322">
                  <a:extLst>
                    <a:ext uri="{9D8B030D-6E8A-4147-A177-3AD203B41FA5}">
                      <a16:colId xmlns:a16="http://schemas.microsoft.com/office/drawing/2014/main" val="1840403185"/>
                    </a:ext>
                  </a:extLst>
                </a:gridCol>
                <a:gridCol w="1669774">
                  <a:extLst>
                    <a:ext uri="{9D8B030D-6E8A-4147-A177-3AD203B41FA5}">
                      <a16:colId xmlns:a16="http://schemas.microsoft.com/office/drawing/2014/main" val="2255718597"/>
                    </a:ext>
                  </a:extLst>
                </a:gridCol>
                <a:gridCol w="2623928">
                  <a:extLst>
                    <a:ext uri="{9D8B030D-6E8A-4147-A177-3AD203B41FA5}">
                      <a16:colId xmlns:a16="http://schemas.microsoft.com/office/drawing/2014/main" val="3362665551"/>
                    </a:ext>
                  </a:extLst>
                </a:gridCol>
              </a:tblGrid>
              <a:tr h="510590">
                <a:tc>
                  <a:txBody>
                    <a:bodyPr/>
                    <a:lstStyle/>
                    <a:p>
                      <a:pPr algn="ctr">
                        <a:lnSpc>
                          <a:spcPct val="115000"/>
                        </a:lnSpc>
                        <a:spcAft>
                          <a:spcPts val="0"/>
                        </a:spcAft>
                      </a:pPr>
                      <a:r>
                        <a:rPr lang="es-CO" sz="2400">
                          <a:effectLst/>
                        </a:rPr>
                        <a:t>CONTRATO</a:t>
                      </a:r>
                      <a:endParaRPr lang="es-CO" sz="2400">
                        <a:effectLst/>
                        <a:latin typeface="Calibri" panose="020F0502020204030204" pitchFamily="34" charset="0"/>
                        <a:ea typeface="Calibri" panose="020F0502020204030204" pitchFamily="34" charset="0"/>
                        <a:cs typeface="Times New Roman" panose="02020603050405020304" pitchFamily="18" charset="0"/>
                      </a:endParaRPr>
                    </a:p>
                  </a:txBody>
                  <a:tcPr marL="65907" marR="65907" marT="0" marB="0"/>
                </a:tc>
                <a:tc>
                  <a:txBody>
                    <a:bodyPr/>
                    <a:lstStyle/>
                    <a:p>
                      <a:pPr algn="ctr">
                        <a:lnSpc>
                          <a:spcPct val="115000"/>
                        </a:lnSpc>
                        <a:spcAft>
                          <a:spcPts val="0"/>
                        </a:spcAft>
                      </a:pPr>
                      <a:r>
                        <a:rPr lang="es-CO" sz="2400">
                          <a:effectLst/>
                        </a:rPr>
                        <a:t>SUSCRITOS</a:t>
                      </a:r>
                      <a:endParaRPr lang="es-CO" sz="2400">
                        <a:effectLst/>
                        <a:latin typeface="Calibri" panose="020F0502020204030204" pitchFamily="34" charset="0"/>
                        <a:ea typeface="Calibri" panose="020F0502020204030204" pitchFamily="34" charset="0"/>
                        <a:cs typeface="Times New Roman" panose="02020603050405020304" pitchFamily="18" charset="0"/>
                      </a:endParaRPr>
                    </a:p>
                  </a:txBody>
                  <a:tcPr marL="65907" marR="65907" marT="0" marB="0"/>
                </a:tc>
                <a:tc>
                  <a:txBody>
                    <a:bodyPr/>
                    <a:lstStyle/>
                    <a:p>
                      <a:pPr algn="ctr">
                        <a:lnSpc>
                          <a:spcPct val="115000"/>
                        </a:lnSpc>
                        <a:spcAft>
                          <a:spcPts val="0"/>
                        </a:spcAft>
                      </a:pPr>
                      <a:r>
                        <a:rPr lang="es-CO" sz="2400">
                          <a:effectLst/>
                        </a:rPr>
                        <a:t>ANULADOS</a:t>
                      </a:r>
                      <a:endParaRPr lang="es-CO" sz="2400">
                        <a:effectLst/>
                        <a:latin typeface="Calibri" panose="020F0502020204030204" pitchFamily="34" charset="0"/>
                        <a:ea typeface="Calibri" panose="020F0502020204030204" pitchFamily="34" charset="0"/>
                        <a:cs typeface="Times New Roman" panose="02020603050405020304" pitchFamily="18" charset="0"/>
                      </a:endParaRPr>
                    </a:p>
                  </a:txBody>
                  <a:tcPr marL="65907" marR="65907" marT="0" marB="0"/>
                </a:tc>
                <a:tc>
                  <a:txBody>
                    <a:bodyPr/>
                    <a:lstStyle/>
                    <a:p>
                      <a:pPr algn="ctr">
                        <a:lnSpc>
                          <a:spcPct val="115000"/>
                        </a:lnSpc>
                        <a:spcAft>
                          <a:spcPts val="0"/>
                        </a:spcAft>
                      </a:pPr>
                      <a:r>
                        <a:rPr lang="es-CO" sz="2400">
                          <a:effectLst/>
                        </a:rPr>
                        <a:t>VALOR CONTRATACIÓN</a:t>
                      </a:r>
                      <a:endParaRPr lang="es-CO" sz="2400">
                        <a:effectLst/>
                        <a:latin typeface="Calibri" panose="020F0502020204030204" pitchFamily="34" charset="0"/>
                        <a:ea typeface="Calibri" panose="020F0502020204030204" pitchFamily="34" charset="0"/>
                        <a:cs typeface="Times New Roman" panose="02020603050405020304" pitchFamily="18" charset="0"/>
                      </a:endParaRPr>
                    </a:p>
                  </a:txBody>
                  <a:tcPr marL="65907" marR="65907" marT="0" marB="0"/>
                </a:tc>
                <a:extLst>
                  <a:ext uri="{0D108BD9-81ED-4DB2-BD59-A6C34878D82A}">
                    <a16:rowId xmlns:a16="http://schemas.microsoft.com/office/drawing/2014/main" val="2156671138"/>
                  </a:ext>
                </a:extLst>
              </a:tr>
              <a:tr h="521922">
                <a:tc>
                  <a:txBody>
                    <a:bodyPr/>
                    <a:lstStyle/>
                    <a:p>
                      <a:pPr algn="l">
                        <a:lnSpc>
                          <a:spcPct val="115000"/>
                        </a:lnSpc>
                        <a:spcAft>
                          <a:spcPts val="0"/>
                        </a:spcAft>
                      </a:pPr>
                      <a:r>
                        <a:rPr lang="es-CO" sz="2400" dirty="0">
                          <a:effectLst/>
                        </a:rPr>
                        <a:t>CON FORMALIDADES PLENAS</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907" marR="65907" marT="0" marB="0"/>
                </a:tc>
                <a:tc>
                  <a:txBody>
                    <a:bodyPr/>
                    <a:lstStyle/>
                    <a:p>
                      <a:pPr algn="ctr">
                        <a:lnSpc>
                          <a:spcPct val="115000"/>
                        </a:lnSpc>
                        <a:spcAft>
                          <a:spcPts val="0"/>
                        </a:spcAft>
                      </a:pPr>
                      <a:r>
                        <a:rPr lang="es-CO" sz="2400" dirty="0">
                          <a:effectLst/>
                        </a:rPr>
                        <a:t>298</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907" marR="65907" marT="0" marB="0"/>
                </a:tc>
                <a:tc>
                  <a:txBody>
                    <a:bodyPr/>
                    <a:lstStyle/>
                    <a:p>
                      <a:pPr algn="ctr">
                        <a:lnSpc>
                          <a:spcPct val="115000"/>
                        </a:lnSpc>
                        <a:spcAft>
                          <a:spcPts val="0"/>
                        </a:spcAft>
                      </a:pPr>
                      <a:r>
                        <a:rPr lang="es-CO" sz="2400">
                          <a:effectLst/>
                        </a:rPr>
                        <a:t>14</a:t>
                      </a:r>
                      <a:endParaRPr lang="es-CO" sz="2400">
                        <a:effectLst/>
                        <a:latin typeface="Calibri" panose="020F0502020204030204" pitchFamily="34" charset="0"/>
                        <a:ea typeface="Calibri" panose="020F0502020204030204" pitchFamily="34" charset="0"/>
                        <a:cs typeface="Times New Roman" panose="02020603050405020304" pitchFamily="18" charset="0"/>
                      </a:endParaRPr>
                    </a:p>
                  </a:txBody>
                  <a:tcPr marL="65907" marR="65907" marT="0" marB="0"/>
                </a:tc>
                <a:tc>
                  <a:txBody>
                    <a:bodyPr/>
                    <a:lstStyle/>
                    <a:p>
                      <a:pPr algn="r">
                        <a:lnSpc>
                          <a:spcPct val="115000"/>
                        </a:lnSpc>
                        <a:spcAft>
                          <a:spcPts val="0"/>
                        </a:spcAft>
                      </a:pPr>
                      <a:r>
                        <a:rPr lang="es-CO" sz="2400" dirty="0">
                          <a:effectLst/>
                        </a:rPr>
                        <a:t>$9.317.989.717</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907" marR="65907" marT="0" marB="0"/>
                </a:tc>
                <a:extLst>
                  <a:ext uri="{0D108BD9-81ED-4DB2-BD59-A6C34878D82A}">
                    <a16:rowId xmlns:a16="http://schemas.microsoft.com/office/drawing/2014/main" val="919275010"/>
                  </a:ext>
                </a:extLst>
              </a:tr>
              <a:tr h="773596">
                <a:tc>
                  <a:txBody>
                    <a:bodyPr/>
                    <a:lstStyle/>
                    <a:p>
                      <a:pPr algn="l">
                        <a:lnSpc>
                          <a:spcPct val="115000"/>
                        </a:lnSpc>
                        <a:spcAft>
                          <a:spcPts val="0"/>
                        </a:spcAft>
                      </a:pPr>
                      <a:r>
                        <a:rPr lang="es-CO" sz="2400" dirty="0">
                          <a:effectLst/>
                        </a:rPr>
                        <a:t>ORDENES DE TRABAJO (CONTRATACION)</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907" marR="65907" marT="0" marB="0"/>
                </a:tc>
                <a:tc>
                  <a:txBody>
                    <a:bodyPr/>
                    <a:lstStyle/>
                    <a:p>
                      <a:pPr algn="ctr">
                        <a:lnSpc>
                          <a:spcPct val="115000"/>
                        </a:lnSpc>
                        <a:spcAft>
                          <a:spcPts val="0"/>
                        </a:spcAft>
                      </a:pPr>
                      <a:r>
                        <a:rPr lang="es-CO" sz="2400" dirty="0">
                          <a:effectLst/>
                        </a:rPr>
                        <a:t>25</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907" marR="65907" marT="0" marB="0"/>
                </a:tc>
                <a:tc>
                  <a:txBody>
                    <a:bodyPr/>
                    <a:lstStyle/>
                    <a:p>
                      <a:pPr algn="ctr">
                        <a:lnSpc>
                          <a:spcPct val="115000"/>
                        </a:lnSpc>
                        <a:spcAft>
                          <a:spcPts val="0"/>
                        </a:spcAft>
                      </a:pPr>
                      <a:r>
                        <a:rPr lang="es-CO" sz="2400">
                          <a:effectLst/>
                        </a:rPr>
                        <a:t> </a:t>
                      </a:r>
                      <a:endParaRPr lang="es-CO" sz="2400">
                        <a:effectLst/>
                        <a:latin typeface="Calibri" panose="020F0502020204030204" pitchFamily="34" charset="0"/>
                        <a:ea typeface="Calibri" panose="020F0502020204030204" pitchFamily="34" charset="0"/>
                        <a:cs typeface="Times New Roman" panose="02020603050405020304" pitchFamily="18" charset="0"/>
                      </a:endParaRPr>
                    </a:p>
                  </a:txBody>
                  <a:tcPr marL="65907" marR="65907" marT="0" marB="0"/>
                </a:tc>
                <a:tc>
                  <a:txBody>
                    <a:bodyPr/>
                    <a:lstStyle/>
                    <a:p>
                      <a:pPr algn="ctr">
                        <a:lnSpc>
                          <a:spcPct val="115000"/>
                        </a:lnSpc>
                        <a:spcAft>
                          <a:spcPts val="0"/>
                        </a:spcAft>
                      </a:pPr>
                      <a:r>
                        <a:rPr lang="es-CO" sz="2400">
                          <a:effectLst/>
                        </a:rPr>
                        <a:t>       $   114.237.013</a:t>
                      </a:r>
                      <a:endParaRPr lang="es-CO" sz="2400">
                        <a:effectLst/>
                        <a:latin typeface="Calibri" panose="020F0502020204030204" pitchFamily="34" charset="0"/>
                        <a:ea typeface="Calibri" panose="020F0502020204030204" pitchFamily="34" charset="0"/>
                        <a:cs typeface="Times New Roman" panose="02020603050405020304" pitchFamily="18" charset="0"/>
                      </a:endParaRPr>
                    </a:p>
                  </a:txBody>
                  <a:tcPr marL="65907" marR="65907" marT="0" marB="0"/>
                </a:tc>
                <a:extLst>
                  <a:ext uri="{0D108BD9-81ED-4DB2-BD59-A6C34878D82A}">
                    <a16:rowId xmlns:a16="http://schemas.microsoft.com/office/drawing/2014/main" val="2828647348"/>
                  </a:ext>
                </a:extLst>
              </a:tr>
              <a:tr h="510590">
                <a:tc>
                  <a:txBody>
                    <a:bodyPr/>
                    <a:lstStyle/>
                    <a:p>
                      <a:pPr algn="l">
                        <a:lnSpc>
                          <a:spcPct val="115000"/>
                        </a:lnSpc>
                        <a:spcAft>
                          <a:spcPts val="0"/>
                        </a:spcAft>
                      </a:pPr>
                      <a:r>
                        <a:rPr lang="es-CO" sz="2400" dirty="0">
                          <a:effectLst/>
                        </a:rPr>
                        <a:t>ÓRDENES DE COMPRA</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907" marR="65907" marT="0" marB="0"/>
                </a:tc>
                <a:tc>
                  <a:txBody>
                    <a:bodyPr/>
                    <a:lstStyle/>
                    <a:p>
                      <a:pPr algn="ctr">
                        <a:lnSpc>
                          <a:spcPct val="115000"/>
                        </a:lnSpc>
                        <a:spcAft>
                          <a:spcPts val="0"/>
                        </a:spcAft>
                      </a:pPr>
                      <a:r>
                        <a:rPr lang="es-CO" sz="2400">
                          <a:effectLst/>
                        </a:rPr>
                        <a:t>764</a:t>
                      </a:r>
                      <a:endParaRPr lang="es-CO" sz="2400">
                        <a:effectLst/>
                        <a:latin typeface="Calibri" panose="020F0502020204030204" pitchFamily="34" charset="0"/>
                        <a:ea typeface="Calibri" panose="020F0502020204030204" pitchFamily="34" charset="0"/>
                        <a:cs typeface="Times New Roman" panose="02020603050405020304" pitchFamily="18" charset="0"/>
                      </a:endParaRPr>
                    </a:p>
                  </a:txBody>
                  <a:tcPr marL="65907" marR="65907" marT="0" marB="0"/>
                </a:tc>
                <a:tc>
                  <a:txBody>
                    <a:bodyPr/>
                    <a:lstStyle/>
                    <a:p>
                      <a:pPr algn="ctr">
                        <a:lnSpc>
                          <a:spcPct val="115000"/>
                        </a:lnSpc>
                        <a:spcAft>
                          <a:spcPts val="0"/>
                        </a:spcAft>
                      </a:pPr>
                      <a:r>
                        <a:rPr lang="es-CO" sz="2400" dirty="0">
                          <a:effectLst/>
                        </a:rPr>
                        <a:t>34</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907" marR="65907" marT="0" marB="0"/>
                </a:tc>
                <a:tc>
                  <a:txBody>
                    <a:bodyPr/>
                    <a:lstStyle/>
                    <a:p>
                      <a:pPr algn="ctr">
                        <a:lnSpc>
                          <a:spcPct val="115000"/>
                        </a:lnSpc>
                        <a:spcAft>
                          <a:spcPts val="0"/>
                        </a:spcAft>
                      </a:pPr>
                      <a:r>
                        <a:rPr lang="es-CO" sz="2400">
                          <a:effectLst/>
                        </a:rPr>
                        <a:t>      $ 3.327.265.836</a:t>
                      </a:r>
                      <a:endParaRPr lang="es-CO" sz="2400">
                        <a:effectLst/>
                        <a:latin typeface="Calibri" panose="020F0502020204030204" pitchFamily="34" charset="0"/>
                        <a:ea typeface="Calibri" panose="020F0502020204030204" pitchFamily="34" charset="0"/>
                        <a:cs typeface="Times New Roman" panose="02020603050405020304" pitchFamily="18" charset="0"/>
                      </a:endParaRPr>
                    </a:p>
                  </a:txBody>
                  <a:tcPr marL="65907" marR="65907" marT="0" marB="0"/>
                </a:tc>
                <a:extLst>
                  <a:ext uri="{0D108BD9-81ED-4DB2-BD59-A6C34878D82A}">
                    <a16:rowId xmlns:a16="http://schemas.microsoft.com/office/drawing/2014/main" val="533506192"/>
                  </a:ext>
                </a:extLst>
              </a:tr>
              <a:tr h="554672">
                <a:tc>
                  <a:txBody>
                    <a:bodyPr/>
                    <a:lstStyle/>
                    <a:p>
                      <a:pPr algn="l">
                        <a:lnSpc>
                          <a:spcPct val="115000"/>
                        </a:lnSpc>
                        <a:spcAft>
                          <a:spcPts val="0"/>
                        </a:spcAft>
                      </a:pPr>
                      <a:r>
                        <a:rPr lang="es-CO" sz="2400" dirty="0">
                          <a:effectLst/>
                        </a:rPr>
                        <a:t>ORDENES DE TRABAJO (ALMACÉN)</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907" marR="65907" marT="0" marB="0"/>
                </a:tc>
                <a:tc>
                  <a:txBody>
                    <a:bodyPr/>
                    <a:lstStyle/>
                    <a:p>
                      <a:pPr algn="ctr">
                        <a:lnSpc>
                          <a:spcPct val="115000"/>
                        </a:lnSpc>
                        <a:spcAft>
                          <a:spcPts val="0"/>
                        </a:spcAft>
                      </a:pPr>
                      <a:r>
                        <a:rPr lang="es-CO" sz="2400" dirty="0">
                          <a:effectLst/>
                        </a:rPr>
                        <a:t>159</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907" marR="65907" marT="0" marB="0"/>
                </a:tc>
                <a:tc>
                  <a:txBody>
                    <a:bodyPr/>
                    <a:lstStyle/>
                    <a:p>
                      <a:pPr algn="ctr">
                        <a:lnSpc>
                          <a:spcPct val="115000"/>
                        </a:lnSpc>
                        <a:spcAft>
                          <a:spcPts val="0"/>
                        </a:spcAft>
                      </a:pPr>
                      <a:r>
                        <a:rPr lang="es-CO" sz="2400">
                          <a:effectLst/>
                        </a:rPr>
                        <a:t>9</a:t>
                      </a:r>
                      <a:endParaRPr lang="es-CO" sz="2400">
                        <a:effectLst/>
                        <a:latin typeface="Calibri" panose="020F0502020204030204" pitchFamily="34" charset="0"/>
                        <a:ea typeface="Calibri" panose="020F0502020204030204" pitchFamily="34" charset="0"/>
                        <a:cs typeface="Times New Roman" panose="02020603050405020304" pitchFamily="18" charset="0"/>
                      </a:endParaRPr>
                    </a:p>
                  </a:txBody>
                  <a:tcPr marL="65907" marR="65907" marT="0" marB="0"/>
                </a:tc>
                <a:tc>
                  <a:txBody>
                    <a:bodyPr/>
                    <a:lstStyle/>
                    <a:p>
                      <a:pPr algn="ctr">
                        <a:lnSpc>
                          <a:spcPct val="115000"/>
                        </a:lnSpc>
                        <a:spcAft>
                          <a:spcPts val="0"/>
                        </a:spcAft>
                      </a:pPr>
                      <a:r>
                        <a:rPr lang="es-CO" sz="2400">
                          <a:effectLst/>
                        </a:rPr>
                        <a:t>       $ 397.516.775</a:t>
                      </a:r>
                      <a:endParaRPr lang="es-CO" sz="2400">
                        <a:effectLst/>
                        <a:latin typeface="Calibri" panose="020F0502020204030204" pitchFamily="34" charset="0"/>
                        <a:ea typeface="Calibri" panose="020F0502020204030204" pitchFamily="34" charset="0"/>
                        <a:cs typeface="Times New Roman" panose="02020603050405020304" pitchFamily="18" charset="0"/>
                      </a:endParaRPr>
                    </a:p>
                  </a:txBody>
                  <a:tcPr marL="65907" marR="65907" marT="0" marB="0"/>
                </a:tc>
                <a:extLst>
                  <a:ext uri="{0D108BD9-81ED-4DB2-BD59-A6C34878D82A}">
                    <a16:rowId xmlns:a16="http://schemas.microsoft.com/office/drawing/2014/main" val="1505528226"/>
                  </a:ext>
                </a:extLst>
              </a:tr>
              <a:tr h="126250">
                <a:tc>
                  <a:txBody>
                    <a:bodyPr/>
                    <a:lstStyle/>
                    <a:p>
                      <a:pPr algn="l">
                        <a:lnSpc>
                          <a:spcPct val="115000"/>
                        </a:lnSpc>
                        <a:spcAft>
                          <a:spcPts val="0"/>
                        </a:spcAft>
                      </a:pPr>
                      <a:r>
                        <a:rPr lang="es-CO" sz="2400" dirty="0">
                          <a:effectLst/>
                        </a:rPr>
                        <a:t>TOTAL, CONTRACCIÓN DIRECTA</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907" marR="65907" marT="0" marB="0"/>
                </a:tc>
                <a:tc>
                  <a:txBody>
                    <a:bodyPr/>
                    <a:lstStyle/>
                    <a:p>
                      <a:pPr algn="ctr">
                        <a:lnSpc>
                          <a:spcPct val="115000"/>
                        </a:lnSpc>
                        <a:spcAft>
                          <a:spcPts val="0"/>
                        </a:spcAft>
                      </a:pPr>
                      <a:r>
                        <a:rPr lang="es-CO" sz="2400" dirty="0">
                          <a:effectLst/>
                        </a:rPr>
                        <a:t> 1.229</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907" marR="65907" marT="0" marB="0"/>
                </a:tc>
                <a:tc>
                  <a:txBody>
                    <a:bodyPr/>
                    <a:lstStyle/>
                    <a:p>
                      <a:pPr algn="ctr">
                        <a:lnSpc>
                          <a:spcPct val="115000"/>
                        </a:lnSpc>
                        <a:spcAft>
                          <a:spcPts val="0"/>
                        </a:spcAft>
                      </a:pPr>
                      <a:r>
                        <a:rPr lang="es-CO" sz="2400" dirty="0">
                          <a:effectLst/>
                        </a:rPr>
                        <a:t> </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907" marR="65907" marT="0" marB="0"/>
                </a:tc>
                <a:tc>
                  <a:txBody>
                    <a:bodyPr/>
                    <a:lstStyle/>
                    <a:p>
                      <a:pPr algn="r">
                        <a:lnSpc>
                          <a:spcPct val="115000"/>
                        </a:lnSpc>
                        <a:spcAft>
                          <a:spcPts val="0"/>
                        </a:spcAft>
                      </a:pPr>
                      <a:r>
                        <a:rPr lang="es-CO" sz="2400" dirty="0">
                          <a:effectLst/>
                        </a:rPr>
                        <a:t> $13.157.009.314</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907" marR="65907" marT="0" marB="0"/>
                </a:tc>
                <a:extLst>
                  <a:ext uri="{0D108BD9-81ED-4DB2-BD59-A6C34878D82A}">
                    <a16:rowId xmlns:a16="http://schemas.microsoft.com/office/drawing/2014/main" val="1264546443"/>
                  </a:ext>
                </a:extLst>
              </a:tr>
              <a:tr h="929294">
                <a:tc>
                  <a:txBody>
                    <a:bodyPr/>
                    <a:lstStyle/>
                    <a:p>
                      <a:pPr algn="l">
                        <a:lnSpc>
                          <a:spcPct val="115000"/>
                        </a:lnSpc>
                        <a:spcAft>
                          <a:spcPts val="0"/>
                        </a:spcAft>
                      </a:pPr>
                      <a:r>
                        <a:rPr lang="es-CO" sz="2400" dirty="0">
                          <a:effectLst/>
                        </a:rPr>
                        <a:t> TOTAL, CONTRATOS POR CONVOCATORIA PUBLICA </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907" marR="65907" marT="0" marB="0"/>
                </a:tc>
                <a:tc>
                  <a:txBody>
                    <a:bodyPr/>
                    <a:lstStyle/>
                    <a:p>
                      <a:pPr algn="ctr">
                        <a:lnSpc>
                          <a:spcPct val="115000"/>
                        </a:lnSpc>
                        <a:spcAft>
                          <a:spcPts val="0"/>
                        </a:spcAft>
                      </a:pPr>
                      <a:r>
                        <a:rPr lang="es-CO" sz="2400" dirty="0">
                          <a:effectLst/>
                        </a:rPr>
                        <a:t>3</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907" marR="65907" marT="0" marB="0"/>
                </a:tc>
                <a:tc>
                  <a:txBody>
                    <a:bodyPr/>
                    <a:lstStyle/>
                    <a:p>
                      <a:pPr algn="ctr">
                        <a:lnSpc>
                          <a:spcPct val="115000"/>
                        </a:lnSpc>
                        <a:spcAft>
                          <a:spcPts val="0"/>
                        </a:spcAft>
                      </a:pPr>
                      <a:r>
                        <a:rPr lang="es-CO" sz="2400">
                          <a:effectLst/>
                        </a:rPr>
                        <a:t> </a:t>
                      </a:r>
                      <a:endParaRPr lang="es-CO" sz="2400">
                        <a:effectLst/>
                        <a:latin typeface="Calibri" panose="020F0502020204030204" pitchFamily="34" charset="0"/>
                        <a:ea typeface="Calibri" panose="020F0502020204030204" pitchFamily="34" charset="0"/>
                        <a:cs typeface="Times New Roman" panose="02020603050405020304" pitchFamily="18" charset="0"/>
                      </a:endParaRPr>
                    </a:p>
                  </a:txBody>
                  <a:tcPr marL="65907" marR="65907" marT="0" marB="0"/>
                </a:tc>
                <a:tc>
                  <a:txBody>
                    <a:bodyPr/>
                    <a:lstStyle/>
                    <a:p>
                      <a:pPr algn="r">
                        <a:lnSpc>
                          <a:spcPct val="115000"/>
                        </a:lnSpc>
                        <a:spcAft>
                          <a:spcPts val="0"/>
                        </a:spcAft>
                      </a:pPr>
                      <a:r>
                        <a:rPr lang="es-CO" sz="2400" dirty="0">
                          <a:effectLst/>
                        </a:rPr>
                        <a:t> $ 702.343.277</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907" marR="65907" marT="0" marB="0"/>
                </a:tc>
                <a:extLst>
                  <a:ext uri="{0D108BD9-81ED-4DB2-BD59-A6C34878D82A}">
                    <a16:rowId xmlns:a16="http://schemas.microsoft.com/office/drawing/2014/main" val="4198458642"/>
                  </a:ext>
                </a:extLst>
              </a:tr>
              <a:tr h="773596">
                <a:tc>
                  <a:txBody>
                    <a:bodyPr/>
                    <a:lstStyle/>
                    <a:p>
                      <a:pPr algn="l">
                        <a:lnSpc>
                          <a:spcPct val="115000"/>
                        </a:lnSpc>
                        <a:spcAft>
                          <a:spcPts val="0"/>
                        </a:spcAft>
                      </a:pPr>
                      <a:r>
                        <a:rPr lang="es-CO" sz="2400" dirty="0">
                          <a:effectLst/>
                        </a:rPr>
                        <a:t> </a:t>
                      </a:r>
                    </a:p>
                    <a:p>
                      <a:pPr algn="ctr">
                        <a:lnSpc>
                          <a:spcPct val="115000"/>
                        </a:lnSpc>
                        <a:spcAft>
                          <a:spcPts val="0"/>
                        </a:spcAft>
                      </a:pPr>
                      <a:r>
                        <a:rPr lang="es-CO" sz="2400" dirty="0">
                          <a:effectLst/>
                        </a:rPr>
                        <a:t>TOTAL 2017</a:t>
                      </a:r>
                    </a:p>
                    <a:p>
                      <a:pPr algn="l">
                        <a:lnSpc>
                          <a:spcPct val="115000"/>
                        </a:lnSpc>
                        <a:spcAft>
                          <a:spcPts val="0"/>
                        </a:spcAft>
                      </a:pPr>
                      <a:r>
                        <a:rPr lang="es-CO" sz="2400" dirty="0">
                          <a:effectLst/>
                        </a:rPr>
                        <a:t> </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907" marR="65907" marT="0" marB="0"/>
                </a:tc>
                <a:tc>
                  <a:txBody>
                    <a:bodyPr/>
                    <a:lstStyle/>
                    <a:p>
                      <a:pPr algn="ctr">
                        <a:lnSpc>
                          <a:spcPct val="115000"/>
                        </a:lnSpc>
                        <a:spcAft>
                          <a:spcPts val="0"/>
                        </a:spcAft>
                      </a:pPr>
                      <a:r>
                        <a:rPr lang="es-CO" sz="2400">
                          <a:effectLst/>
                        </a:rPr>
                        <a:t> </a:t>
                      </a:r>
                    </a:p>
                    <a:p>
                      <a:pPr algn="ctr">
                        <a:lnSpc>
                          <a:spcPct val="115000"/>
                        </a:lnSpc>
                        <a:spcAft>
                          <a:spcPts val="0"/>
                        </a:spcAft>
                      </a:pPr>
                      <a:r>
                        <a:rPr lang="es-CO" sz="2400">
                          <a:effectLst/>
                        </a:rPr>
                        <a:t>1.232</a:t>
                      </a:r>
                      <a:endParaRPr lang="es-CO" sz="2400">
                        <a:effectLst/>
                        <a:latin typeface="Calibri" panose="020F0502020204030204" pitchFamily="34" charset="0"/>
                        <a:ea typeface="Calibri" panose="020F0502020204030204" pitchFamily="34" charset="0"/>
                        <a:cs typeface="Times New Roman" panose="02020603050405020304" pitchFamily="18" charset="0"/>
                      </a:endParaRPr>
                    </a:p>
                  </a:txBody>
                  <a:tcPr marL="65907" marR="65907" marT="0" marB="0"/>
                </a:tc>
                <a:tc>
                  <a:txBody>
                    <a:bodyPr/>
                    <a:lstStyle/>
                    <a:p>
                      <a:pPr algn="ctr">
                        <a:lnSpc>
                          <a:spcPct val="115000"/>
                        </a:lnSpc>
                        <a:spcAft>
                          <a:spcPts val="0"/>
                        </a:spcAft>
                      </a:pPr>
                      <a:r>
                        <a:rPr lang="es-CO" sz="2400">
                          <a:effectLst/>
                        </a:rPr>
                        <a:t> </a:t>
                      </a:r>
                    </a:p>
                    <a:p>
                      <a:pPr algn="ctr">
                        <a:lnSpc>
                          <a:spcPct val="115000"/>
                        </a:lnSpc>
                        <a:spcAft>
                          <a:spcPts val="0"/>
                        </a:spcAft>
                      </a:pPr>
                      <a:r>
                        <a:rPr lang="es-CO" sz="2400">
                          <a:effectLst/>
                        </a:rPr>
                        <a:t>57</a:t>
                      </a:r>
                      <a:endParaRPr lang="es-CO" sz="2400">
                        <a:effectLst/>
                        <a:latin typeface="Calibri" panose="020F0502020204030204" pitchFamily="34" charset="0"/>
                        <a:ea typeface="Calibri" panose="020F0502020204030204" pitchFamily="34" charset="0"/>
                        <a:cs typeface="Times New Roman" panose="02020603050405020304" pitchFamily="18" charset="0"/>
                      </a:endParaRPr>
                    </a:p>
                  </a:txBody>
                  <a:tcPr marL="65907" marR="65907" marT="0" marB="0"/>
                </a:tc>
                <a:tc>
                  <a:txBody>
                    <a:bodyPr/>
                    <a:lstStyle/>
                    <a:p>
                      <a:pPr algn="r">
                        <a:lnSpc>
                          <a:spcPct val="115000"/>
                        </a:lnSpc>
                        <a:spcAft>
                          <a:spcPts val="0"/>
                        </a:spcAft>
                      </a:pPr>
                      <a:r>
                        <a:rPr lang="es-CO" sz="2400" dirty="0">
                          <a:effectLst/>
                        </a:rPr>
                        <a:t> </a:t>
                      </a:r>
                    </a:p>
                    <a:p>
                      <a:pPr algn="r">
                        <a:lnSpc>
                          <a:spcPct val="115000"/>
                        </a:lnSpc>
                        <a:spcAft>
                          <a:spcPts val="0"/>
                        </a:spcAft>
                      </a:pPr>
                      <a:r>
                        <a:rPr lang="es-CO" sz="2400" dirty="0">
                          <a:effectLst/>
                        </a:rPr>
                        <a:t>$13.859.352.591</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907" marR="65907" marT="0" marB="0"/>
                </a:tc>
                <a:extLst>
                  <a:ext uri="{0D108BD9-81ED-4DB2-BD59-A6C34878D82A}">
                    <a16:rowId xmlns:a16="http://schemas.microsoft.com/office/drawing/2014/main" val="1959750893"/>
                  </a:ext>
                </a:extLst>
              </a:tr>
            </a:tbl>
          </a:graphicData>
        </a:graphic>
      </p:graphicFrame>
    </p:spTree>
    <p:extLst>
      <p:ext uri="{BB962C8B-B14F-4D97-AF65-F5344CB8AC3E}">
        <p14:creationId xmlns:p14="http://schemas.microsoft.com/office/powerpoint/2010/main" val="6342426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endParaRPr lang="es-CO"/>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ángulo 6"/>
          <p:cNvSpPr/>
          <p:nvPr/>
        </p:nvSpPr>
        <p:spPr>
          <a:xfrm>
            <a:off x="0" y="221258"/>
            <a:ext cx="8603673" cy="923330"/>
          </a:xfrm>
          <a:prstGeom prst="rect">
            <a:avLst/>
          </a:prstGeom>
        </p:spPr>
        <p:txBody>
          <a:bodyPr wrap="square">
            <a:spAutoFit/>
          </a:bodyPr>
          <a:lstStyle/>
          <a:p>
            <a:pPr algn="ctr"/>
            <a:r>
              <a:rPr lang="es-ES" sz="5400" b="1" dirty="0">
                <a:solidFill>
                  <a:srgbClr val="C00000"/>
                </a:solidFill>
                <a:latin typeface="+mj-lt"/>
              </a:rPr>
              <a:t>ACCIONES DE MEJORAMIENTO</a:t>
            </a:r>
          </a:p>
        </p:txBody>
      </p:sp>
    </p:spTree>
    <p:extLst>
      <p:ext uri="{BB962C8B-B14F-4D97-AF65-F5344CB8AC3E}">
        <p14:creationId xmlns:p14="http://schemas.microsoft.com/office/powerpoint/2010/main" val="20929169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BC9DF9B-2ECC-4872-8C42-2BDD592612AE}"/>
              </a:ext>
            </a:extLst>
          </p:cNvPr>
          <p:cNvSpPr>
            <a:spLocks noGrp="1"/>
          </p:cNvSpPr>
          <p:nvPr>
            <p:ph idx="1"/>
          </p:nvPr>
        </p:nvSpPr>
        <p:spPr>
          <a:xfrm>
            <a:off x="732183" y="1481068"/>
            <a:ext cx="10515600" cy="4351338"/>
          </a:xfrm>
        </p:spPr>
        <p:txBody>
          <a:bodyPr>
            <a:normAutofit fontScale="92500" lnSpcReduction="20000"/>
          </a:bodyPr>
          <a:lstStyle/>
          <a:p>
            <a:r>
              <a:rPr lang="es-CO" dirty="0"/>
              <a:t>Plan de mejoramiento de la  auditoria regular de la vigencia de 2016, de la Controlaría Departamental del Tolima con 29 hallazgos</a:t>
            </a:r>
          </a:p>
          <a:p>
            <a:endParaRPr lang="es-CO" dirty="0"/>
          </a:p>
          <a:p>
            <a:r>
              <a:rPr lang="es-CO" dirty="0"/>
              <a:t>Se suscribió el 22 de noviembre de 2017,</a:t>
            </a:r>
          </a:p>
          <a:p>
            <a:pPr marL="0" indent="0">
              <a:buNone/>
            </a:pPr>
            <a:endParaRPr lang="es-CO" dirty="0"/>
          </a:p>
          <a:p>
            <a:r>
              <a:rPr lang="es-CO" dirty="0"/>
              <a:t>De acuerdo a la resolución  351 de 2009, de la Contraloría Departamental de Tolima, se presentan informes semestrales   de avances y cumplimiento,  de acuerdo al formato, Establecido en el artículo 27 de la Resolución No.0349 de octubre 22 de 2009</a:t>
            </a:r>
          </a:p>
          <a:p>
            <a:pPr marL="0" indent="0">
              <a:buNone/>
            </a:pPr>
            <a:endParaRPr lang="es-CO" dirty="0"/>
          </a:p>
          <a:p>
            <a:r>
              <a:rPr lang="es-CO" dirty="0"/>
              <a:t>Se presentó  el  informe  del  segundo semestre del año 2017 en la vigencia 2018.</a:t>
            </a:r>
          </a:p>
          <a:p>
            <a:endParaRPr lang="es-CO" dirty="0"/>
          </a:p>
        </p:txBody>
      </p:sp>
    </p:spTree>
    <p:extLst>
      <p:ext uri="{BB962C8B-B14F-4D97-AF65-F5344CB8AC3E}">
        <p14:creationId xmlns:p14="http://schemas.microsoft.com/office/powerpoint/2010/main" val="5241184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EA416409-24B4-478B-A1AD-C21AAA0F4F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628909" cy="6858000"/>
          </a:xfrm>
          <a:prstGeom prst="rect">
            <a:avLst/>
          </a:prstGeom>
        </p:spPr>
      </p:pic>
      <p:pic>
        <p:nvPicPr>
          <p:cNvPr id="5" name="Imagen 4">
            <a:extLst>
              <a:ext uri="{FF2B5EF4-FFF2-40B4-BE49-F238E27FC236}">
                <a16:creationId xmlns:a16="http://schemas.microsoft.com/office/drawing/2014/main" id="{C11C3075-9455-495A-90E2-E320C77416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62783" y="886690"/>
            <a:ext cx="2682867" cy="2690108"/>
          </a:xfrm>
          <a:prstGeom prst="rect">
            <a:avLst/>
          </a:prstGeom>
        </p:spPr>
      </p:pic>
      <p:sp>
        <p:nvSpPr>
          <p:cNvPr id="2" name="Rectángulo 1"/>
          <p:cNvSpPr/>
          <p:nvPr/>
        </p:nvSpPr>
        <p:spPr>
          <a:xfrm>
            <a:off x="9462783" y="3896891"/>
            <a:ext cx="2895343" cy="1754326"/>
          </a:xfrm>
          <a:prstGeom prst="rect">
            <a:avLst/>
          </a:prstGeom>
          <a:noFill/>
        </p:spPr>
        <p:txBody>
          <a:bodyPr wrap="none" lIns="91440" tIns="45720" rIns="91440" bIns="45720">
            <a:spAutoFit/>
          </a:bodyPr>
          <a:lstStyle/>
          <a:p>
            <a:pPr algn="ctr"/>
            <a:r>
              <a:rPr lang="es-ES" sz="5400" b="0" cap="none" spc="0" dirty="0">
                <a:ln w="0"/>
                <a:solidFill>
                  <a:schemeClr val="tx1"/>
                </a:solidFill>
                <a:effectLst>
                  <a:outerShdw blurRad="38100" dist="19050" dir="2700000" algn="tl" rotWithShape="0">
                    <a:schemeClr val="dk1">
                      <a:alpha val="40000"/>
                    </a:schemeClr>
                  </a:outerShdw>
                </a:effectLst>
              </a:rPr>
              <a:t>MUCHAS </a:t>
            </a:r>
          </a:p>
          <a:p>
            <a:pPr algn="ctr"/>
            <a:r>
              <a:rPr lang="es-ES" sz="5400" b="0" cap="none" spc="0" dirty="0">
                <a:ln w="0"/>
                <a:solidFill>
                  <a:schemeClr val="tx1"/>
                </a:solidFill>
                <a:effectLst>
                  <a:outerShdw blurRad="38100" dist="19050" dir="2700000" algn="tl" rotWithShape="0">
                    <a:schemeClr val="dk1">
                      <a:alpha val="40000"/>
                    </a:schemeClr>
                  </a:outerShdw>
                </a:effectLst>
              </a:rPr>
              <a:t>GRACIAS</a:t>
            </a:r>
          </a:p>
        </p:txBody>
      </p:sp>
    </p:spTree>
    <p:extLst>
      <p:ext uri="{BB962C8B-B14F-4D97-AF65-F5344CB8AC3E}">
        <p14:creationId xmlns:p14="http://schemas.microsoft.com/office/powerpoint/2010/main" val="1228913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150087" y="5988326"/>
            <a:ext cx="4728754" cy="869674"/>
          </a:xfrm>
          <a:prstGeom prst="rect">
            <a:avLst/>
          </a:prstGeom>
        </p:spPr>
      </p:pic>
      <p:pic>
        <p:nvPicPr>
          <p:cNvPr id="16" name="Imagen 1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988326"/>
            <a:ext cx="3756074" cy="869674"/>
          </a:xfrm>
          <a:prstGeom prst="rect">
            <a:avLst/>
          </a:prstGeom>
        </p:spPr>
      </p:pic>
      <p:pic>
        <p:nvPicPr>
          <p:cNvPr id="17" name="Imagen 1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78841" y="5988326"/>
            <a:ext cx="4313159" cy="869674"/>
          </a:xfrm>
          <a:prstGeom prst="rect">
            <a:avLst/>
          </a:prstGeom>
        </p:spPr>
      </p:pic>
      <p:sp>
        <p:nvSpPr>
          <p:cNvPr id="10" name="CuadroTexto 9"/>
          <p:cNvSpPr txBox="1"/>
          <p:nvPr/>
        </p:nvSpPr>
        <p:spPr>
          <a:xfrm>
            <a:off x="1058092" y="164782"/>
            <a:ext cx="10241280" cy="646331"/>
          </a:xfrm>
          <a:prstGeom prst="rect">
            <a:avLst/>
          </a:prstGeom>
          <a:noFill/>
        </p:spPr>
        <p:txBody>
          <a:bodyPr wrap="square" rtlCol="0">
            <a:spAutoFit/>
          </a:bodyPr>
          <a:lstStyle/>
          <a:p>
            <a:pPr algn="ctr"/>
            <a:r>
              <a:rPr lang="es-ES" sz="3600" dirty="0">
                <a:ln>
                  <a:solidFill>
                    <a:schemeClr val="tx1"/>
                  </a:solidFill>
                </a:ln>
                <a:solidFill>
                  <a:schemeClr val="accent1">
                    <a:lumMod val="50000"/>
                  </a:schemeClr>
                </a:solidFill>
                <a:latin typeface="Century Gothic" panose="020B0502020202020204" pitchFamily="34" charset="0"/>
              </a:rPr>
              <a:t>CUENTAS POR COBRAR</a:t>
            </a:r>
          </a:p>
        </p:txBody>
      </p:sp>
      <p:graphicFrame>
        <p:nvGraphicFramePr>
          <p:cNvPr id="3" name="Tabla 2">
            <a:extLst>
              <a:ext uri="{FF2B5EF4-FFF2-40B4-BE49-F238E27FC236}">
                <a16:creationId xmlns:a16="http://schemas.microsoft.com/office/drawing/2014/main" id="{39F2D798-B0F9-4F29-9763-02E9D176D453}"/>
              </a:ext>
            </a:extLst>
          </p:cNvPr>
          <p:cNvGraphicFramePr>
            <a:graphicFrameLocks noGrp="1"/>
          </p:cNvGraphicFramePr>
          <p:nvPr>
            <p:extLst/>
          </p:nvPr>
        </p:nvGraphicFramePr>
        <p:xfrm>
          <a:off x="606192" y="1553236"/>
          <a:ext cx="10693181" cy="3485231"/>
        </p:xfrm>
        <a:graphic>
          <a:graphicData uri="http://schemas.openxmlformats.org/drawingml/2006/table">
            <a:tbl>
              <a:tblPr/>
              <a:tblGrid>
                <a:gridCol w="3635075">
                  <a:extLst>
                    <a:ext uri="{9D8B030D-6E8A-4147-A177-3AD203B41FA5}">
                      <a16:colId xmlns:a16="http://schemas.microsoft.com/office/drawing/2014/main" val="2624899171"/>
                    </a:ext>
                  </a:extLst>
                </a:gridCol>
                <a:gridCol w="1014792">
                  <a:extLst>
                    <a:ext uri="{9D8B030D-6E8A-4147-A177-3AD203B41FA5}">
                      <a16:colId xmlns:a16="http://schemas.microsoft.com/office/drawing/2014/main" val="905420111"/>
                    </a:ext>
                  </a:extLst>
                </a:gridCol>
                <a:gridCol w="893622">
                  <a:extLst>
                    <a:ext uri="{9D8B030D-6E8A-4147-A177-3AD203B41FA5}">
                      <a16:colId xmlns:a16="http://schemas.microsoft.com/office/drawing/2014/main" val="1561683626"/>
                    </a:ext>
                  </a:extLst>
                </a:gridCol>
                <a:gridCol w="1014792">
                  <a:extLst>
                    <a:ext uri="{9D8B030D-6E8A-4147-A177-3AD203B41FA5}">
                      <a16:colId xmlns:a16="http://schemas.microsoft.com/office/drawing/2014/main" val="1469241962"/>
                    </a:ext>
                  </a:extLst>
                </a:gridCol>
                <a:gridCol w="1014792">
                  <a:extLst>
                    <a:ext uri="{9D8B030D-6E8A-4147-A177-3AD203B41FA5}">
                      <a16:colId xmlns:a16="http://schemas.microsoft.com/office/drawing/2014/main" val="3643137077"/>
                    </a:ext>
                  </a:extLst>
                </a:gridCol>
                <a:gridCol w="1014792">
                  <a:extLst>
                    <a:ext uri="{9D8B030D-6E8A-4147-A177-3AD203B41FA5}">
                      <a16:colId xmlns:a16="http://schemas.microsoft.com/office/drawing/2014/main" val="2382747603"/>
                    </a:ext>
                  </a:extLst>
                </a:gridCol>
                <a:gridCol w="1090524">
                  <a:extLst>
                    <a:ext uri="{9D8B030D-6E8A-4147-A177-3AD203B41FA5}">
                      <a16:colId xmlns:a16="http://schemas.microsoft.com/office/drawing/2014/main" val="1095787305"/>
                    </a:ext>
                  </a:extLst>
                </a:gridCol>
                <a:gridCol w="1014792">
                  <a:extLst>
                    <a:ext uri="{9D8B030D-6E8A-4147-A177-3AD203B41FA5}">
                      <a16:colId xmlns:a16="http://schemas.microsoft.com/office/drawing/2014/main" val="448129870"/>
                    </a:ext>
                  </a:extLst>
                </a:gridCol>
              </a:tblGrid>
              <a:tr h="367332">
                <a:tc>
                  <a:txBody>
                    <a:bodyPr/>
                    <a:lstStyle/>
                    <a:p>
                      <a:pPr algn="ctr" fontAlgn="b"/>
                      <a:r>
                        <a:rPr lang="es-CO" sz="1200" b="1" i="0" u="none" strike="noStrike" dirty="0">
                          <a:solidFill>
                            <a:srgbClr val="000000"/>
                          </a:solidFill>
                          <a:effectLst/>
                          <a:latin typeface="Calibri" panose="020F0502020204030204" pitchFamily="34" charset="0"/>
                        </a:rPr>
                        <a:t>SUBCONCEPTO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200" b="1" i="0" u="none" strike="noStrike" dirty="0">
                          <a:solidFill>
                            <a:srgbClr val="000000"/>
                          </a:solidFill>
                          <a:effectLst/>
                          <a:latin typeface="Calibri" panose="020F0502020204030204" pitchFamily="34" charset="0"/>
                        </a:rPr>
                        <a:t>HASTA 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200" b="1" i="0" u="none" strike="noStrike" dirty="0">
                          <a:solidFill>
                            <a:srgbClr val="000000"/>
                          </a:solidFill>
                          <a:effectLst/>
                          <a:latin typeface="Calibri" panose="020F0502020204030204" pitchFamily="34" charset="0"/>
                        </a:rPr>
                        <a:t>DE 61 A 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200" b="1" i="0" u="none" strike="noStrike" dirty="0">
                          <a:solidFill>
                            <a:srgbClr val="000000"/>
                          </a:solidFill>
                          <a:effectLst/>
                          <a:latin typeface="Calibri" panose="020F0502020204030204" pitchFamily="34" charset="0"/>
                        </a:rPr>
                        <a:t>DE 91 A 180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200" b="1" i="0" u="none" strike="noStrike" dirty="0">
                          <a:solidFill>
                            <a:srgbClr val="000000"/>
                          </a:solidFill>
                          <a:effectLst/>
                          <a:latin typeface="Calibri" panose="020F0502020204030204" pitchFamily="34" charset="0"/>
                        </a:rPr>
                        <a:t>DE 181 A 360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200" b="1" i="0" u="none" strike="noStrike" dirty="0">
                          <a:solidFill>
                            <a:srgbClr val="000000"/>
                          </a:solidFill>
                          <a:effectLst/>
                          <a:latin typeface="Calibri" panose="020F0502020204030204" pitchFamily="34" charset="0"/>
                        </a:rPr>
                        <a:t>MAYOR 360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200" b="1" i="0" u="none" strike="noStrike" dirty="0">
                          <a:solidFill>
                            <a:srgbClr val="000000"/>
                          </a:solidFill>
                          <a:effectLst/>
                          <a:latin typeface="Calibri" panose="020F0502020204030204" pitchFamily="34" charset="0"/>
                        </a:rPr>
                        <a:t>TOTAL CARTERA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200" b="1" i="0" u="none" strike="noStrike" dirty="0">
                          <a:solidFill>
                            <a:srgbClr val="000000"/>
                          </a:solidFill>
                          <a:effectLst/>
                          <a:latin typeface="Calibri" panose="020F0502020204030204" pitchFamily="34" charset="0"/>
                        </a:rPr>
                        <a:t>POR RADICAR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0294584"/>
                  </a:ext>
                </a:extLst>
              </a:tr>
              <a:tr h="367332">
                <a:tc>
                  <a:txBody>
                    <a:bodyPr/>
                    <a:lstStyle/>
                    <a:p>
                      <a:pPr algn="l" fontAlgn="b"/>
                      <a:r>
                        <a:rPr lang="es-CO" sz="1200" b="0" i="0" u="none" strike="noStrike" dirty="0">
                          <a:solidFill>
                            <a:srgbClr val="000000"/>
                          </a:solidFill>
                          <a:effectLst/>
                          <a:latin typeface="Calibri" panose="020F0502020204030204" pitchFamily="34" charset="0"/>
                        </a:rPr>
                        <a:t>SUBTOTAL CONTRIBUTIVO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dirty="0">
                          <a:solidFill>
                            <a:srgbClr val="000000"/>
                          </a:solidFill>
                          <a:effectLst/>
                          <a:latin typeface="Calibri" panose="020F0502020204030204" pitchFamily="34" charset="0"/>
                        </a:rPr>
                        <a:t>208.389.144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dirty="0">
                          <a:solidFill>
                            <a:srgbClr val="000000"/>
                          </a:solidFill>
                          <a:effectLst/>
                          <a:latin typeface="Calibri" panose="020F0502020204030204" pitchFamily="34" charset="0"/>
                        </a:rPr>
                        <a:t>165.437.756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dirty="0">
                          <a:solidFill>
                            <a:srgbClr val="000000"/>
                          </a:solidFill>
                          <a:effectLst/>
                          <a:latin typeface="Calibri" panose="020F0502020204030204" pitchFamily="34" charset="0"/>
                        </a:rPr>
                        <a:t>467.722.230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dirty="0">
                          <a:solidFill>
                            <a:srgbClr val="000000"/>
                          </a:solidFill>
                          <a:effectLst/>
                          <a:latin typeface="Calibri" panose="020F0502020204030204" pitchFamily="34" charset="0"/>
                        </a:rPr>
                        <a:t>1.168.659.412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dirty="0">
                          <a:solidFill>
                            <a:srgbClr val="000000"/>
                          </a:solidFill>
                          <a:effectLst/>
                          <a:latin typeface="Calibri" panose="020F0502020204030204" pitchFamily="34" charset="0"/>
                        </a:rPr>
                        <a:t>1.968.120.084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dirty="0">
                          <a:solidFill>
                            <a:srgbClr val="000000"/>
                          </a:solidFill>
                          <a:effectLst/>
                          <a:latin typeface="Calibri" panose="020F0502020204030204" pitchFamily="34" charset="0"/>
                        </a:rPr>
                        <a:t>3.978.328.626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dirty="0">
                          <a:solidFill>
                            <a:srgbClr val="000000"/>
                          </a:solidFill>
                          <a:effectLst/>
                          <a:latin typeface="Calibri" panose="020F0502020204030204" pitchFamily="34" charset="0"/>
                        </a:rPr>
                        <a:t>247.002.690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9936441"/>
                  </a:ext>
                </a:extLst>
              </a:tr>
              <a:tr h="367332">
                <a:tc>
                  <a:txBody>
                    <a:bodyPr/>
                    <a:lstStyle/>
                    <a:p>
                      <a:pPr algn="l" fontAlgn="b"/>
                      <a:r>
                        <a:rPr lang="es-CO" sz="1200" b="0" i="0" u="none" strike="noStrike">
                          <a:solidFill>
                            <a:srgbClr val="000000"/>
                          </a:solidFill>
                          <a:effectLst/>
                          <a:latin typeface="Calibri" panose="020F0502020204030204" pitchFamily="34" charset="0"/>
                        </a:rPr>
                        <a:t>SUBTOTAL SUBSIDIADO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dirty="0">
                          <a:solidFill>
                            <a:srgbClr val="000000"/>
                          </a:solidFill>
                          <a:effectLst/>
                          <a:latin typeface="Calibri" panose="020F0502020204030204" pitchFamily="34" charset="0"/>
                        </a:rPr>
                        <a:t>500.114.889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solidFill>
                            <a:srgbClr val="000000"/>
                          </a:solidFill>
                          <a:effectLst/>
                          <a:latin typeface="Calibri" panose="020F0502020204030204" pitchFamily="34" charset="0"/>
                        </a:rPr>
                        <a:t>597.900.092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solidFill>
                            <a:srgbClr val="000000"/>
                          </a:solidFill>
                          <a:effectLst/>
                          <a:latin typeface="Calibri" panose="020F0502020204030204" pitchFamily="34" charset="0"/>
                        </a:rPr>
                        <a:t>1.340.997.670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solidFill>
                            <a:srgbClr val="000000"/>
                          </a:solidFill>
                          <a:effectLst/>
                          <a:latin typeface="Calibri" panose="020F0502020204030204" pitchFamily="34" charset="0"/>
                        </a:rPr>
                        <a:t>1.918.164.365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solidFill>
                            <a:srgbClr val="000000"/>
                          </a:solidFill>
                          <a:effectLst/>
                          <a:latin typeface="Calibri" panose="020F0502020204030204" pitchFamily="34" charset="0"/>
                        </a:rPr>
                        <a:t>4.531.736.608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solidFill>
                            <a:srgbClr val="000000"/>
                          </a:solidFill>
                          <a:effectLst/>
                          <a:latin typeface="Calibri" panose="020F0502020204030204" pitchFamily="34" charset="0"/>
                        </a:rPr>
                        <a:t>8.888.913.624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solidFill>
                            <a:srgbClr val="000000"/>
                          </a:solidFill>
                          <a:effectLst/>
                          <a:latin typeface="Calibri" panose="020F0502020204030204" pitchFamily="34" charset="0"/>
                        </a:rPr>
                        <a:t>922.295.045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017878"/>
                  </a:ext>
                </a:extLst>
              </a:tr>
              <a:tr h="367332">
                <a:tc>
                  <a:txBody>
                    <a:bodyPr/>
                    <a:lstStyle/>
                    <a:p>
                      <a:pPr algn="l" fontAlgn="b"/>
                      <a:r>
                        <a:rPr lang="es-CO" sz="1200" b="0" i="0" u="none" strike="noStrike">
                          <a:solidFill>
                            <a:srgbClr val="000000"/>
                          </a:solidFill>
                          <a:effectLst/>
                          <a:latin typeface="Calibri" panose="020F0502020204030204" pitchFamily="34" charset="0"/>
                        </a:rPr>
                        <a:t>SUBTOTAL SOAT-ECAT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dirty="0">
                          <a:solidFill>
                            <a:srgbClr val="000000"/>
                          </a:solidFill>
                          <a:effectLst/>
                          <a:latin typeface="Calibri" panose="020F0502020204030204" pitchFamily="34" charset="0"/>
                        </a:rPr>
                        <a:t>26.814.576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dirty="0">
                          <a:solidFill>
                            <a:srgbClr val="000000"/>
                          </a:solidFill>
                          <a:effectLst/>
                          <a:latin typeface="Calibri" panose="020F0502020204030204" pitchFamily="34" charset="0"/>
                        </a:rPr>
                        <a:t>57.898.077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solidFill>
                            <a:srgbClr val="000000"/>
                          </a:solidFill>
                          <a:effectLst/>
                          <a:latin typeface="Calibri" panose="020F0502020204030204" pitchFamily="34" charset="0"/>
                        </a:rPr>
                        <a:t>192.609.672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solidFill>
                            <a:srgbClr val="000000"/>
                          </a:solidFill>
                          <a:effectLst/>
                          <a:latin typeface="Calibri" panose="020F0502020204030204" pitchFamily="34" charset="0"/>
                        </a:rPr>
                        <a:t>142.356.597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solidFill>
                            <a:srgbClr val="000000"/>
                          </a:solidFill>
                          <a:effectLst/>
                          <a:latin typeface="Calibri" panose="020F0502020204030204" pitchFamily="34" charset="0"/>
                        </a:rPr>
                        <a:t>223.233.777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solidFill>
                            <a:srgbClr val="000000"/>
                          </a:solidFill>
                          <a:effectLst/>
                          <a:latin typeface="Calibri" panose="020F0502020204030204" pitchFamily="34" charset="0"/>
                        </a:rPr>
                        <a:t>642.912.699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solidFill>
                            <a:srgbClr val="000000"/>
                          </a:solidFill>
                          <a:effectLst/>
                          <a:latin typeface="Calibri" panose="020F0502020204030204" pitchFamily="34" charset="0"/>
                        </a:rPr>
                        <a:t>78.137.625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1943179"/>
                  </a:ext>
                </a:extLst>
              </a:tr>
              <a:tr h="542272">
                <a:tc>
                  <a:txBody>
                    <a:bodyPr/>
                    <a:lstStyle/>
                    <a:p>
                      <a:pPr algn="l" fontAlgn="b"/>
                      <a:r>
                        <a:rPr lang="es-CO" sz="1200" b="0" i="0" u="none" strike="noStrike">
                          <a:solidFill>
                            <a:srgbClr val="000000"/>
                          </a:solidFill>
                          <a:effectLst/>
                          <a:latin typeface="Calibri" panose="020F0502020204030204" pitchFamily="34" charset="0"/>
                        </a:rPr>
                        <a:t>SUBTOTAL POBL. POBRE SECR. DEPARTAMENTALES - DISTRITALES (INCLUYE SERV. Y TCGIAS. SIN COBERTURA EN EL POS A LOS AFIL. REG. SUBSIDIADO)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solidFill>
                            <a:srgbClr val="000000"/>
                          </a:solidFill>
                          <a:effectLst/>
                          <a:latin typeface="Calibri" panose="020F0502020204030204" pitchFamily="34" charset="0"/>
                        </a:rPr>
                        <a:t>7.846.406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dirty="0">
                          <a:solidFill>
                            <a:srgbClr val="000000"/>
                          </a:solidFill>
                          <a:effectLst/>
                          <a:latin typeface="Calibri" panose="020F0502020204030204" pitchFamily="34" charset="0"/>
                        </a:rPr>
                        <a:t>13.121.301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solidFill>
                            <a:srgbClr val="000000"/>
                          </a:solidFill>
                          <a:effectLst/>
                          <a:latin typeface="Calibri" panose="020F0502020204030204" pitchFamily="34" charset="0"/>
                        </a:rPr>
                        <a:t>24.911.227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solidFill>
                            <a:srgbClr val="000000"/>
                          </a:solidFill>
                          <a:effectLst/>
                          <a:latin typeface="Calibri" panose="020F0502020204030204" pitchFamily="34" charset="0"/>
                        </a:rPr>
                        <a:t>3.495.383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solidFill>
                            <a:srgbClr val="000000"/>
                          </a:solidFill>
                          <a:effectLst/>
                          <a:latin typeface="Calibri" panose="020F0502020204030204" pitchFamily="34" charset="0"/>
                        </a:rPr>
                        <a:t>138.071.862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solidFill>
                            <a:srgbClr val="000000"/>
                          </a:solidFill>
                          <a:effectLst/>
                          <a:latin typeface="Calibri" panose="020F0502020204030204" pitchFamily="34" charset="0"/>
                        </a:rPr>
                        <a:t>187.446.179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solidFill>
                            <a:srgbClr val="000000"/>
                          </a:solidFill>
                          <a:effectLst/>
                          <a:latin typeface="Calibri" panose="020F0502020204030204" pitchFamily="34" charset="0"/>
                        </a:rPr>
                        <a:t>10.077.848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6449078"/>
                  </a:ext>
                </a:extLst>
              </a:tr>
              <a:tr h="367332">
                <a:tc>
                  <a:txBody>
                    <a:bodyPr/>
                    <a:lstStyle/>
                    <a:p>
                      <a:pPr algn="l" fontAlgn="b"/>
                      <a:r>
                        <a:rPr lang="es-CO" sz="1200" b="0" i="0" u="none" strike="noStrike">
                          <a:solidFill>
                            <a:srgbClr val="000000"/>
                          </a:solidFill>
                          <a:effectLst/>
                          <a:latin typeface="Calibri" panose="020F0502020204030204" pitchFamily="34" charset="0"/>
                        </a:rPr>
                        <a:t>SUBTOTAL POBL. POBRE SECR. MUNICIPALES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solidFill>
                            <a:srgbClr val="000000"/>
                          </a:solidFill>
                          <a:effectLst/>
                          <a:latin typeface="Calibri" panose="020F0502020204030204" pitchFamily="34" charset="0"/>
                        </a:rPr>
                        <a:t>3.039.961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solidFill>
                            <a:srgbClr val="000000"/>
                          </a:solidFill>
                          <a:effectLst/>
                          <a:latin typeface="Calibri" panose="020F0502020204030204" pitchFamily="34" charset="0"/>
                        </a:rPr>
                        <a:t>1.593.532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solidFill>
                            <a:srgbClr val="000000"/>
                          </a:solidFill>
                          <a:effectLst/>
                          <a:latin typeface="Calibri" panose="020F0502020204030204" pitchFamily="34" charset="0"/>
                        </a:rPr>
                        <a:t>4.955.524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solidFill>
                            <a:srgbClr val="000000"/>
                          </a:solidFill>
                          <a:effectLst/>
                          <a:latin typeface="Calibri" panose="020F0502020204030204" pitchFamily="34" charset="0"/>
                        </a:rPr>
                        <a:t>9.589.017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solidFill>
                            <a:srgbClr val="000000"/>
                          </a:solidFill>
                          <a:effectLst/>
                          <a:latin typeface="Calibri" panose="020F0502020204030204" pitchFamily="34" charset="0"/>
                        </a:rPr>
                        <a:t>46.866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5314425"/>
                  </a:ext>
                </a:extLst>
              </a:tr>
              <a:tr h="401294">
                <a:tc>
                  <a:txBody>
                    <a:bodyPr/>
                    <a:lstStyle/>
                    <a:p>
                      <a:pPr algn="l" fontAlgn="b"/>
                      <a:r>
                        <a:rPr lang="es-CO" sz="1200" b="0" i="0" u="none" strike="noStrike">
                          <a:solidFill>
                            <a:srgbClr val="000000"/>
                          </a:solidFill>
                          <a:effectLst/>
                          <a:latin typeface="Calibri" panose="020F0502020204030204" pitchFamily="34" charset="0"/>
                        </a:rPr>
                        <a:t>SUBTOTAL OTROS DEUDORES POR VENTA DE SERVICIOS DE SALUD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solidFill>
                            <a:srgbClr val="000000"/>
                          </a:solidFill>
                          <a:effectLst/>
                          <a:latin typeface="Calibri" panose="020F0502020204030204" pitchFamily="34" charset="0"/>
                        </a:rPr>
                        <a:t>366.298.937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solidFill>
                            <a:srgbClr val="000000"/>
                          </a:solidFill>
                          <a:effectLst/>
                          <a:latin typeface="Calibri" panose="020F0502020204030204" pitchFamily="34" charset="0"/>
                        </a:rPr>
                        <a:t>117.496.197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dirty="0">
                          <a:solidFill>
                            <a:srgbClr val="000000"/>
                          </a:solidFill>
                          <a:effectLst/>
                          <a:latin typeface="Calibri" panose="020F0502020204030204" pitchFamily="34" charset="0"/>
                        </a:rPr>
                        <a:t>140.059.152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dirty="0">
                          <a:solidFill>
                            <a:srgbClr val="000000"/>
                          </a:solidFill>
                          <a:effectLst/>
                          <a:latin typeface="Calibri" panose="020F0502020204030204" pitchFamily="34" charset="0"/>
                        </a:rPr>
                        <a:t>159.653.648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solidFill>
                            <a:srgbClr val="000000"/>
                          </a:solidFill>
                          <a:effectLst/>
                          <a:latin typeface="Calibri" panose="020F0502020204030204" pitchFamily="34" charset="0"/>
                        </a:rPr>
                        <a:t>231.018.956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solidFill>
                            <a:srgbClr val="000000"/>
                          </a:solidFill>
                          <a:effectLst/>
                          <a:latin typeface="Calibri" panose="020F0502020204030204" pitchFamily="34" charset="0"/>
                        </a:rPr>
                        <a:t>1.014.526.890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dirty="0">
                          <a:solidFill>
                            <a:srgbClr val="000000"/>
                          </a:solidFill>
                          <a:effectLst/>
                          <a:latin typeface="Calibri" panose="020F0502020204030204" pitchFamily="34" charset="0"/>
                        </a:rPr>
                        <a:t>107.897.465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2583593"/>
                  </a:ext>
                </a:extLst>
              </a:tr>
              <a:tr h="367332">
                <a:tc>
                  <a:txBody>
                    <a:bodyPr/>
                    <a:lstStyle/>
                    <a:p>
                      <a:pPr algn="l" fontAlgn="b"/>
                      <a:r>
                        <a:rPr lang="es-CO" sz="1200" b="0" i="0" u="none" strike="noStrike">
                          <a:solidFill>
                            <a:srgbClr val="000000"/>
                          </a:solidFill>
                          <a:effectLst/>
                          <a:latin typeface="Calibri" panose="020F0502020204030204" pitchFamily="34" charset="0"/>
                        </a:rPr>
                        <a:t>SUBTOTAL CONCEPTO DIFERENTE A VENTA DE 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solidFill>
                            <a:srgbClr val="000000"/>
                          </a:solidFill>
                          <a:effectLst/>
                          <a:latin typeface="Calibri" panose="020F0502020204030204" pitchFamily="34" charset="0"/>
                        </a:rPr>
                        <a:t>169.849.650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solidFill>
                            <a:srgbClr val="000000"/>
                          </a:solidFill>
                          <a:effectLst/>
                          <a:latin typeface="Calibri" panose="020F0502020204030204" pitchFamily="34" charset="0"/>
                        </a:rPr>
                        <a:t>12.778.810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solidFill>
                            <a:srgbClr val="000000"/>
                          </a:solidFill>
                          <a:effectLst/>
                          <a:latin typeface="Calibri" panose="020F0502020204030204" pitchFamily="34" charset="0"/>
                        </a:rPr>
                        <a:t>71.193.402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dirty="0">
                          <a:solidFill>
                            <a:srgbClr val="000000"/>
                          </a:solidFill>
                          <a:effectLst/>
                          <a:latin typeface="Calibri" panose="020F0502020204030204" pitchFamily="34" charset="0"/>
                        </a:rPr>
                        <a:t>82.462.783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dirty="0">
                          <a:solidFill>
                            <a:srgbClr val="000000"/>
                          </a:solidFill>
                          <a:effectLst/>
                          <a:latin typeface="Calibri" panose="020F0502020204030204" pitchFamily="34" charset="0"/>
                        </a:rPr>
                        <a:t>17.205.793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dirty="0">
                          <a:solidFill>
                            <a:srgbClr val="000000"/>
                          </a:solidFill>
                          <a:effectLst/>
                          <a:latin typeface="Calibri" panose="020F0502020204030204" pitchFamily="34" charset="0"/>
                        </a:rPr>
                        <a:t>353.490.438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0381247"/>
                  </a:ext>
                </a:extLst>
              </a:tr>
              <a:tr h="321780">
                <a:tc>
                  <a:txBody>
                    <a:bodyPr/>
                    <a:lstStyle/>
                    <a:p>
                      <a:pPr algn="l" fontAlgn="b"/>
                      <a:r>
                        <a:rPr lang="es-CO" sz="1200" b="1" i="0" u="none" strike="noStrike">
                          <a:solidFill>
                            <a:srgbClr val="000000"/>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Calibri" panose="020F0502020204030204" pitchFamily="34" charset="0"/>
                        </a:rPr>
                        <a:t>1.282.353.563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Calibri" panose="020F0502020204030204" pitchFamily="34" charset="0"/>
                        </a:rPr>
                        <a:t>964.632.233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Calibri" panose="020F0502020204030204" pitchFamily="34" charset="0"/>
                        </a:rPr>
                        <a:t>2.237.493.353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Calibri" panose="020F0502020204030204" pitchFamily="34" charset="0"/>
                        </a:rPr>
                        <a:t>3.476.385.720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Calibri" panose="020F0502020204030204" pitchFamily="34" charset="0"/>
                        </a:rPr>
                        <a:t>7.114.342.604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Calibri" panose="020F0502020204030204" pitchFamily="34" charset="0"/>
                        </a:rPr>
                        <a:t>15.075.207.473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dirty="0">
                          <a:solidFill>
                            <a:srgbClr val="000000"/>
                          </a:solidFill>
                          <a:effectLst/>
                          <a:latin typeface="Calibri" panose="020F0502020204030204" pitchFamily="34" charset="0"/>
                        </a:rPr>
                        <a:t>1.365.457.539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4357530"/>
                  </a:ext>
                </a:extLst>
              </a:tr>
            </a:tbl>
          </a:graphicData>
        </a:graphic>
      </p:graphicFrame>
    </p:spTree>
    <p:extLst>
      <p:ext uri="{BB962C8B-B14F-4D97-AF65-F5344CB8AC3E}">
        <p14:creationId xmlns:p14="http://schemas.microsoft.com/office/powerpoint/2010/main" val="1399107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150087" y="5988326"/>
            <a:ext cx="4728754" cy="869674"/>
          </a:xfrm>
          <a:prstGeom prst="rect">
            <a:avLst/>
          </a:prstGeom>
        </p:spPr>
      </p:pic>
      <p:pic>
        <p:nvPicPr>
          <p:cNvPr id="16" name="Imagen 1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988326"/>
            <a:ext cx="3756074" cy="869674"/>
          </a:xfrm>
          <a:prstGeom prst="rect">
            <a:avLst/>
          </a:prstGeom>
        </p:spPr>
      </p:pic>
      <p:pic>
        <p:nvPicPr>
          <p:cNvPr id="17" name="Imagen 1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78841" y="5988326"/>
            <a:ext cx="4313159" cy="869674"/>
          </a:xfrm>
          <a:prstGeom prst="rect">
            <a:avLst/>
          </a:prstGeom>
        </p:spPr>
      </p:pic>
      <p:sp>
        <p:nvSpPr>
          <p:cNvPr id="6" name="CuadroTexto 5">
            <a:extLst>
              <a:ext uri="{FF2B5EF4-FFF2-40B4-BE49-F238E27FC236}">
                <a16:creationId xmlns:a16="http://schemas.microsoft.com/office/drawing/2014/main" id="{4CC57AED-DE02-44A6-B56A-DA83AD0979F1}"/>
              </a:ext>
            </a:extLst>
          </p:cNvPr>
          <p:cNvSpPr txBox="1"/>
          <p:nvPr/>
        </p:nvSpPr>
        <p:spPr>
          <a:xfrm>
            <a:off x="975360" y="247910"/>
            <a:ext cx="10241280" cy="646331"/>
          </a:xfrm>
          <a:prstGeom prst="rect">
            <a:avLst/>
          </a:prstGeom>
          <a:noFill/>
        </p:spPr>
        <p:txBody>
          <a:bodyPr wrap="square" rtlCol="0">
            <a:spAutoFit/>
          </a:bodyPr>
          <a:lstStyle/>
          <a:p>
            <a:pPr algn="ctr"/>
            <a:r>
              <a:rPr lang="es-ES" sz="3600" dirty="0">
                <a:ln>
                  <a:solidFill>
                    <a:schemeClr val="tx1"/>
                  </a:solidFill>
                </a:ln>
                <a:solidFill>
                  <a:schemeClr val="accent1">
                    <a:lumMod val="50000"/>
                  </a:schemeClr>
                </a:solidFill>
                <a:latin typeface="Century Gothic" panose="020B0502020202020204" pitchFamily="34" charset="0"/>
              </a:rPr>
              <a:t>CUENTAS POR COBRAR</a:t>
            </a:r>
          </a:p>
        </p:txBody>
      </p:sp>
      <p:graphicFrame>
        <p:nvGraphicFramePr>
          <p:cNvPr id="9" name="Gráfico 8">
            <a:extLst>
              <a:ext uri="{FF2B5EF4-FFF2-40B4-BE49-F238E27FC236}">
                <a16:creationId xmlns:a16="http://schemas.microsoft.com/office/drawing/2014/main" id="{06C3BD92-38B6-4807-9F71-12873FB577D1}"/>
              </a:ext>
            </a:extLst>
          </p:cNvPr>
          <p:cNvGraphicFramePr>
            <a:graphicFrameLocks/>
          </p:cNvGraphicFramePr>
          <p:nvPr>
            <p:extLst/>
          </p:nvPr>
        </p:nvGraphicFramePr>
        <p:xfrm>
          <a:off x="1272209" y="894241"/>
          <a:ext cx="9674087" cy="48174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7022699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16833</TotalTime>
  <Words>4482</Words>
  <Application>Microsoft Office PowerPoint</Application>
  <PresentationFormat>Panorámica</PresentationFormat>
  <Paragraphs>1654</Paragraphs>
  <Slides>73</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73</vt:i4>
      </vt:variant>
    </vt:vector>
  </HeadingPairs>
  <TitlesOfParts>
    <vt:vector size="82" baseType="lpstr">
      <vt:lpstr>MS Mincho</vt:lpstr>
      <vt:lpstr>Arial</vt:lpstr>
      <vt:lpstr>Calibri</vt:lpstr>
      <vt:lpstr>Calibri Light</vt:lpstr>
      <vt:lpstr>Century Gothic</vt:lpstr>
      <vt:lpstr>Segoe Script</vt:lpstr>
      <vt:lpstr>Tahoma</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PROYECTOS EN CURSO</vt:lpstr>
      <vt:lpstr>COMPRA AMBULANCIA DE TRASLADO ASISTENCIAL MEDICALIZADO </vt:lpstr>
      <vt:lpstr>COMPRA PLANTA ELÉCTRICA</vt:lpstr>
      <vt:lpstr>ADECUACIÓN ÁREA DE VACUNACIÓN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INFORME QUEJAS Y RECLAMOS</vt:lpstr>
      <vt:lpstr>SATISFACCIÓN DEL USUARIO 87%</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Administrador A1. Sistemas1</dc:creator>
  <cp:lastModifiedBy>AUGUSTO HURTADO CARVAJAL</cp:lastModifiedBy>
  <cp:revision>334</cp:revision>
  <dcterms:created xsi:type="dcterms:W3CDTF">2015-11-17T16:44:21Z</dcterms:created>
  <dcterms:modified xsi:type="dcterms:W3CDTF">2018-05-09T20:15:26Z</dcterms:modified>
</cp:coreProperties>
</file>